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747" r:id="rId4"/>
  </p:sldMasterIdLst>
  <p:notesMasterIdLst>
    <p:notesMasterId r:id="rId35"/>
  </p:notesMasterIdLst>
  <p:sldIdLst>
    <p:sldId id="256" r:id="rId5"/>
    <p:sldId id="342" r:id="rId6"/>
    <p:sldId id="343" r:id="rId7"/>
    <p:sldId id="344" r:id="rId8"/>
    <p:sldId id="362" r:id="rId9"/>
    <p:sldId id="337" r:id="rId10"/>
    <p:sldId id="341" r:id="rId11"/>
    <p:sldId id="346" r:id="rId12"/>
    <p:sldId id="297" r:id="rId13"/>
    <p:sldId id="349" r:id="rId14"/>
    <p:sldId id="348" r:id="rId15"/>
    <p:sldId id="350" r:id="rId16"/>
    <p:sldId id="351" r:id="rId17"/>
    <p:sldId id="352" r:id="rId18"/>
    <p:sldId id="353" r:id="rId19"/>
    <p:sldId id="354" r:id="rId20"/>
    <p:sldId id="355" r:id="rId21"/>
    <p:sldId id="324" r:id="rId22"/>
    <p:sldId id="357" r:id="rId23"/>
    <p:sldId id="356" r:id="rId24"/>
    <p:sldId id="329" r:id="rId25"/>
    <p:sldId id="358" r:id="rId26"/>
    <p:sldId id="335" r:id="rId27"/>
    <p:sldId id="336" r:id="rId28"/>
    <p:sldId id="338" r:id="rId29"/>
    <p:sldId id="359" r:id="rId30"/>
    <p:sldId id="360" r:id="rId31"/>
    <p:sldId id="339" r:id="rId32"/>
    <p:sldId id="361" r:id="rId33"/>
    <p:sldId id="340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EFF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99" autoAdjust="0"/>
    <p:restoredTop sz="94660"/>
  </p:normalViewPr>
  <p:slideViewPr>
    <p:cSldViewPr snapToGrid="0">
      <p:cViewPr>
        <p:scale>
          <a:sx n="71" d="100"/>
          <a:sy n="71" d="100"/>
        </p:scale>
        <p:origin x="-1458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-2772" y="-11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AE3EF4-A93C-44EC-BCD2-0756F45FBCC8}" type="datetimeFigureOut">
              <a:rPr lang="en-US" smtClean="0"/>
              <a:pPr/>
              <a:t>4/3/2012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9AA3C8-49EA-49FB-9728-92C6F71CB6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86084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0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1"/>
            <a:ext cx="1676400" cy="4114800"/>
          </a:xfrm>
        </p:spPr>
        <p:txBody>
          <a:bodyPr>
            <a:normAutofit/>
          </a:bodyPr>
          <a:lstStyle/>
          <a:p>
            <a:r>
              <a:rPr lang="en-US" dirty="0" smtClean="0"/>
              <a:t>Service Leads are members of the CIDM Team; wearing a different hat they are responsible for managing the projects that their Service/Organization wants to submit to the CIRB for consideration.  </a:t>
            </a:r>
          </a:p>
          <a:p>
            <a:endParaRPr lang="en-US" dirty="0" smtClean="0"/>
          </a:p>
          <a:p>
            <a:r>
              <a:rPr lang="en-US" dirty="0" smtClean="0"/>
              <a:t>The workflow depicted in the diagram is the basis for the functions provided in the CIDM tool.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4572000"/>
            <a:ext cx="3529828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Only the User with REPOS privileges will be able to see the PROJECT REPOSITORY Button in # 3 above.  </a:t>
            </a:r>
          </a:p>
          <a:p>
            <a:endParaRPr lang="en-US" dirty="0"/>
          </a:p>
          <a:p>
            <a:r>
              <a:rPr lang="en-US" dirty="0" smtClean="0"/>
              <a:t>Only REPOS will have an UPLOAD button in the Project Repository View</a:t>
            </a:r>
          </a:p>
          <a:p>
            <a:endParaRPr lang="en-US" dirty="0"/>
          </a:p>
          <a:p>
            <a:r>
              <a:rPr lang="en-US" dirty="0" smtClean="0"/>
              <a:t>It is important for users to upload their documents from a specific Project Information Page so there will not be mistakes associated with the ties between the resource and. the projects.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Only the User with REPOS privileges will be able to see the PROJECT REPOSITORY Button in # 3 above.  </a:t>
            </a:r>
          </a:p>
          <a:p>
            <a:endParaRPr lang="en-US" dirty="0"/>
          </a:p>
          <a:p>
            <a:r>
              <a:rPr lang="en-US" dirty="0" smtClean="0"/>
              <a:t>Only REPOS will have an UPLOAD button in the Project Repository View</a:t>
            </a:r>
          </a:p>
          <a:p>
            <a:endParaRPr lang="en-US" dirty="0"/>
          </a:p>
          <a:p>
            <a:r>
              <a:rPr lang="en-US" dirty="0" smtClean="0"/>
              <a:t>It is important for users to upload their documents from a specific Project Information Page so there will not be mistakes associated with the ties between the resource and. the projects.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03238"/>
          </a:xfrm>
        </p:spPr>
        <p:txBody>
          <a:bodyPr>
            <a:no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534400" cy="563562"/>
          </a:xfrm>
        </p:spPr>
        <p:txBody>
          <a:bodyPr>
            <a:normAutofit/>
          </a:bodyPr>
          <a:lstStyle>
            <a:lvl1pPr algn="ctr"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63562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Checklist Training, Part II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 Add a Facility</a:t>
            </a:r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9327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63562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6"/>
          <p:cNvPicPr/>
          <p:nvPr userDrawn="1"/>
        </p:nvPicPr>
        <p:blipFill rotWithShape="1">
          <a:blip r:embed="rId2" cstate="print"/>
          <a:srcRect l="10732" t="24810" r="12346" b="7645"/>
          <a:stretch/>
        </p:blipFill>
        <p:spPr bwMode="auto">
          <a:xfrm>
            <a:off x="2286000" y="1823402"/>
            <a:ext cx="4572000" cy="32111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0438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Flowchart: Predefined Process 8"/>
          <p:cNvSpPr/>
          <p:nvPr userDrawn="1"/>
        </p:nvSpPr>
        <p:spPr>
          <a:xfrm>
            <a:off x="0" y="6492875"/>
            <a:ext cx="9144000" cy="3810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Date Placeholder 2"/>
          <p:cNvSpPr txBox="1">
            <a:spLocks/>
          </p:cNvSpPr>
          <p:nvPr userDrawn="1"/>
        </p:nvSpPr>
        <p:spPr>
          <a:xfrm>
            <a:off x="0" y="6477000"/>
            <a:ext cx="1143000" cy="365125"/>
          </a:xfrm>
          <a:prstGeom prst="rect">
            <a:avLst/>
          </a:prstGeom>
        </p:spPr>
        <p:txBody>
          <a:bodyPr anchor="ctr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057689-DABF-4F8F-BDB0-11201A7341A5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4/3/2012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1143000" y="6508750"/>
            <a:ext cx="68580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CIMD 3.0 Training for Service Leads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0"/>
            <a:ext cx="9144000" cy="228600"/>
          </a:xfrm>
          <a:prstGeom prst="rect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  <p:sldLayoutId id="2147483760" r:id="rId13"/>
    <p:sldLayoutId id="2147483761" r:id="rId14"/>
    <p:sldLayoutId id="2147483763" r:id="rId15"/>
    <p:sldLayoutId id="2147483782" r:id="rId16"/>
    <p:sldLayoutId id="2147483702" r:id="rId17"/>
    <p:sldLayoutId id="2147483781" r:id="rId18"/>
    <p:sldLayoutId id="2147483706" r:id="rId19"/>
    <p:sldLayoutId id="2147483707" r:id="rId20"/>
    <p:sldLayoutId id="2147483708" r:id="rId21"/>
    <p:sldLayoutId id="2147483780" r:id="rId22"/>
    <p:sldLayoutId id="2147483709" r:id="rId23"/>
    <p:sldLayoutId id="2147483710" r:id="rId24"/>
    <p:sldLayoutId id="2147483711" r:id="rId25"/>
    <p:sldLayoutId id="2147483712" r:id="rId26"/>
    <p:sldLayoutId id="2147483717" r:id="rId27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19113" indent="-228600" algn="l" defTabSz="914400" rtl="0" eaLnBrk="1" latinLnBrk="0" hangingPunct="1">
        <a:spcBef>
          <a:spcPct val="20000"/>
        </a:spcBef>
        <a:buSzPct val="80000"/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66688" algn="l" defTabSz="914400" rtl="0" eaLnBrk="1" latinLnBrk="0" hangingPunct="1">
        <a:spcBef>
          <a:spcPct val="20000"/>
        </a:spcBef>
        <a:buFont typeface="Arial" pitchFamily="34" charset="0"/>
        <a:buChar char="–"/>
        <a:tabLst>
          <a:tab pos="862013" algn="l"/>
        </a:tabLst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04913" indent="-290513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18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5" Type="http://schemas.openxmlformats.org/officeDocument/2006/relationships/slide" Target="slide8.xml"/><Relationship Id="rId4" Type="http://schemas.openxmlformats.org/officeDocument/2006/relationships/slide" Target="slide2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45398"/>
            <a:ext cx="7772400" cy="1470025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rgbClr val="002060"/>
                </a:solidFill>
              </a:rPr>
              <a:t>Managing the Repositories</a:t>
            </a:r>
            <a:endParaRPr lang="en-US" sz="4400" dirty="0">
              <a:solidFill>
                <a:srgbClr val="002060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371600" y="2469995"/>
            <a:ext cx="6400800" cy="1752600"/>
          </a:xfrm>
        </p:spPr>
        <p:txBody>
          <a:bodyPr/>
          <a:lstStyle/>
          <a:p>
            <a:r>
              <a:rPr lang="en-US" dirty="0" smtClean="0"/>
              <a:t>For users with REPOS Privileges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478266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Version 2</a:t>
            </a:r>
            <a:endParaRPr lang="en-US" dirty="0"/>
          </a:p>
        </p:txBody>
      </p:sp>
      <p:grpSp>
        <p:nvGrpSpPr>
          <p:cNvPr id="7" name="Group 50"/>
          <p:cNvGrpSpPr>
            <a:grpSpLocks noChangeAspect="1"/>
          </p:cNvGrpSpPr>
          <p:nvPr/>
        </p:nvGrpSpPr>
        <p:grpSpPr bwMode="auto">
          <a:xfrm>
            <a:off x="3835685" y="3375777"/>
            <a:ext cx="1472629" cy="1257525"/>
            <a:chOff x="-518" y="2576"/>
            <a:chExt cx="890" cy="760"/>
          </a:xfrm>
        </p:grpSpPr>
        <p:sp>
          <p:nvSpPr>
            <p:cNvPr id="8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30461"/>
            <a:ext cx="9144000" cy="632460"/>
          </a:xfrm>
        </p:spPr>
        <p:txBody>
          <a:bodyPr>
            <a:noAutofit/>
          </a:bodyPr>
          <a:lstStyle/>
          <a:p>
            <a:r>
              <a:rPr lang="en-US" dirty="0" smtClean="0"/>
              <a:t>Training Modules</a:t>
            </a:r>
            <a:endParaRPr lang="en-US" sz="28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360072" y="5107329"/>
            <a:ext cx="4495800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3744248"/>
              </p:ext>
            </p:extLst>
          </p:nvPr>
        </p:nvGraphicFramePr>
        <p:xfrm>
          <a:off x="571945" y="1340225"/>
          <a:ext cx="8095805" cy="33795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0171"/>
                <a:gridCol w="3559884"/>
                <a:gridCol w="401185"/>
                <a:gridCol w="3694565"/>
              </a:tblGrid>
              <a:tr h="6800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hlinkClick r:id="rId3" action="ppaction://hlinksldjump"/>
                        </a:rPr>
                        <a:t>Module 1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   Overview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5850" marR="0" lvl="0" indent="-1085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1">
                            <a:lumMod val="50000"/>
                          </a:schemeClr>
                        </a:buClr>
                        <a:buSzPct val="75000"/>
                        <a:buFont typeface="Webdings"/>
                        <a:buNone/>
                        <a:tabLst/>
                        <a:defRPr/>
                      </a:pPr>
                      <a:r>
                        <a:rPr lang="en-US" sz="1800" b="0" u="sng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hlinkClick r:id="rId4" action="ppaction://hlinksldjump"/>
                        </a:rPr>
                        <a:t>Module 5</a:t>
                      </a:r>
                      <a:r>
                        <a:rPr lang="en-US" sz="18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: 	Replacing Documents</a:t>
                      </a:r>
                      <a:endParaRPr lang="en-US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800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5850" indent="-1085850">
                        <a:lnSpc>
                          <a:spcPct val="110000"/>
                        </a:lnSpc>
                        <a:spcBef>
                          <a:spcPts val="600"/>
                        </a:spcBef>
                        <a:buFont typeface="+mj-lt"/>
                        <a:buNone/>
                      </a:pP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hlinkClick r:id="rId5" action="ppaction://hlinksldjump"/>
                        </a:rPr>
                        <a:t>Module 2</a:t>
                      </a: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: 	</a:t>
                      </a:r>
                      <a:r>
                        <a:rPr lang="en-US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Points of Access</a:t>
                      </a:r>
                      <a:endParaRPr lang="en-US" sz="1800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5850" marR="0" lvl="1" indent="-1085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hlinkClick r:id="" action="ppaction://noaction"/>
                        </a:rPr>
                        <a:t>Module 6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	</a:t>
                      </a: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Downloading Repository Information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800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5850" marR="0" lvl="1" indent="-1085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hlinkClick r:id="rId6" action="ppaction://hlinksldjump"/>
                        </a:rPr>
                        <a:t>Module</a:t>
                      </a:r>
                      <a:r>
                        <a:rPr lang="en-US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hlinkClick r:id="rId6" action="ppaction://hlinksldjump"/>
                        </a:rPr>
                        <a:t> 3</a:t>
                      </a: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:	Uploading Documents (selecting Projects)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c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5850" marR="0" lvl="1" indent="-1085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hlinkClick r:id="" action="ppaction://noaction"/>
                        </a:rPr>
                        <a:t>Module 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7: 	</a:t>
                      </a:r>
                      <a:r>
                        <a:rPr lang="en-US" sz="18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Administering Lookup Values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1050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hlinkClick r:id="rId7" action="ppaction://hlinksldjump"/>
                        </a:rPr>
                        <a:t>Module 4</a:t>
                      </a: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:  Editing Resources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c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Other Repository Information</a:t>
                      </a:r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83872" y="5387149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dirty="0"/>
              <a:t>Note:  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</a:rPr>
              <a:t>All of the general repository functionality is covered in the Users’ Guide</a:t>
            </a:r>
            <a:endParaRPr lang="en-US" sz="1600" dirty="0">
              <a:solidFill>
                <a:schemeClr val="tx2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924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34650"/>
            <a:ext cx="9144000" cy="700773"/>
          </a:xfrm>
        </p:spPr>
        <p:txBody>
          <a:bodyPr/>
          <a:lstStyle/>
          <a:p>
            <a:r>
              <a:rPr lang="en-US" sz="3600" cap="all" dirty="0" smtClean="0">
                <a:solidFill>
                  <a:srgbClr val="385E8C"/>
                </a:solidFill>
              </a:rPr>
              <a:t>Module 1: Overview</a:t>
            </a:r>
            <a:endParaRPr lang="en-US" sz="3600" cap="all" dirty="0">
              <a:solidFill>
                <a:srgbClr val="385E8C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032922" y="2184215"/>
            <a:ext cx="5086473" cy="3517336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400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900"/>
              </a:spcAft>
            </a:pPr>
            <a:r>
              <a:rPr lang="en-US" sz="95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7300" dirty="0" smtClean="0">
                <a:solidFill>
                  <a:schemeClr val="tx1"/>
                </a:solidFill>
              </a:rPr>
              <a:t>Basic privilege model for projects and resources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7300" dirty="0" smtClean="0">
                <a:solidFill>
                  <a:schemeClr val="tx1"/>
                </a:solidFill>
              </a:rPr>
              <a:t>Understanding the unique actions/privileges associated with the Repository Manager</a:t>
            </a:r>
            <a:endParaRPr lang="en-US" sz="7300" dirty="0" smtClean="0"/>
          </a:p>
        </p:txBody>
      </p:sp>
      <p:grpSp>
        <p:nvGrpSpPr>
          <p:cNvPr id="5" name="Group 50"/>
          <p:cNvGrpSpPr>
            <a:grpSpLocks noChangeAspect="1"/>
          </p:cNvGrpSpPr>
          <p:nvPr/>
        </p:nvGrpSpPr>
        <p:grpSpPr bwMode="auto">
          <a:xfrm>
            <a:off x="6222777" y="1831595"/>
            <a:ext cx="1472629" cy="1257525"/>
            <a:chOff x="-518" y="2576"/>
            <a:chExt cx="890" cy="760"/>
          </a:xfrm>
        </p:grpSpPr>
        <p:sp>
          <p:nvSpPr>
            <p:cNvPr id="8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19165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596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Project Privilege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Model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543392"/>
              </p:ext>
            </p:extLst>
          </p:nvPr>
        </p:nvGraphicFramePr>
        <p:xfrm>
          <a:off x="228600" y="1167301"/>
          <a:ext cx="8686800" cy="3669105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1447800"/>
                <a:gridCol w="914400"/>
                <a:gridCol w="6324600"/>
              </a:tblGrid>
              <a:tr h="530696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>Permission </a:t>
                      </a:r>
                      <a:b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>Role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E4464"/>
                    </a:solidFill>
                  </a:tcPr>
                </a:tc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R/W/M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E44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Permission </a:t>
                      </a: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/>
                      </a:r>
                      <a:b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>Capabilities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E4464"/>
                    </a:solidFill>
                  </a:tcPr>
                </a:tc>
              </a:tr>
              <a:tr h="662395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PROJ MGR &amp; Contributor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92B7"/>
                    </a:solidFill>
                  </a:tcPr>
                </a:tc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EDF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0020" algn="l"/>
                        </a:tabLst>
                      </a:pPr>
                      <a:r>
                        <a:rPr lang="en-US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Uploads</a:t>
                      </a:r>
                      <a:r>
                        <a:rPr lang="en-US" sz="14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documents for project (Document has user’s Role)</a:t>
                      </a:r>
                    </a:p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0020" algn="l"/>
                        </a:tabLst>
                      </a:pPr>
                      <a:r>
                        <a:rPr lang="en-US" sz="14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Modify document meta data (change document role, etc.)</a:t>
                      </a:r>
                      <a:endParaRPr lang="en-US" sz="1400" baseline="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696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</a:rPr>
                        <a:t>PROJ </a:t>
                      </a: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 Reader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92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R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EDF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0020" algn="l"/>
                        </a:tabLst>
                      </a:pPr>
                      <a:r>
                        <a:rPr lang="en-US" sz="1400" dirty="0" smtClean="0">
                          <a:effectLst/>
                        </a:rPr>
                        <a:t>Reads </a:t>
                      </a:r>
                      <a:r>
                        <a:rPr lang="en-US" sz="1400" dirty="0">
                          <a:effectLst/>
                        </a:rPr>
                        <a:t>all project documents </a:t>
                      </a:r>
                      <a:r>
                        <a:rPr lang="en-US" sz="1400" dirty="0" smtClean="0">
                          <a:effectLst/>
                        </a:rPr>
                        <a:t>where personal role matches information role (NON-GOV, GOV, EXEC)</a:t>
                      </a:r>
                    </a:p>
                  </a:txBody>
                  <a:tcPr marL="52243" marR="52243" marT="0" marB="0" anchor="ctr"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7866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Public User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92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EDF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dirty="0" smtClean="0">
                          <a:effectLst/>
                        </a:rPr>
                        <a:t>Unregistered; doesn’t log in</a:t>
                      </a:r>
                    </a:p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dirty="0" smtClean="0">
                          <a:effectLst/>
                        </a:rPr>
                        <a:t>Has</a:t>
                      </a:r>
                      <a:r>
                        <a:rPr lang="en-US" sz="1400" baseline="0" dirty="0" smtClean="0">
                          <a:effectLst/>
                        </a:rPr>
                        <a:t> access to the Knowledge Center Repository</a:t>
                      </a:r>
                    </a:p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baseline="0" dirty="0" smtClean="0">
                          <a:effectLst/>
                        </a:rPr>
                        <a:t>May Read/Download all resources marked “Public”</a:t>
                      </a:r>
                      <a:endParaRPr lang="en-US" sz="1400" dirty="0" smtClean="0">
                        <a:effectLst/>
                      </a:endParaRPr>
                    </a:p>
                  </a:txBody>
                  <a:tcPr marL="52243" marR="52243" marT="0" marB="0" anchor="ctr"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7452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Repository Manager (Repos)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92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W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EDF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dirty="0" smtClean="0">
                          <a:effectLst/>
                        </a:rPr>
                        <a:t>Access, modify</a:t>
                      </a:r>
                      <a:r>
                        <a:rPr lang="en-US" sz="1400" baseline="0" dirty="0" smtClean="0">
                          <a:effectLst/>
                        </a:rPr>
                        <a:t>, delete privileges for all resources in the repositories</a:t>
                      </a:r>
                    </a:p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baseline="0" dirty="0" smtClean="0">
                          <a:effectLst/>
                        </a:rPr>
                        <a:t>Able to set privilege levels for all documents</a:t>
                      </a:r>
                    </a:p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baseline="0" dirty="0" smtClean="0">
                          <a:effectLst/>
                        </a:rPr>
                        <a:t>Able to upload new documents</a:t>
                      </a:r>
                    </a:p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baseline="0" dirty="0" smtClean="0">
                          <a:effectLst/>
                        </a:rPr>
                        <a:t>Able to update and edit key lookup tables of information including contracts.</a:t>
                      </a:r>
                      <a:endParaRPr lang="en-US" sz="1400" dirty="0" smtClean="0">
                        <a:effectLst/>
                      </a:endParaRPr>
                    </a:p>
                  </a:txBody>
                  <a:tcPr marL="52243" marR="52243" marT="0" marB="0" anchor="ctr"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364273" y="3818731"/>
            <a:ext cx="8452625" cy="959005"/>
          </a:xfrm>
          <a:prstGeom prst="rect">
            <a:avLst/>
          </a:prstGeom>
          <a:noFill/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1: Overview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553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596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Knowledge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Center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Privilege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Model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274320"/>
              </p:ext>
            </p:extLst>
          </p:nvPr>
        </p:nvGraphicFramePr>
        <p:xfrm>
          <a:off x="228600" y="1167301"/>
          <a:ext cx="7772400" cy="3138409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1447800"/>
                <a:gridCol w="6324600"/>
              </a:tblGrid>
              <a:tr h="530696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>Permission </a:t>
                      </a:r>
                      <a:b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>Role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E44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Permission </a:t>
                      </a: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/>
                      </a:r>
                      <a:b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>Capabilities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E4464"/>
                    </a:solidFill>
                  </a:tcPr>
                </a:tc>
              </a:tr>
              <a:tr h="662395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Registered users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92B7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0020" algn="l"/>
                        </a:tabLst>
                      </a:pPr>
                      <a:r>
                        <a:rPr lang="en-US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Accesses resources based on privilege </a:t>
                      </a:r>
                      <a:endParaRPr lang="en-US" sz="1400" baseline="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7866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Public User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92B7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dirty="0" smtClean="0">
                          <a:effectLst/>
                        </a:rPr>
                        <a:t>Unregistered; doesn’t log in</a:t>
                      </a:r>
                    </a:p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dirty="0" smtClean="0">
                          <a:effectLst/>
                        </a:rPr>
                        <a:t>Has</a:t>
                      </a:r>
                      <a:r>
                        <a:rPr lang="en-US" sz="1400" baseline="0" dirty="0" smtClean="0">
                          <a:effectLst/>
                        </a:rPr>
                        <a:t> access to the Knowledge Center Repository</a:t>
                      </a:r>
                    </a:p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baseline="0" dirty="0" smtClean="0">
                          <a:effectLst/>
                        </a:rPr>
                        <a:t>May Read/Download all resources marked “Public”</a:t>
                      </a:r>
                      <a:endParaRPr lang="en-US" sz="1400" dirty="0" smtClean="0">
                        <a:effectLst/>
                      </a:endParaRPr>
                    </a:p>
                  </a:txBody>
                  <a:tcPr marL="52243" marR="52243" marT="0" marB="0" anchor="ctr"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7452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Repository Manager (Repos)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92B7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dirty="0" smtClean="0">
                          <a:effectLst/>
                        </a:rPr>
                        <a:t>Access, modify</a:t>
                      </a:r>
                      <a:r>
                        <a:rPr lang="en-US" sz="1400" baseline="0" dirty="0" smtClean="0">
                          <a:effectLst/>
                        </a:rPr>
                        <a:t>, delete privileges for all resources in the repositories</a:t>
                      </a:r>
                    </a:p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baseline="0" dirty="0" smtClean="0">
                          <a:effectLst/>
                        </a:rPr>
                        <a:t>Able to set privilege levels for all documents</a:t>
                      </a:r>
                    </a:p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baseline="0" dirty="0" smtClean="0">
                          <a:effectLst/>
                        </a:rPr>
                        <a:t>Able to upload new </a:t>
                      </a:r>
                      <a:r>
                        <a:rPr lang="en-US" sz="1400" baseline="0" dirty="0" smtClean="0">
                          <a:effectLst/>
                        </a:rPr>
                        <a:t>documents/delete selected documents/replace documents</a:t>
                      </a:r>
                      <a:endParaRPr lang="en-US" sz="1400" baseline="0" dirty="0" smtClean="0">
                        <a:effectLst/>
                      </a:endParaRPr>
                    </a:p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baseline="0" dirty="0" smtClean="0">
                          <a:effectLst/>
                        </a:rPr>
                        <a:t>Able to update and edit key lookup tables of information including contracts.</a:t>
                      </a:r>
                      <a:endParaRPr lang="en-US" sz="1400" dirty="0" smtClean="0">
                        <a:effectLst/>
                      </a:endParaRPr>
                    </a:p>
                  </a:txBody>
                  <a:tcPr marL="52243" marR="52243" marT="0" marB="0" anchor="ctr"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162568" y="3200400"/>
            <a:ext cx="7824986" cy="1057257"/>
          </a:xfrm>
          <a:prstGeom prst="rect">
            <a:avLst/>
          </a:prstGeom>
          <a:noFill/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1: Overview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331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Document Privileges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idx="1"/>
          </p:nvPr>
        </p:nvSpPr>
        <p:spPr>
          <a:xfrm>
            <a:off x="446048" y="1310268"/>
            <a:ext cx="8419171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200" dirty="0" smtClean="0"/>
              <a:t>Documents are assigned privilege levels: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2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sz="2200" dirty="0"/>
          </a:p>
          <a:p>
            <a:pPr marL="342900" indent="-342900">
              <a:buFont typeface="Arial" pitchFamily="34" charset="0"/>
              <a:buChar char="•"/>
            </a:pPr>
            <a:endParaRPr lang="en-US" sz="22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sz="2200" dirty="0"/>
          </a:p>
          <a:p>
            <a:pPr marL="342900" indent="-342900">
              <a:buFont typeface="Arial" pitchFamily="34" charset="0"/>
              <a:buChar char="•"/>
            </a:pPr>
            <a:endParaRPr lang="en-US" sz="22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sz="2200" dirty="0" smtClean="0"/>
          </a:p>
          <a:p>
            <a:pPr marL="0" indent="0">
              <a:spcAft>
                <a:spcPts val="600"/>
              </a:spcAft>
              <a:buNone/>
            </a:pPr>
            <a:r>
              <a:rPr lang="en-US" sz="2200" dirty="0" smtClean="0"/>
              <a:t>The DEFAULT setting for all uploaded documents in the </a:t>
            </a:r>
            <a:r>
              <a:rPr lang="en-US" sz="2200" dirty="0"/>
              <a:t>Knowledge </a:t>
            </a:r>
            <a:r>
              <a:rPr lang="en-US" sz="2200" dirty="0" smtClean="0"/>
              <a:t>Center is </a:t>
            </a:r>
            <a:r>
              <a:rPr lang="en-US" sz="2200" dirty="0"/>
              <a:t>“GOV” </a:t>
            </a:r>
            <a:endParaRPr lang="en-US" sz="2200" dirty="0" smtClean="0"/>
          </a:p>
          <a:p>
            <a:pPr marL="0" indent="0">
              <a:spcAft>
                <a:spcPts val="600"/>
              </a:spcAft>
              <a:buNone/>
            </a:pPr>
            <a:r>
              <a:rPr lang="en-US" sz="2200" dirty="0" smtClean="0"/>
              <a:t>The DEFAULT setting for all uploaded documents in the Project Repository is the privilege level of the Uploader.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-40928"/>
            <a:ext cx="4208929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1: Overview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36177" y="1843171"/>
            <a:ext cx="8417858" cy="219094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anchor="ctr">
            <a:no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US" sz="2200" dirty="0" smtClean="0">
                <a:solidFill>
                  <a:schemeClr val="accent1">
                    <a:lumMod val="50000"/>
                  </a:schemeClr>
                </a:solidFill>
              </a:rPr>
              <a:t>Public (users are not logged in) (Knowledge Center only)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US" sz="2200" dirty="0">
                <a:solidFill>
                  <a:schemeClr val="accent1">
                    <a:lumMod val="50000"/>
                  </a:schemeClr>
                </a:solidFill>
              </a:rPr>
              <a:t>N</a:t>
            </a:r>
            <a:r>
              <a:rPr lang="en-US" sz="2200" dirty="0" smtClean="0">
                <a:solidFill>
                  <a:schemeClr val="accent1">
                    <a:lumMod val="50000"/>
                  </a:schemeClr>
                </a:solidFill>
              </a:rPr>
              <a:t>on-Government 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</a:rPr>
              <a:t>registered users </a:t>
            </a:r>
            <a:r>
              <a:rPr lang="en-US" sz="2200" b="1" dirty="0" smtClean="0">
                <a:solidFill>
                  <a:schemeClr val="accent1">
                    <a:lumMod val="50000"/>
                  </a:schemeClr>
                </a:solidFill>
              </a:rPr>
              <a:t>(logged 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</a:rPr>
              <a:t>in NON GOV)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US" sz="2200" dirty="0">
                <a:solidFill>
                  <a:schemeClr val="accent1">
                    <a:lumMod val="50000"/>
                  </a:schemeClr>
                </a:solidFill>
              </a:rPr>
              <a:t>For Government purposes only 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</a:rPr>
              <a:t>(GOV)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US" sz="2200" dirty="0">
                <a:solidFill>
                  <a:schemeClr val="accent1">
                    <a:lumMod val="50000"/>
                  </a:schemeClr>
                </a:solidFill>
              </a:rPr>
              <a:t>Executive users within TMA or those assigned the privilege by TMA 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</a:rPr>
              <a:t>(EXEC)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Unique About Repository Management?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09546"/>
            <a:ext cx="8579224" cy="5345042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US" dirty="0" smtClean="0"/>
              <a:t>Users may only view documents they are associated to through a project and for which they have a privilege “match”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The repository manager is able to do </a:t>
            </a:r>
            <a:r>
              <a:rPr lang="en-US" u="sng" dirty="0" smtClean="0"/>
              <a:t>all</a:t>
            </a:r>
            <a:r>
              <a:rPr lang="en-US" dirty="0" smtClean="0"/>
              <a:t> things to </a:t>
            </a:r>
            <a:r>
              <a:rPr lang="en-US" u="sng" dirty="0" smtClean="0"/>
              <a:t>all</a:t>
            </a:r>
            <a:r>
              <a:rPr lang="en-US" dirty="0" smtClean="0"/>
              <a:t> documents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Has visibility into all projects and all documents.</a:t>
            </a:r>
          </a:p>
          <a:p>
            <a:pPr lvl="2">
              <a:lnSpc>
                <a:spcPct val="120000"/>
              </a:lnSpc>
            </a:pPr>
            <a:r>
              <a:rPr lang="en-US" dirty="0" smtClean="0"/>
              <a:t>The list will be extraordinarily long – some projects will rapidly collect 1,000’s of documents</a:t>
            </a:r>
          </a:p>
          <a:p>
            <a:pPr lvl="2">
              <a:lnSpc>
                <a:spcPct val="120000"/>
              </a:lnSpc>
            </a:pPr>
            <a:r>
              <a:rPr lang="en-US" dirty="0" smtClean="0"/>
              <a:t>Regular users only see the documents associated to their assigned projects.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Has ability to edit the lookup lists:  Document types(i.e.,1391, EA, White Paper)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Has ability to upload documents from the main repository page for any project (and to edit all)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1: Overview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540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640" y="389180"/>
            <a:ext cx="9144000" cy="579007"/>
          </a:xfrm>
        </p:spPr>
        <p:txBody>
          <a:bodyPr/>
          <a:lstStyle/>
          <a:p>
            <a:r>
              <a:rPr lang="en-US" sz="3600" cap="all" dirty="0" smtClean="0">
                <a:solidFill>
                  <a:srgbClr val="385E8C"/>
                </a:solidFill>
              </a:rPr>
              <a:t>Module 2: Points of Access</a:t>
            </a:r>
            <a:endParaRPr lang="en-US" sz="3600" cap="all" dirty="0">
              <a:solidFill>
                <a:srgbClr val="385E8C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48733" y="2378050"/>
            <a:ext cx="4413683" cy="2967319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47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900"/>
              </a:spcAft>
            </a:pPr>
            <a:r>
              <a:rPr lang="en-US" sz="80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6000" dirty="0" smtClean="0">
                <a:solidFill>
                  <a:schemeClr val="tx1"/>
                </a:solidFill>
              </a:rPr>
              <a:t>Accessing the Project Repository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6000" dirty="0" smtClean="0">
                <a:solidFill>
                  <a:schemeClr val="tx1"/>
                </a:solidFill>
              </a:rPr>
              <a:t>Accessing the Knowledge Center Repository</a:t>
            </a:r>
          </a:p>
        </p:txBody>
      </p:sp>
      <p:grpSp>
        <p:nvGrpSpPr>
          <p:cNvPr id="7" name="Group 50"/>
          <p:cNvGrpSpPr>
            <a:grpSpLocks noChangeAspect="1"/>
          </p:cNvGrpSpPr>
          <p:nvPr/>
        </p:nvGrpSpPr>
        <p:grpSpPr bwMode="auto">
          <a:xfrm>
            <a:off x="6034519" y="1845042"/>
            <a:ext cx="1472629" cy="1257525"/>
            <a:chOff x="-518" y="2576"/>
            <a:chExt cx="890" cy="760"/>
          </a:xfrm>
        </p:grpSpPr>
        <p:sp>
          <p:nvSpPr>
            <p:cNvPr id="8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90026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Accessing the Project </a:t>
            </a:r>
            <a:r>
              <a:rPr lang="en-US" dirty="0" smtClean="0"/>
              <a:t>Repository As Repos Manager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-40928"/>
            <a:ext cx="4719918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2: Points of Access – Accessing the Resource Library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551" y="1072278"/>
            <a:ext cx="7384717" cy="2648997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3958542" y="1610351"/>
            <a:ext cx="1566597" cy="263494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003764" y="1654783"/>
            <a:ext cx="1476291" cy="168837"/>
          </a:xfrm>
          <a:prstGeom prst="roundRect">
            <a:avLst>
              <a:gd name="adj" fmla="val 11839"/>
            </a:avLst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616" y="4040348"/>
            <a:ext cx="4439114" cy="2344542"/>
          </a:xfrm>
          <a:prstGeom prst="rect">
            <a:avLst/>
          </a:prstGeom>
          <a:ln w="317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2" name="Rounded Rectangle 21"/>
          <p:cNvSpPr/>
          <p:nvPr/>
        </p:nvSpPr>
        <p:spPr>
          <a:xfrm>
            <a:off x="6397575" y="2920851"/>
            <a:ext cx="1656737" cy="580422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7318117" y="4706439"/>
            <a:ext cx="1219490" cy="416889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3465513" y="1654783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1</a:t>
            </a:r>
            <a:endParaRPr lang="en-US" b="1" dirty="0"/>
          </a:p>
        </p:txBody>
      </p:sp>
      <p:sp>
        <p:nvSpPr>
          <p:cNvPr id="29" name="Oval 28"/>
          <p:cNvSpPr/>
          <p:nvPr/>
        </p:nvSpPr>
        <p:spPr>
          <a:xfrm>
            <a:off x="5964406" y="3149623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30" name="Oval 29"/>
          <p:cNvSpPr/>
          <p:nvPr/>
        </p:nvSpPr>
        <p:spPr>
          <a:xfrm>
            <a:off x="8326075" y="4307339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3</a:t>
            </a:r>
            <a:endParaRPr lang="en-US" b="1" dirty="0"/>
          </a:p>
        </p:txBody>
      </p:sp>
      <p:sp>
        <p:nvSpPr>
          <p:cNvPr id="31" name="Rectangle 30"/>
          <p:cNvSpPr/>
          <p:nvPr/>
        </p:nvSpPr>
        <p:spPr>
          <a:xfrm>
            <a:off x="271333" y="4436949"/>
            <a:ext cx="3888046" cy="1695485"/>
          </a:xfrm>
          <a:prstGeom prst="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342900" lvl="1" indent="-34290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/>
              <a:t>from the Project tool navigation bar</a:t>
            </a:r>
          </a:p>
          <a:p>
            <a:pPr marL="342900" lvl="1" indent="-342900">
              <a:lnSpc>
                <a:spcPct val="110000"/>
              </a:lnSpc>
              <a:spcBef>
                <a:spcPts val="600"/>
              </a:spcBef>
              <a:buFont typeface="Wingdings" pitchFamily="2" charset="2"/>
              <a:buAutoNum type="arabicPeriod"/>
            </a:pPr>
            <a:r>
              <a:rPr lang="en-US" sz="1600" dirty="0"/>
              <a:t>from the manage project documents button (available only to Repos)</a:t>
            </a:r>
          </a:p>
          <a:p>
            <a:pPr marL="342900" lvl="1" indent="-342900">
              <a:lnSpc>
                <a:spcPct val="110000"/>
              </a:lnSpc>
              <a:spcBef>
                <a:spcPts val="600"/>
              </a:spcBef>
              <a:buFont typeface="Wingdings" pitchFamily="2" charset="2"/>
              <a:buAutoNum type="arabicPeriod"/>
            </a:pPr>
            <a:r>
              <a:rPr lang="en-US" sz="1600" dirty="0"/>
              <a:t>from the knowledge center (available only to Repos)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71333" y="3949230"/>
            <a:ext cx="3886200" cy="4742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 algn="ctr">
              <a:lnSpc>
                <a:spcPct val="110000"/>
              </a:lnSpc>
              <a:spcBef>
                <a:spcPts val="600"/>
              </a:spcBef>
              <a:buNone/>
            </a:pPr>
            <a:r>
              <a:rPr lang="en-US" sz="1600" b="1" dirty="0" smtClean="0"/>
              <a:t>Three Access Points</a:t>
            </a:r>
            <a:endParaRPr lang="en-US" sz="1600" b="1" dirty="0"/>
          </a:p>
        </p:txBody>
      </p:sp>
      <p:sp>
        <p:nvSpPr>
          <p:cNvPr id="19" name="Rounded Rectangle 18"/>
          <p:cNvSpPr/>
          <p:nvPr/>
        </p:nvSpPr>
        <p:spPr>
          <a:xfrm>
            <a:off x="6453963" y="2983257"/>
            <a:ext cx="1560008" cy="464228"/>
          </a:xfrm>
          <a:prstGeom prst="roundRect">
            <a:avLst>
              <a:gd name="adj" fmla="val 11839"/>
            </a:avLst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425692" y="4761838"/>
            <a:ext cx="1005840" cy="283464"/>
          </a:xfrm>
          <a:prstGeom prst="roundRect">
            <a:avLst>
              <a:gd name="adj" fmla="val 11839"/>
            </a:avLst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65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Accessing the Project </a:t>
            </a:r>
            <a:r>
              <a:rPr lang="en-US" dirty="0" smtClean="0"/>
              <a:t>Repository As Repos Manager</a:t>
            </a:r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805" y="1023653"/>
            <a:ext cx="4876992" cy="3159365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6" name="Rounded Rectangle 25"/>
          <p:cNvSpPr/>
          <p:nvPr/>
        </p:nvSpPr>
        <p:spPr>
          <a:xfrm>
            <a:off x="3003089" y="2131711"/>
            <a:ext cx="2246181" cy="301752"/>
          </a:xfrm>
          <a:prstGeom prst="roundRect">
            <a:avLst>
              <a:gd name="adj" fmla="val 11839"/>
            </a:avLst>
          </a:prstGeom>
          <a:noFill/>
          <a:ln w="28575">
            <a:solidFill>
              <a:schemeClr val="bg1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3061071" y="2181303"/>
            <a:ext cx="2103581" cy="215168"/>
          </a:xfrm>
          <a:prstGeom prst="roundRect">
            <a:avLst>
              <a:gd name="adj" fmla="val 11839"/>
            </a:avLst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3006219" y="2213591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1</a:t>
            </a:r>
            <a:endParaRPr lang="en-US" b="1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974" y="3441085"/>
            <a:ext cx="5006450" cy="270749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05382" y="3410744"/>
            <a:ext cx="2841178" cy="1744251"/>
          </a:xfrm>
          <a:prstGeom prst="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228600" lvl="1" indent="-22860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 smtClean="0"/>
              <a:t>Access </a:t>
            </a:r>
            <a:r>
              <a:rPr lang="en-US" sz="1600" dirty="0"/>
              <a:t>from the Main Navigation Bar -Resources</a:t>
            </a:r>
          </a:p>
          <a:p>
            <a:pPr marL="228600" lvl="1" indent="-22860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/>
              <a:t> Knowledge Center navigation Bar (Resources</a:t>
            </a:r>
            <a:r>
              <a:rPr lang="en-US" sz="1600" dirty="0" smtClean="0"/>
              <a:t>/ Documents</a:t>
            </a:r>
            <a:r>
              <a:rPr lang="en-US" sz="1600" dirty="0"/>
              <a:t>)</a:t>
            </a:r>
          </a:p>
        </p:txBody>
      </p:sp>
      <p:sp>
        <p:nvSpPr>
          <p:cNvPr id="7" name="Rectangle 6"/>
          <p:cNvSpPr/>
          <p:nvPr/>
        </p:nvSpPr>
        <p:spPr>
          <a:xfrm>
            <a:off x="205306" y="2808319"/>
            <a:ext cx="2843784" cy="6024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 algn="ctr">
              <a:spcBef>
                <a:spcPts val="600"/>
              </a:spcBef>
              <a:buNone/>
            </a:pPr>
            <a:r>
              <a:rPr lang="en-US" sz="1600" b="1" dirty="0"/>
              <a:t>Getting to the Knowledge Center Resources</a:t>
            </a:r>
          </a:p>
        </p:txBody>
      </p:sp>
      <p:sp>
        <p:nvSpPr>
          <p:cNvPr id="31" name="Oval 30"/>
          <p:cNvSpPr/>
          <p:nvPr/>
        </p:nvSpPr>
        <p:spPr>
          <a:xfrm>
            <a:off x="8481299" y="3685478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12" name="Rectangle 11"/>
          <p:cNvSpPr/>
          <p:nvPr/>
        </p:nvSpPr>
        <p:spPr>
          <a:xfrm>
            <a:off x="0" y="-40928"/>
            <a:ext cx="4719918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2: Points of Access – Accessing the Resource Library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383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2140602" y="2124635"/>
            <a:ext cx="4859515" cy="3186953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900"/>
              </a:spcAft>
            </a:pPr>
            <a:r>
              <a:rPr lang="en-US" sz="3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2900" dirty="0" smtClean="0">
                <a:solidFill>
                  <a:schemeClr val="tx1"/>
                </a:solidFill>
              </a:rPr>
              <a:t>Adding Resources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2900" dirty="0" smtClean="0">
                <a:solidFill>
                  <a:schemeClr val="tx1"/>
                </a:solidFill>
              </a:rPr>
              <a:t>Difference in Knowledge Center Resources and Project-Centric Resources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1640" y="389180"/>
            <a:ext cx="9144000" cy="72692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 smtClean="0">
                <a:solidFill>
                  <a:srgbClr val="385E8C"/>
                </a:solidFill>
              </a:rPr>
              <a:t>Module 3: Uploading Documents</a:t>
            </a:r>
            <a:endParaRPr lang="en-US" sz="3600" dirty="0">
              <a:solidFill>
                <a:srgbClr val="385E8C"/>
              </a:solidFill>
            </a:endParaRPr>
          </a:p>
        </p:txBody>
      </p:sp>
      <p:grpSp>
        <p:nvGrpSpPr>
          <p:cNvPr id="5" name="Group 50"/>
          <p:cNvGrpSpPr>
            <a:grpSpLocks noChangeAspect="1"/>
          </p:cNvGrpSpPr>
          <p:nvPr/>
        </p:nvGrpSpPr>
        <p:grpSpPr bwMode="auto">
          <a:xfrm>
            <a:off x="6222777" y="1831595"/>
            <a:ext cx="1472629" cy="1257525"/>
            <a:chOff x="-518" y="2576"/>
            <a:chExt cx="890" cy="760"/>
          </a:xfrm>
        </p:grpSpPr>
        <p:sp>
          <p:nvSpPr>
            <p:cNvPr id="9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991446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Uploading a Document(s) – Getting Started</a:t>
            </a:r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10"/>
          <a:stretch/>
        </p:blipFill>
        <p:spPr bwMode="auto">
          <a:xfrm>
            <a:off x="1218262" y="1019671"/>
            <a:ext cx="6822214" cy="3700247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055826" y="3191070"/>
            <a:ext cx="1116798" cy="263494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9" name="Up Arrow Callout 8"/>
          <p:cNvSpPr/>
          <p:nvPr/>
        </p:nvSpPr>
        <p:spPr>
          <a:xfrm>
            <a:off x="317001" y="4421778"/>
            <a:ext cx="8558057" cy="1979022"/>
          </a:xfrm>
          <a:prstGeom prst="upArrowCallout">
            <a:avLst>
              <a:gd name="adj1" fmla="val 25000"/>
              <a:gd name="adj2" fmla="val 25724"/>
              <a:gd name="adj3" fmla="val 14143"/>
              <a:gd name="adj4" fmla="val 78728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228600" lvl="1" indent="-228600">
              <a:spcBef>
                <a:spcPts val="400"/>
              </a:spcBef>
              <a:buAutoNum type="arabicPeriod"/>
            </a:pPr>
            <a:r>
              <a:rPr lang="en-US" sz="1600" dirty="0" smtClean="0"/>
              <a:t>The manager may add one or more documents at a time</a:t>
            </a:r>
          </a:p>
          <a:p>
            <a:pPr marL="228600" lvl="1" indent="-228600">
              <a:spcBef>
                <a:spcPts val="400"/>
              </a:spcBef>
              <a:buAutoNum type="arabicPeriod"/>
            </a:pPr>
            <a:r>
              <a:rPr lang="en-US" sz="1600" dirty="0" smtClean="0"/>
              <a:t>Meta data is collected about each document</a:t>
            </a:r>
          </a:p>
          <a:p>
            <a:pPr marL="228600" lvl="1" indent="-228600">
              <a:spcBef>
                <a:spcPts val="400"/>
              </a:spcBef>
              <a:buAutoNum type="arabicPeriod"/>
            </a:pPr>
            <a:r>
              <a:rPr lang="en-US" sz="1600" dirty="0" smtClean="0"/>
              <a:t>After an upload the data may be added – or at anytime in the future</a:t>
            </a:r>
          </a:p>
          <a:p>
            <a:pPr marL="228600" lvl="1" indent="-228600">
              <a:spcBef>
                <a:spcPts val="400"/>
              </a:spcBef>
              <a:buAutoNum type="arabicPeriod"/>
            </a:pPr>
            <a:r>
              <a:rPr lang="en-US" sz="1600" dirty="0" smtClean="0"/>
              <a:t>The more data added to the resource, the easier it is to find with the search functions and filters</a:t>
            </a:r>
          </a:p>
          <a:p>
            <a:pPr marL="228600" lvl="1" indent="-228600">
              <a:spcBef>
                <a:spcPts val="400"/>
              </a:spcBef>
              <a:buAutoNum type="arabicPeriod"/>
            </a:pPr>
            <a:r>
              <a:rPr lang="en-US" sz="1600" dirty="0" smtClean="0"/>
              <a:t>Each uploaded document gets its own unique ID</a:t>
            </a:r>
            <a:endParaRPr lang="en-US" sz="1600" dirty="0"/>
          </a:p>
        </p:txBody>
      </p:sp>
      <p:sp>
        <p:nvSpPr>
          <p:cNvPr id="10" name="Rectangle 9"/>
          <p:cNvSpPr/>
          <p:nvPr/>
        </p:nvSpPr>
        <p:spPr>
          <a:xfrm>
            <a:off x="0" y="-40928"/>
            <a:ext cx="4719918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Uploading Documents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1963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Uploading a document(s) – getting started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712" y="3699622"/>
            <a:ext cx="7413859" cy="2580154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Oval 9"/>
          <p:cNvSpPr/>
          <p:nvPr/>
        </p:nvSpPr>
        <p:spPr>
          <a:xfrm>
            <a:off x="2244314" y="5198171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1</a:t>
            </a:r>
            <a:endParaRPr lang="en-US" b="1" dirty="0"/>
          </a:p>
        </p:txBody>
      </p:sp>
      <p:sp>
        <p:nvSpPr>
          <p:cNvPr id="11" name="Oval 10"/>
          <p:cNvSpPr/>
          <p:nvPr/>
        </p:nvSpPr>
        <p:spPr>
          <a:xfrm>
            <a:off x="5399381" y="5302074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12" name="Rectangle 11"/>
          <p:cNvSpPr/>
          <p:nvPr/>
        </p:nvSpPr>
        <p:spPr>
          <a:xfrm>
            <a:off x="0" y="-40928"/>
            <a:ext cx="4719918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Uploading Documents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9" name="Down Arrow Callout 8"/>
          <p:cNvSpPr/>
          <p:nvPr/>
        </p:nvSpPr>
        <p:spPr>
          <a:xfrm>
            <a:off x="477384" y="1194846"/>
            <a:ext cx="8220568" cy="2625800"/>
          </a:xfrm>
          <a:prstGeom prst="downArrowCallout">
            <a:avLst>
              <a:gd name="adj1" fmla="val 19879"/>
              <a:gd name="adj2" fmla="val 19879"/>
              <a:gd name="adj3" fmla="val 11445"/>
              <a:gd name="adj4" fmla="val 78532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619125" lvl="1" indent="-285750">
              <a:spcBef>
                <a:spcPts val="300"/>
              </a:spcBef>
              <a:buFont typeface="Wingdings" pitchFamily="2" charset="2"/>
              <a:buChar char="§"/>
            </a:pPr>
            <a:r>
              <a:rPr lang="en-US" sz="1600" dirty="0" smtClean="0"/>
              <a:t>Two types of resources may be uploaded:</a:t>
            </a:r>
          </a:p>
          <a:p>
            <a:pPr lvl="2" indent="-279400">
              <a:spcBef>
                <a:spcPts val="300"/>
              </a:spcBef>
              <a:buFont typeface="+mj-lt"/>
              <a:buAutoNum type="arabicPeriod"/>
            </a:pPr>
            <a:r>
              <a:rPr lang="en-US" sz="1600" dirty="0" smtClean="0"/>
              <a:t>An electronic file</a:t>
            </a:r>
          </a:p>
          <a:p>
            <a:pPr lvl="2" indent="-279400">
              <a:spcBef>
                <a:spcPts val="300"/>
              </a:spcBef>
              <a:buFont typeface="+mj-lt"/>
              <a:buAutoNum type="arabicPeriod"/>
            </a:pPr>
            <a:r>
              <a:rPr lang="en-US" sz="1600" dirty="0" smtClean="0"/>
              <a:t>A link to a webpage </a:t>
            </a:r>
          </a:p>
          <a:p>
            <a:pPr marL="619125" lvl="1" indent="-285750">
              <a:spcBef>
                <a:spcPts val="300"/>
              </a:spcBef>
              <a:buFont typeface="Wingdings" pitchFamily="2" charset="2"/>
              <a:buChar char="§"/>
            </a:pPr>
            <a:r>
              <a:rPr lang="en-US" sz="1600" dirty="0" smtClean="0"/>
              <a:t>Some file types are not allowed; users will be informed if they try to upload a file of the wrong type</a:t>
            </a:r>
          </a:p>
          <a:p>
            <a:pPr marL="619125" lvl="1" indent="-285750">
              <a:spcBef>
                <a:spcPts val="300"/>
              </a:spcBef>
              <a:buFont typeface="Wingdings" pitchFamily="2" charset="2"/>
              <a:buChar char="§"/>
            </a:pPr>
            <a:r>
              <a:rPr lang="en-US" sz="1600" dirty="0" smtClean="0"/>
              <a:t>Files greater than 250 MB also may not be uploaded (try zipping like materials together)</a:t>
            </a:r>
          </a:p>
          <a:p>
            <a:pPr marL="619125" lvl="1" indent="-285750">
              <a:spcBef>
                <a:spcPts val="300"/>
              </a:spcBef>
              <a:buFont typeface="Wingdings" pitchFamily="2" charset="2"/>
              <a:buChar char="§"/>
            </a:pPr>
            <a:r>
              <a:rPr lang="en-US" sz="1600" dirty="0" smtClean="0"/>
              <a:t>After an upload the data can be added – or at anytime in the future</a:t>
            </a:r>
          </a:p>
          <a:p>
            <a:pPr marL="619125" lvl="1" indent="-285750">
              <a:spcBef>
                <a:spcPts val="300"/>
              </a:spcBef>
              <a:buAutoNum type="arabicPeriod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9052823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Uploading a document(s) – Selecting Documents/Files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964" y="1563466"/>
            <a:ext cx="6385447" cy="3799813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3631527" y="2443105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1</a:t>
            </a:r>
            <a:endParaRPr lang="en-US" b="1" dirty="0"/>
          </a:p>
        </p:txBody>
      </p:sp>
      <p:sp>
        <p:nvSpPr>
          <p:cNvPr id="13" name="Oval 12"/>
          <p:cNvSpPr/>
          <p:nvPr/>
        </p:nvSpPr>
        <p:spPr>
          <a:xfrm>
            <a:off x="5164666" y="3922501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14" name="Oval 13"/>
          <p:cNvSpPr/>
          <p:nvPr/>
        </p:nvSpPr>
        <p:spPr>
          <a:xfrm>
            <a:off x="8405953" y="4810882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3</a:t>
            </a:r>
            <a:endParaRPr lang="en-US" b="1" dirty="0"/>
          </a:p>
        </p:txBody>
      </p:sp>
      <p:sp>
        <p:nvSpPr>
          <p:cNvPr id="11" name="Rectangle 10"/>
          <p:cNvSpPr/>
          <p:nvPr/>
        </p:nvSpPr>
        <p:spPr>
          <a:xfrm>
            <a:off x="0" y="-40928"/>
            <a:ext cx="4719918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Uploading Documents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9" name="Right Arrow Callout 8"/>
          <p:cNvSpPr/>
          <p:nvPr/>
        </p:nvSpPr>
        <p:spPr>
          <a:xfrm>
            <a:off x="443752" y="794131"/>
            <a:ext cx="2412600" cy="5553634"/>
          </a:xfrm>
          <a:prstGeom prst="rightArrowCallout">
            <a:avLst>
              <a:gd name="adj1" fmla="val 25000"/>
              <a:gd name="adj2" fmla="val 25000"/>
              <a:gd name="adj3" fmla="val 16657"/>
              <a:gd name="adj4" fmla="val 77492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228600" lvl="1" indent="-22860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 smtClean="0"/>
              <a:t>Select upload files button</a:t>
            </a:r>
          </a:p>
          <a:p>
            <a:pPr marL="228600" lvl="1" indent="-22860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 smtClean="0"/>
              <a:t>Users may select 1 or more documents at a time to be uploaded (hold CNTRL key down while selecting)</a:t>
            </a:r>
          </a:p>
          <a:p>
            <a:pPr marL="228600" lvl="1" indent="-228600">
              <a:lnSpc>
                <a:spcPct val="110000"/>
              </a:lnSpc>
              <a:spcBef>
                <a:spcPts val="600"/>
              </a:spcBef>
              <a:buAutoNum type="arabicPeriod" startAt="3"/>
            </a:pPr>
            <a:r>
              <a:rPr lang="en-US" sz="1600" dirty="0" smtClean="0"/>
              <a:t>Select OPEN when ready</a:t>
            </a:r>
          </a:p>
          <a:p>
            <a:pPr marL="228600" lvl="1" indent="-228600">
              <a:lnSpc>
                <a:spcPct val="110000"/>
              </a:lnSpc>
              <a:spcBef>
                <a:spcPts val="600"/>
              </a:spcBef>
              <a:buAutoNum type="arabicPeriod" startAt="3"/>
            </a:pPr>
            <a:r>
              <a:rPr lang="en-US" sz="1600" dirty="0" smtClean="0"/>
              <a:t>System uploads all selected documents</a:t>
            </a:r>
          </a:p>
          <a:p>
            <a:pPr marL="228600" lvl="1" indent="-228600">
              <a:lnSpc>
                <a:spcPct val="110000"/>
              </a:lnSpc>
              <a:spcBef>
                <a:spcPts val="600"/>
              </a:spcBef>
              <a:buAutoNum type="arabicPeriod" startAt="3"/>
            </a:pPr>
            <a:r>
              <a:rPr lang="en-US" sz="1600" dirty="0" smtClean="0"/>
              <a:t>Some file types are blocked – the system won’t upload and will notify the user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2746474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Uploading a document(s) – Waiting for Indexing </a:t>
            </a:r>
            <a:endParaRPr lang="en-US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012" y="2276213"/>
            <a:ext cx="7279308" cy="2793106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2" name="Rectangle 1"/>
          <p:cNvSpPr/>
          <p:nvPr/>
        </p:nvSpPr>
        <p:spPr>
          <a:xfrm>
            <a:off x="5702804" y="4530338"/>
            <a:ext cx="3153516" cy="5464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713" y="5213325"/>
            <a:ext cx="3845768" cy="113007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5412872" y="3493275"/>
            <a:ext cx="2910469" cy="157604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7464698" y="4630699"/>
            <a:ext cx="858644" cy="562588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1,2,3</a:t>
            </a:r>
            <a:endParaRPr lang="en-US" b="1" dirty="0"/>
          </a:p>
        </p:txBody>
      </p:sp>
      <p:sp>
        <p:nvSpPr>
          <p:cNvPr id="18" name="Oval 17"/>
          <p:cNvSpPr/>
          <p:nvPr/>
        </p:nvSpPr>
        <p:spPr>
          <a:xfrm>
            <a:off x="2957118" y="5213325"/>
            <a:ext cx="419723" cy="389744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4</a:t>
            </a:r>
            <a:endParaRPr lang="en-US" b="1" dirty="0"/>
          </a:p>
        </p:txBody>
      </p:sp>
      <p:sp>
        <p:nvSpPr>
          <p:cNvPr id="12" name="Rectangle 11"/>
          <p:cNvSpPr/>
          <p:nvPr/>
        </p:nvSpPr>
        <p:spPr>
          <a:xfrm>
            <a:off x="0" y="-40928"/>
            <a:ext cx="4719918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Uploading Documents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Right Arrow Callout 12"/>
          <p:cNvSpPr/>
          <p:nvPr/>
        </p:nvSpPr>
        <p:spPr>
          <a:xfrm>
            <a:off x="228600" y="5468599"/>
            <a:ext cx="1496329" cy="621348"/>
          </a:xfrm>
          <a:prstGeom prst="rightArrowCallout">
            <a:avLst>
              <a:gd name="adj1" fmla="val 42313"/>
              <a:gd name="adj2" fmla="val 47226"/>
              <a:gd name="adj3" fmla="val 25000"/>
              <a:gd name="adj4" fmla="val 82785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228600" lvl="1" indent="-228600">
              <a:spcBef>
                <a:spcPts val="300"/>
              </a:spcBef>
            </a:pPr>
            <a:r>
              <a:rPr lang="en-US" sz="1600" dirty="0" smtClean="0"/>
              <a:t>4.	and </a:t>
            </a:r>
            <a:r>
              <a:rPr lang="en-US" sz="1600" dirty="0"/>
              <a:t>when it is </a:t>
            </a:r>
            <a:r>
              <a:rPr lang="en-US" sz="1600" dirty="0" smtClean="0"/>
              <a:t>done</a:t>
            </a:r>
            <a:endParaRPr lang="en-US" sz="1600" dirty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 smtClean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 smtClean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 smtClean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 smtClean="0"/>
          </a:p>
          <a:p>
            <a:pPr marL="0" lvl="1">
              <a:spcBef>
                <a:spcPts val="300"/>
              </a:spcBef>
            </a:pPr>
            <a:endParaRPr lang="en-US" sz="1600" dirty="0" smtClean="0"/>
          </a:p>
        </p:txBody>
      </p:sp>
      <p:sp>
        <p:nvSpPr>
          <p:cNvPr id="9" name="Down Arrow Callout 8"/>
          <p:cNvSpPr/>
          <p:nvPr/>
        </p:nvSpPr>
        <p:spPr>
          <a:xfrm>
            <a:off x="1577011" y="939352"/>
            <a:ext cx="7279309" cy="1602142"/>
          </a:xfrm>
          <a:prstGeom prst="downArrowCallout">
            <a:avLst>
              <a:gd name="adj1" fmla="val 25000"/>
              <a:gd name="adj2" fmla="val 23322"/>
              <a:gd name="adj3" fmla="val 13250"/>
              <a:gd name="adj4" fmla="val 75049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166688" lvl="1" indent="-166688">
              <a:spcBef>
                <a:spcPts val="300"/>
              </a:spcBef>
              <a:buAutoNum type="arabicPeriod"/>
            </a:pPr>
            <a:r>
              <a:rPr lang="en-US" sz="1600" dirty="0" smtClean="0"/>
              <a:t>Uploading takes time – the more you upload, the more time is required</a:t>
            </a:r>
          </a:p>
          <a:p>
            <a:pPr marL="166688" lvl="1" indent="-166688">
              <a:spcBef>
                <a:spcPts val="300"/>
              </a:spcBef>
              <a:buAutoNum type="arabicPeriod"/>
            </a:pPr>
            <a:r>
              <a:rPr lang="en-US" sz="1600" dirty="0" smtClean="0"/>
              <a:t>System stores the document and then “reads” everything in the document and adds the content into the search index</a:t>
            </a:r>
          </a:p>
          <a:p>
            <a:pPr marL="166688" lvl="1" indent="-166688">
              <a:spcBef>
                <a:spcPts val="300"/>
              </a:spcBef>
              <a:buAutoNum type="arabicPeriod"/>
            </a:pPr>
            <a:r>
              <a:rPr lang="en-US" sz="1600" dirty="0" smtClean="0"/>
              <a:t>The user will know while this is going on</a:t>
            </a:r>
            <a:endParaRPr lang="en-US" sz="1600" dirty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 smtClean="0"/>
          </a:p>
          <a:p>
            <a:pPr marL="0" lvl="1">
              <a:spcBef>
                <a:spcPts val="300"/>
              </a:spcBef>
            </a:pP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16754001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38747" y="1221739"/>
            <a:ext cx="7886032" cy="4520154"/>
          </a:xfrm>
          <a:prstGeom prst="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349250" lvl="1" indent="-34925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 smtClean="0"/>
              <a:t>Upon successful UPLOAD, each document has its own unique ID</a:t>
            </a:r>
          </a:p>
          <a:p>
            <a:pPr marL="349250" lvl="1" indent="-34925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 smtClean="0"/>
              <a:t>The user now has three  options:</a:t>
            </a:r>
          </a:p>
          <a:p>
            <a:pPr marL="742950" lvl="2" indent="-2857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sz="1600" dirty="0" smtClean="0"/>
              <a:t>Return back to the starting place – where they first selected UPLOAD</a:t>
            </a:r>
          </a:p>
          <a:p>
            <a:pPr marL="742950" lvl="2" indent="-2857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sz="1600" dirty="0" smtClean="0"/>
              <a:t>Edit each document one at a time (more details can be added)</a:t>
            </a:r>
          </a:p>
          <a:p>
            <a:pPr marL="742950" lvl="2" indent="-2857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sz="1600" dirty="0" smtClean="0"/>
              <a:t>Or mass edit all as a group (fewer details but swifter updating process</a:t>
            </a:r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 smtClean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 smtClean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/>
          </a:p>
          <a:p>
            <a:pPr marL="349250" lvl="1" indent="-34925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 smtClean="0"/>
              <a:t>What is important to remember?</a:t>
            </a:r>
          </a:p>
          <a:p>
            <a:pPr marL="742950" lvl="2" indent="-2857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sz="1600" dirty="0" smtClean="0"/>
              <a:t>The manager is adding the key elements required for swiftly finding a document or a group of documents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Uploading a document(s) – Waiting for Indexing </a:t>
            </a:r>
            <a:endParaRPr lang="en-US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052" y="3287275"/>
            <a:ext cx="3920221" cy="1151956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0" y="-40928"/>
            <a:ext cx="4719918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Uploading Documents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7616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Callout 8"/>
          <p:cNvSpPr/>
          <p:nvPr/>
        </p:nvSpPr>
        <p:spPr>
          <a:xfrm>
            <a:off x="625300" y="1210234"/>
            <a:ext cx="7886032" cy="1905099"/>
          </a:xfrm>
          <a:prstGeom prst="downArrowCallout">
            <a:avLst>
              <a:gd name="adj1" fmla="val 25000"/>
              <a:gd name="adj2" fmla="val 25000"/>
              <a:gd name="adj3" fmla="val 15730"/>
              <a:gd name="adj4" fmla="val 72035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 smtClean="0"/>
              <a:t>Links are added similarly to documents – only the user pastes in the link instead of uploading a file </a:t>
            </a:r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 smtClean="0"/>
              <a:t> Until the user leaves this page, they may continue adding links to the list</a:t>
            </a:r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 smtClean="0"/>
              <a:t>When finished, the user has an opportunity to edit information about the website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Adding Links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4828478" y="4070195"/>
            <a:ext cx="3153516" cy="5464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245" y="3304106"/>
            <a:ext cx="7040141" cy="2482453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0" y="-40928"/>
            <a:ext cx="4719918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Uploading Documents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076842" y="3704435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1</a:t>
            </a:r>
            <a:endParaRPr lang="en-US" b="1" dirty="0"/>
          </a:p>
        </p:txBody>
      </p:sp>
      <p:sp>
        <p:nvSpPr>
          <p:cNvPr id="13" name="Oval 12"/>
          <p:cNvSpPr/>
          <p:nvPr/>
        </p:nvSpPr>
        <p:spPr>
          <a:xfrm>
            <a:off x="4076842" y="4179572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14" name="Oval 13"/>
          <p:cNvSpPr/>
          <p:nvPr/>
        </p:nvSpPr>
        <p:spPr>
          <a:xfrm>
            <a:off x="5766730" y="5603679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3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547291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1856411" y="1929377"/>
            <a:ext cx="5427898" cy="416214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250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900"/>
              </a:spcAft>
            </a:pPr>
            <a:r>
              <a:rPr lang="en-US" sz="152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AutoNum type="arabicPeriod"/>
            </a:pPr>
            <a:r>
              <a:rPr lang="en-US" sz="11600" dirty="0" smtClean="0">
                <a:solidFill>
                  <a:schemeClr val="tx1"/>
                </a:solidFill>
              </a:rPr>
              <a:t>What is the difference in Knowledge Center Resources and Project  Resources</a:t>
            </a: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AutoNum type="arabicPeriod"/>
            </a:pPr>
            <a:r>
              <a:rPr lang="en-US" sz="11600" dirty="0" smtClean="0">
                <a:solidFill>
                  <a:schemeClr val="tx1"/>
                </a:solidFill>
              </a:rPr>
              <a:t>Editing one resource at a time</a:t>
            </a: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AutoNum type="arabicPeriod"/>
            </a:pPr>
            <a:r>
              <a:rPr lang="en-US" sz="11600" dirty="0" smtClean="0">
                <a:solidFill>
                  <a:schemeClr val="tx1"/>
                </a:solidFill>
              </a:rPr>
              <a:t>Editing many resources at a time (Mass Edit)</a:t>
            </a: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AutoNum type="arabicPeriod"/>
            </a:pPr>
            <a:r>
              <a:rPr lang="en-US" sz="11600" dirty="0" smtClean="0">
                <a:solidFill>
                  <a:schemeClr val="tx1"/>
                </a:solidFill>
              </a:rPr>
              <a:t>Deleting Resources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1640" y="389180"/>
            <a:ext cx="9144000" cy="72692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 smtClean="0">
                <a:solidFill>
                  <a:srgbClr val="385E8C"/>
                </a:solidFill>
              </a:rPr>
              <a:t>Module 4: Editing Resources</a:t>
            </a:r>
            <a:endParaRPr lang="en-US" sz="3600" dirty="0">
              <a:solidFill>
                <a:srgbClr val="385E8C"/>
              </a:solidFill>
            </a:endParaRPr>
          </a:p>
        </p:txBody>
      </p:sp>
      <p:grpSp>
        <p:nvGrpSpPr>
          <p:cNvPr id="5" name="Group 50"/>
          <p:cNvGrpSpPr>
            <a:grpSpLocks noChangeAspect="1"/>
          </p:cNvGrpSpPr>
          <p:nvPr/>
        </p:nvGrpSpPr>
        <p:grpSpPr bwMode="auto">
          <a:xfrm>
            <a:off x="6408995" y="1546996"/>
            <a:ext cx="1472629" cy="1257525"/>
            <a:chOff x="-518" y="2576"/>
            <a:chExt cx="890" cy="760"/>
          </a:xfrm>
        </p:grpSpPr>
        <p:sp>
          <p:nvSpPr>
            <p:cNvPr id="9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1910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Comparing/contrasting the Data Collected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57200" y="2564838"/>
            <a:ext cx="4040188" cy="3795620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>
            <a:normAutofit fontScale="92500" lnSpcReduction="10000"/>
          </a:bodyPr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Title/Name</a:t>
            </a:r>
          </a:p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Security Role</a:t>
            </a:r>
          </a:p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Document Date</a:t>
            </a:r>
          </a:p>
          <a:p>
            <a:r>
              <a:rPr lang="en-US" dirty="0">
                <a:solidFill>
                  <a:schemeClr val="tx2">
                    <a:lumMod val="50000"/>
                  </a:schemeClr>
                </a:solidFill>
              </a:rPr>
              <a:t>Abstract</a:t>
            </a:r>
          </a:p>
          <a:p>
            <a:r>
              <a:rPr lang="en-US" dirty="0">
                <a:solidFill>
                  <a:schemeClr val="tx2">
                    <a:lumMod val="50000"/>
                  </a:schemeClr>
                </a:solidFill>
              </a:rPr>
              <a:t>Document Version Comment</a:t>
            </a:r>
          </a:p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Keywords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Associated Project</a:t>
            </a:r>
          </a:p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Project Association</a:t>
            </a:r>
          </a:p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Document Type</a:t>
            </a:r>
          </a:p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CIDM Event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43753" y="2084948"/>
            <a:ext cx="4040188" cy="479890"/>
          </a:xfr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Project Repository Data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645025" y="2578285"/>
            <a:ext cx="4041775" cy="3795620"/>
          </a:xfr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Title/Name</a:t>
            </a:r>
          </a:p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Security Role</a:t>
            </a:r>
          </a:p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Document 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Date</a:t>
            </a:r>
          </a:p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Abstract</a:t>
            </a:r>
          </a:p>
          <a:p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Document Version Comment</a:t>
            </a:r>
          </a:p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Keywords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Publisher</a:t>
            </a:r>
          </a:p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Publisher type</a:t>
            </a:r>
          </a:p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Topics</a:t>
            </a:r>
          </a:p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Resource Category</a:t>
            </a:r>
          </a:p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Author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31578" y="2086440"/>
            <a:ext cx="4041775" cy="484632"/>
          </a:xfrm>
          <a:solidFill>
            <a:schemeClr val="accent3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Knowledge Center Data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4510" y="1008749"/>
            <a:ext cx="86580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dirty="0" smtClean="0"/>
              <a:t>The system collects:  File Type, File Size, File Name, who uploaded, when Uploaded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dirty="0" smtClean="0"/>
              <a:t>The system provides default values:   Document Date, Security Role, Project Association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dirty="0" smtClean="0"/>
              <a:t>The user may modify and add the following values: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-40928"/>
            <a:ext cx="4719918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Editing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9158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796" y="1114163"/>
            <a:ext cx="7477995" cy="3726777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Up Arrow Callout 8"/>
          <p:cNvSpPr/>
          <p:nvPr/>
        </p:nvSpPr>
        <p:spPr>
          <a:xfrm>
            <a:off x="631398" y="4693023"/>
            <a:ext cx="8017475" cy="1559859"/>
          </a:xfrm>
          <a:prstGeom prst="upArrowCallout">
            <a:avLst>
              <a:gd name="adj1" fmla="val 25000"/>
              <a:gd name="adj2" fmla="val 30645"/>
              <a:gd name="adj3" fmla="val 16936"/>
              <a:gd name="adj4" fmla="val 71429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282575" lvl="1" indent="-282575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 smtClean="0"/>
              <a:t>From either repository – the manager may select one or more documents to edit</a:t>
            </a:r>
          </a:p>
          <a:p>
            <a:pPr marL="282575" lvl="1" indent="-282575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 smtClean="0"/>
              <a:t>If the user selected 1 document, then the single edit form will be provided; if the user selected more than 1 document, a mass edit page will be provided.</a:t>
            </a:r>
          </a:p>
          <a:p>
            <a:pPr marL="0" lvl="1">
              <a:lnSpc>
                <a:spcPct val="110000"/>
              </a:lnSpc>
              <a:spcBef>
                <a:spcPts val="600"/>
              </a:spcBef>
            </a:pPr>
            <a:endParaRPr lang="en-US" sz="1600" dirty="0" smtClean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 Documents and Then EDIT button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-40928"/>
            <a:ext cx="4719918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Editing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9314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Edit Metadata – Knowledge Center View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1021340"/>
            <a:ext cx="6870700" cy="5149850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Up Arrow Callout 4"/>
          <p:cNvSpPr/>
          <p:nvPr/>
        </p:nvSpPr>
        <p:spPr>
          <a:xfrm>
            <a:off x="4470328" y="3663171"/>
            <a:ext cx="2635622" cy="1452283"/>
          </a:xfrm>
          <a:prstGeom prst="upArrowCallout">
            <a:avLst>
              <a:gd name="adj1" fmla="val 31143"/>
              <a:gd name="adj2" fmla="val 25000"/>
              <a:gd name="adj3" fmla="val 25000"/>
              <a:gd name="adj4" fmla="val 6497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Edit all Metadata Fields to ensure accurate abstracts, searches/filters for all users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-40928"/>
            <a:ext cx="4719918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Editing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06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Edit Metadata – Mass Edit – Project Repository View</a:t>
            </a:r>
            <a:endParaRPr lang="en-US" dirty="0"/>
          </a:p>
        </p:txBody>
      </p:sp>
      <p:pic>
        <p:nvPicPr>
          <p:cNvPr id="11271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6"/>
          <a:stretch/>
        </p:blipFill>
        <p:spPr bwMode="auto">
          <a:xfrm>
            <a:off x="1351858" y="1355911"/>
            <a:ext cx="7665936" cy="4654922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" name="Right Arrow Callout 12"/>
          <p:cNvSpPr/>
          <p:nvPr/>
        </p:nvSpPr>
        <p:spPr>
          <a:xfrm>
            <a:off x="67235" y="1392287"/>
            <a:ext cx="1957061" cy="4537864"/>
          </a:xfrm>
          <a:prstGeom prst="rightArrowCallout">
            <a:avLst>
              <a:gd name="adj1" fmla="val 25000"/>
              <a:gd name="adj2" fmla="val 25000"/>
              <a:gd name="adj3" fmla="val 14693"/>
              <a:gd name="adj4" fmla="val 78031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228600" lvl="1" indent="-228600">
              <a:buAutoNum type="arabicPeriod"/>
            </a:pPr>
            <a:r>
              <a:rPr lang="en-US" sz="1600" dirty="0" smtClean="0"/>
              <a:t>Mass edit is a tabular view of selected documents</a:t>
            </a:r>
          </a:p>
          <a:p>
            <a:pPr marL="228600" lvl="1" indent="-228600">
              <a:buAutoNum type="arabicPeriod"/>
            </a:pPr>
            <a:r>
              <a:rPr lang="en-US" sz="1600" dirty="0" smtClean="0"/>
              <a:t>Users may change all data displayed</a:t>
            </a:r>
          </a:p>
          <a:p>
            <a:pPr marL="228600" lvl="1" indent="-228600">
              <a:buAutoNum type="arabicPeriod"/>
            </a:pPr>
            <a:r>
              <a:rPr lang="en-US" sz="1600" dirty="0" smtClean="0"/>
              <a:t>Users may globally change some of the fields</a:t>
            </a:r>
            <a:endParaRPr lang="en-US" sz="1600" dirty="0"/>
          </a:p>
          <a:p>
            <a:pPr marL="228600" lvl="1" indent="-228600">
              <a:buAutoNum type="arabicPeriod"/>
            </a:pPr>
            <a:r>
              <a:rPr lang="en-US" sz="1600" dirty="0" smtClean="0"/>
              <a:t>Note:  Not all of the information fields are included in mass edit</a:t>
            </a:r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0" lvl="1"/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0" lvl="1"/>
            <a:endParaRPr lang="en-US" sz="1600" dirty="0" smtClean="0"/>
          </a:p>
        </p:txBody>
      </p:sp>
      <p:sp>
        <p:nvSpPr>
          <p:cNvPr id="7" name="Rectangle 6"/>
          <p:cNvSpPr/>
          <p:nvPr/>
        </p:nvSpPr>
        <p:spPr>
          <a:xfrm>
            <a:off x="0" y="-40928"/>
            <a:ext cx="4719918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Editing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09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47" y="989933"/>
            <a:ext cx="7574400" cy="3739371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Remove Resource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2732697" y="3356407"/>
            <a:ext cx="354105" cy="367554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402324" y="2673861"/>
            <a:ext cx="806823" cy="367554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0" name="Up Arrow Callout 9"/>
          <p:cNvSpPr/>
          <p:nvPr/>
        </p:nvSpPr>
        <p:spPr>
          <a:xfrm>
            <a:off x="315516" y="4577249"/>
            <a:ext cx="8572334" cy="1796658"/>
          </a:xfrm>
          <a:prstGeom prst="upArrowCallout">
            <a:avLst>
              <a:gd name="adj1" fmla="val 31308"/>
              <a:gd name="adj2" fmla="val 24119"/>
              <a:gd name="adj3" fmla="val 11510"/>
              <a:gd name="adj4" fmla="val 81736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169863" indent="-169863">
              <a:spcBef>
                <a:spcPct val="20000"/>
              </a:spcBef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Resources may be removed by the Repository Manager(s)</a:t>
            </a:r>
          </a:p>
          <a:p>
            <a:pPr marL="169863" indent="-169863">
              <a:spcBef>
                <a:spcPct val="20000"/>
              </a:spcBef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Click the checkbox next to the item to be </a:t>
            </a:r>
            <a:r>
              <a:rPr lang="en-US" sz="1600" dirty="0" smtClean="0">
                <a:solidFill>
                  <a:schemeClr val="tx1"/>
                </a:solidFill>
              </a:rPr>
              <a:t>removed and Select </a:t>
            </a:r>
            <a:r>
              <a:rPr lang="en-US" sz="1600" dirty="0">
                <a:solidFill>
                  <a:schemeClr val="tx1"/>
                </a:solidFill>
              </a:rPr>
              <a:t>“Delete”</a:t>
            </a:r>
          </a:p>
          <a:p>
            <a:pPr marL="169863" indent="-169863">
              <a:spcBef>
                <a:spcPct val="20000"/>
              </a:spcBef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The system tracks all activity that occurs in relation to a </a:t>
            </a:r>
            <a:r>
              <a:rPr lang="en-US" sz="1600" dirty="0" smtClean="0">
                <a:solidFill>
                  <a:schemeClr val="tx1"/>
                </a:solidFill>
              </a:rPr>
              <a:t>resource</a:t>
            </a:r>
            <a:r>
              <a:rPr lang="en-US" sz="1600" dirty="0">
                <a:solidFill>
                  <a:schemeClr val="tx1"/>
                </a:solidFill>
              </a:rPr>
              <a:t>;</a:t>
            </a:r>
          </a:p>
          <a:p>
            <a:pPr marL="169863" indent="-169863">
              <a:spcBef>
                <a:spcPct val="20000"/>
              </a:spcBef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If the document is being deleted because a new version is available – there is a replace function (next module)</a:t>
            </a:r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 smtClean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 smtClean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 smtClean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 smtClean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 smtClean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 smtClean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/>
          </a:p>
          <a:p>
            <a:pPr marL="0" lvl="1">
              <a:lnSpc>
                <a:spcPct val="110000"/>
              </a:lnSpc>
              <a:spcBef>
                <a:spcPts val="600"/>
              </a:spcBef>
            </a:pPr>
            <a:endParaRPr lang="en-US" sz="1600" dirty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 smtClean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sz="1600" dirty="0" smtClean="0"/>
          </a:p>
          <a:p>
            <a:pPr marL="0" lvl="1">
              <a:lnSpc>
                <a:spcPct val="110000"/>
              </a:lnSpc>
              <a:spcBef>
                <a:spcPts val="600"/>
              </a:spcBef>
            </a:pPr>
            <a:endParaRPr lang="en-US" sz="1600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0" y="-40928"/>
            <a:ext cx="4719918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Editing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6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 Removed from Library List</a:t>
            </a: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95" y="2241176"/>
            <a:ext cx="7868169" cy="4003488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Down Arrow Callout 3"/>
          <p:cNvSpPr/>
          <p:nvPr/>
        </p:nvSpPr>
        <p:spPr>
          <a:xfrm>
            <a:off x="2842463" y="1003610"/>
            <a:ext cx="3536031" cy="1237566"/>
          </a:xfrm>
          <a:prstGeom prst="downArrowCallout">
            <a:avLst>
              <a:gd name="adj1" fmla="val 48428"/>
              <a:gd name="adj2" fmla="val 40318"/>
              <a:gd name="adj3" fmla="val 25000"/>
              <a:gd name="adj4" fmla="val 6497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Link (or Document) is successfully removed from the Resource Library List signified by “green” message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-40928"/>
            <a:ext cx="4719918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Editing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02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Resource Library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392049" y="2504432"/>
            <a:ext cx="4642394" cy="2490658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900"/>
              </a:spcAft>
            </a:pPr>
            <a:r>
              <a:rPr lang="en-US" sz="39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2900" dirty="0" smtClean="0">
                <a:solidFill>
                  <a:schemeClr val="tx1"/>
                </a:solidFill>
              </a:rPr>
              <a:t>Replacing a document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2900" dirty="0" smtClean="0">
                <a:solidFill>
                  <a:schemeClr val="tx1"/>
                </a:solidFill>
              </a:rPr>
              <a:t>Viewing document history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334650"/>
            <a:ext cx="9144000" cy="700773"/>
          </a:xfrm>
        </p:spPr>
        <p:txBody>
          <a:bodyPr/>
          <a:lstStyle/>
          <a:p>
            <a:pPr algn="ctr"/>
            <a:r>
              <a:rPr lang="en-US" sz="3600" cap="all" dirty="0" smtClean="0">
                <a:solidFill>
                  <a:srgbClr val="385E8C"/>
                </a:solidFill>
              </a:rPr>
              <a:t>Module 5: Replacing a document</a:t>
            </a:r>
            <a:endParaRPr lang="en-US" sz="3600" cap="all" dirty="0">
              <a:solidFill>
                <a:srgbClr val="385E8C"/>
              </a:solidFill>
            </a:endParaRPr>
          </a:p>
        </p:txBody>
      </p:sp>
      <p:grpSp>
        <p:nvGrpSpPr>
          <p:cNvPr id="7" name="Group 50"/>
          <p:cNvGrpSpPr>
            <a:grpSpLocks noChangeAspect="1"/>
          </p:cNvGrpSpPr>
          <p:nvPr/>
        </p:nvGrpSpPr>
        <p:grpSpPr bwMode="auto">
          <a:xfrm>
            <a:off x="6222777" y="1831595"/>
            <a:ext cx="1472629" cy="1257525"/>
            <a:chOff x="-518" y="2576"/>
            <a:chExt cx="890" cy="760"/>
          </a:xfrm>
        </p:grpSpPr>
        <p:sp>
          <p:nvSpPr>
            <p:cNvPr id="8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5421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Replace a Document</a:t>
            </a:r>
            <a:endParaRPr lang="en-US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399" y="1673496"/>
            <a:ext cx="4848225" cy="36766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4118400" y="2840123"/>
            <a:ext cx="1273872" cy="257241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750" y="4348162"/>
            <a:ext cx="2781300" cy="1838325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3752640" y="1803769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1</a:t>
            </a:r>
            <a:endParaRPr lang="en-US" b="1" dirty="0"/>
          </a:p>
        </p:txBody>
      </p:sp>
      <p:sp>
        <p:nvSpPr>
          <p:cNvPr id="13" name="Oval 12"/>
          <p:cNvSpPr/>
          <p:nvPr/>
        </p:nvSpPr>
        <p:spPr>
          <a:xfrm>
            <a:off x="5434016" y="2785863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14" name="Oval 13"/>
          <p:cNvSpPr/>
          <p:nvPr/>
        </p:nvSpPr>
        <p:spPr>
          <a:xfrm>
            <a:off x="8155722" y="5155274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3</a:t>
            </a:r>
            <a:endParaRPr lang="en-US" b="1" dirty="0"/>
          </a:p>
        </p:txBody>
      </p:sp>
      <p:sp>
        <p:nvSpPr>
          <p:cNvPr id="10" name="Right Arrow Callout 9"/>
          <p:cNvSpPr/>
          <p:nvPr/>
        </p:nvSpPr>
        <p:spPr>
          <a:xfrm>
            <a:off x="94129" y="1321537"/>
            <a:ext cx="4118399" cy="4537864"/>
          </a:xfrm>
          <a:prstGeom prst="rightArrowCallout">
            <a:avLst>
              <a:gd name="adj1" fmla="val 17164"/>
              <a:gd name="adj2" fmla="val 15858"/>
              <a:gd name="adj3" fmla="val 8815"/>
              <a:gd name="adj4" fmla="val 86520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342900" indent="-342900">
              <a:buFont typeface="+mj-lt"/>
              <a:buAutoNum type="arabicPeriod"/>
            </a:pPr>
            <a:r>
              <a:rPr lang="en-US" sz="1600" dirty="0"/>
              <a:t>To replace a document, find the document in the list and select it (alone).  The Single-Edit Page will be provided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The user selects the REPLACE Link and identifies the new document.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While the document is being replaced (and the new version indexed) the user will have a Wait Message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The previous version is maintained in the repository but it is taken out of the main list.  The New Document is assigned the original’s Resource ID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Any links sent with that original </a:t>
            </a:r>
            <a:r>
              <a:rPr lang="en-US" sz="1600" dirty="0" err="1"/>
              <a:t>ResourceID</a:t>
            </a:r>
            <a:r>
              <a:rPr lang="en-US" sz="1600" dirty="0"/>
              <a:t> will still be viable – but they will lead to the new document and not the </a:t>
            </a:r>
            <a:r>
              <a:rPr lang="en-US" sz="1600" dirty="0" smtClean="0"/>
              <a:t>original</a:t>
            </a: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0" lvl="1"/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0" lvl="1"/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19654095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395" y="2860285"/>
            <a:ext cx="6942418" cy="3216853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Viewing the History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1139395" y="4565070"/>
            <a:ext cx="1274187" cy="293385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719672" y="4370198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1</a:t>
            </a:r>
            <a:endParaRPr lang="en-US" b="1" dirty="0"/>
          </a:p>
        </p:txBody>
      </p:sp>
      <p:sp>
        <p:nvSpPr>
          <p:cNvPr id="13" name="Oval 12"/>
          <p:cNvSpPr/>
          <p:nvPr/>
        </p:nvSpPr>
        <p:spPr>
          <a:xfrm>
            <a:off x="2770421" y="3015504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14" name="Oval 13"/>
          <p:cNvSpPr/>
          <p:nvPr/>
        </p:nvSpPr>
        <p:spPr>
          <a:xfrm>
            <a:off x="6836900" y="4468711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3</a:t>
            </a:r>
            <a:endParaRPr lang="en-US" b="1" dirty="0"/>
          </a:p>
        </p:txBody>
      </p:sp>
      <p:sp>
        <p:nvSpPr>
          <p:cNvPr id="9" name="Down Arrow Callout 8"/>
          <p:cNvSpPr/>
          <p:nvPr/>
        </p:nvSpPr>
        <p:spPr>
          <a:xfrm>
            <a:off x="791639" y="1192445"/>
            <a:ext cx="7637930" cy="1938704"/>
          </a:xfrm>
          <a:prstGeom prst="downArrowCallout">
            <a:avLst>
              <a:gd name="adj1" fmla="val 25000"/>
              <a:gd name="adj2" fmla="val 25000"/>
              <a:gd name="adj3" fmla="val 21532"/>
              <a:gd name="adj4" fmla="val 69139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spcAft>
                <a:spcPts val="400"/>
              </a:spcAft>
              <a:buFont typeface="+mj-lt"/>
              <a:buAutoNum type="arabicPeriod"/>
            </a:pPr>
            <a:r>
              <a:rPr lang="en-US" sz="1600" dirty="0"/>
              <a:t>The user selects the link “View Document History”</a:t>
            </a:r>
          </a:p>
          <a:p>
            <a:pPr marL="342900" indent="-342900">
              <a:spcAft>
                <a:spcPts val="400"/>
              </a:spcAft>
              <a:buFont typeface="+mj-lt"/>
              <a:buAutoNum type="arabicPeriod"/>
            </a:pPr>
            <a:r>
              <a:rPr lang="en-US" sz="1600" dirty="0"/>
              <a:t>A record of each previous document is kept in the repository data store</a:t>
            </a:r>
          </a:p>
          <a:p>
            <a:pPr marL="342900" indent="-342900">
              <a:spcAft>
                <a:spcPts val="400"/>
              </a:spcAft>
              <a:buFont typeface="+mj-lt"/>
              <a:buAutoNum type="arabicPeriod"/>
            </a:pPr>
            <a:r>
              <a:rPr lang="en-US" sz="1600" dirty="0"/>
              <a:t>If the user added Version Comments when editing the document, then that note will be included in the history </a:t>
            </a:r>
            <a:r>
              <a:rPr lang="en-US" sz="1600" dirty="0" smtClean="0"/>
              <a:t>view</a:t>
            </a:r>
          </a:p>
        </p:txBody>
      </p:sp>
    </p:spTree>
    <p:extLst>
      <p:ext uri="{BB962C8B-B14F-4D97-AF65-F5344CB8AC3E}">
        <p14:creationId xmlns:p14="http://schemas.microsoft.com/office/powerpoint/2010/main" val="1151991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 txBox="1">
            <a:spLocks/>
          </p:cNvSpPr>
          <p:nvPr/>
        </p:nvSpPr>
        <p:spPr>
          <a:xfrm>
            <a:off x="2040137" y="2124635"/>
            <a:ext cx="5400675" cy="3402106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900"/>
              </a:spcAft>
            </a:pPr>
            <a:r>
              <a:rPr lang="en-US" sz="42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2900" dirty="0" smtClean="0">
                <a:solidFill>
                  <a:schemeClr val="tx1"/>
                </a:solidFill>
              </a:rPr>
              <a:t>Downloading KC List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2900" dirty="0" smtClean="0">
                <a:solidFill>
                  <a:schemeClr val="tx1"/>
                </a:solidFill>
              </a:rPr>
              <a:t>Downloading Project Repository List</a:t>
            </a:r>
          </a:p>
          <a:p>
            <a:pPr marL="457200" indent="-457200">
              <a:lnSpc>
                <a:spcPct val="120000"/>
              </a:lnSpc>
              <a:spcBef>
                <a:spcPts val="600"/>
              </a:spcBef>
              <a:spcAft>
                <a:spcPts val="900"/>
              </a:spcAft>
              <a:buAutoNum type="arabicPeriod"/>
            </a:pPr>
            <a:r>
              <a:rPr lang="en-US" sz="2900" dirty="0" smtClean="0">
                <a:solidFill>
                  <a:schemeClr val="tx1"/>
                </a:solidFill>
              </a:rPr>
              <a:t>Sending Links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334650"/>
            <a:ext cx="9144000" cy="700773"/>
          </a:xfrm>
        </p:spPr>
        <p:txBody>
          <a:bodyPr/>
          <a:lstStyle/>
          <a:p>
            <a:pPr algn="ctr"/>
            <a:r>
              <a:rPr lang="en-US" sz="3600" cap="all" dirty="0" smtClean="0">
                <a:solidFill>
                  <a:srgbClr val="385E8C"/>
                </a:solidFill>
              </a:rPr>
              <a:t>Other Repository Information</a:t>
            </a:r>
            <a:endParaRPr lang="en-US" sz="3600" cap="all" dirty="0">
              <a:solidFill>
                <a:srgbClr val="385E8C"/>
              </a:solidFill>
            </a:endParaRPr>
          </a:p>
        </p:txBody>
      </p:sp>
      <p:grpSp>
        <p:nvGrpSpPr>
          <p:cNvPr id="5" name="Group 50"/>
          <p:cNvGrpSpPr>
            <a:grpSpLocks noChangeAspect="1"/>
          </p:cNvGrpSpPr>
          <p:nvPr/>
        </p:nvGrpSpPr>
        <p:grpSpPr bwMode="auto">
          <a:xfrm>
            <a:off x="6222777" y="1831595"/>
            <a:ext cx="1472629" cy="1257525"/>
            <a:chOff x="-518" y="2576"/>
            <a:chExt cx="890" cy="760"/>
          </a:xfrm>
        </p:grpSpPr>
        <p:sp>
          <p:nvSpPr>
            <p:cNvPr id="7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2477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Downloading a List</a:t>
            </a:r>
            <a:endParaRPr lang="en-US" dirty="0"/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29" y="2441130"/>
            <a:ext cx="8305355" cy="3759123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Other Repository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" name="Down Arrow Callout 6"/>
          <p:cNvSpPr/>
          <p:nvPr/>
        </p:nvSpPr>
        <p:spPr>
          <a:xfrm>
            <a:off x="751298" y="1116109"/>
            <a:ext cx="7637930" cy="1396478"/>
          </a:xfrm>
          <a:prstGeom prst="downArrowCallout">
            <a:avLst>
              <a:gd name="adj1" fmla="val 25000"/>
              <a:gd name="adj2" fmla="val 25000"/>
              <a:gd name="adj3" fmla="val 21532"/>
              <a:gd name="adj4" fmla="val 69139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en-US" sz="1600" dirty="0"/>
              <a:t>Above the tabular list of documents in each repository is an EXCEL Icon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Users are able to download a complete list of resource items in CSV format</a:t>
            </a:r>
          </a:p>
        </p:txBody>
      </p:sp>
    </p:spTree>
    <p:extLst>
      <p:ext uri="{BB962C8B-B14F-4D97-AF65-F5344CB8AC3E}">
        <p14:creationId xmlns:p14="http://schemas.microsoft.com/office/powerpoint/2010/main" val="10888403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a Document’s Address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7. Getting a Document’s Address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62" t="13335" r="9350" b="20730"/>
          <a:stretch/>
        </p:blipFill>
        <p:spPr bwMode="auto">
          <a:xfrm>
            <a:off x="69409" y="1182029"/>
            <a:ext cx="8299678" cy="4181706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5342529" y="3684714"/>
            <a:ext cx="969061" cy="279161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4" name="Up Arrow Callout 3"/>
          <p:cNvSpPr/>
          <p:nvPr/>
        </p:nvSpPr>
        <p:spPr>
          <a:xfrm>
            <a:off x="3884722" y="3969258"/>
            <a:ext cx="4199923" cy="2342903"/>
          </a:xfrm>
          <a:prstGeom prst="upArrowCallou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/>
              <a:t>In order to get </a:t>
            </a:r>
            <a:r>
              <a:rPr lang="en-US" sz="1600" dirty="0"/>
              <a:t>the </a:t>
            </a:r>
            <a:r>
              <a:rPr lang="en-US" sz="1600" dirty="0" smtClean="0"/>
              <a:t>address of a document:</a:t>
            </a: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/>
              <a:t>“Right </a:t>
            </a:r>
            <a:r>
              <a:rPr lang="en-US" sz="1600" dirty="0"/>
              <a:t>click" on the link to the </a:t>
            </a:r>
            <a:r>
              <a:rPr lang="en-US" sz="1600" dirty="0" smtClean="0"/>
              <a:t>document</a:t>
            </a: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/>
              <a:t>Select </a:t>
            </a:r>
            <a:r>
              <a:rPr lang="en-US" sz="1600" dirty="0"/>
              <a:t>"</a:t>
            </a:r>
            <a:r>
              <a:rPr lang="en-US" sz="1600" dirty="0" smtClean="0"/>
              <a:t>properties“</a:t>
            </a:r>
          </a:p>
          <a:p>
            <a:pPr marL="565150" lvl="1" indent="-274638">
              <a:spcBef>
                <a:spcPct val="20000"/>
              </a:spcBef>
              <a:buFont typeface="Symbol" pitchFamily="18" charset="2"/>
              <a:buChar char="-"/>
            </a:pPr>
            <a:r>
              <a:rPr lang="en-US" sz="1600" dirty="0"/>
              <a:t>T</a:t>
            </a:r>
            <a:r>
              <a:rPr lang="en-US" sz="1600" dirty="0" smtClean="0"/>
              <a:t>he </a:t>
            </a:r>
            <a:r>
              <a:rPr lang="en-US" sz="1600" dirty="0"/>
              <a:t>link to the actual document is shown</a:t>
            </a:r>
            <a:endParaRPr lang="en-US" sz="1600" dirty="0" smtClean="0">
              <a:solidFill>
                <a:schemeClr val="tx1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" t="888" r="74146" b="49334"/>
          <a:stretch/>
        </p:blipFill>
        <p:spPr bwMode="auto">
          <a:xfrm>
            <a:off x="515458" y="3071468"/>
            <a:ext cx="2640337" cy="3240693"/>
          </a:xfrm>
          <a:prstGeom prst="rect">
            <a:avLst/>
          </a:prstGeom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582364" y="4430751"/>
            <a:ext cx="2473069" cy="170898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cxnSp>
        <p:nvCxnSpPr>
          <p:cNvPr id="15" name="Elbow Connector 14"/>
          <p:cNvCxnSpPr>
            <a:endCxn id="14" idx="3"/>
          </p:cNvCxnSpPr>
          <p:nvPr/>
        </p:nvCxnSpPr>
        <p:spPr>
          <a:xfrm rot="10800000">
            <a:off x="3055433" y="4516200"/>
            <a:ext cx="1018860" cy="1527764"/>
          </a:xfrm>
          <a:prstGeom prst="bentConnector3">
            <a:avLst>
              <a:gd name="adj1" fmla="val 50000"/>
            </a:avLst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562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3000">
              <a:schemeClr val="accent1">
                <a:lumMod val="20000"/>
                <a:lumOff val="80000"/>
              </a:schemeClr>
            </a:gs>
            <a:gs pos="35000">
              <a:schemeClr val="bg1">
                <a:alpha val="97000"/>
              </a:schemeClr>
            </a:gs>
            <a:gs pos="67000">
              <a:srgbClr val="EBF2FF">
                <a:alpha val="64000"/>
              </a:srgbClr>
            </a:gs>
          </a:gsLst>
        </a:gradFill>
        <a:ln>
          <a:noFill/>
        </a:ln>
      </a:spPr>
      <a:bodyPr rtlCol="0" anchor="ctr"/>
      <a:lstStyle>
        <a:defPPr marL="169863" indent="-169863">
          <a:spcBef>
            <a:spcPct val="20000"/>
          </a:spcBef>
          <a:buFont typeface="+mj-lt"/>
          <a:buAutoNum type="arabicPeriod"/>
          <a:defRPr sz="1400" dirty="0" smtClean="0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516ADCC1CF1D4BBA467BFC450E9B62" ma:contentTypeVersion="0" ma:contentTypeDescription="Create a new document." ma:contentTypeScope="" ma:versionID="3c423ded931dc23e6cd0d51bba0c16de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92AB4D6-A90D-4C82-B63B-C34E7C9A64D3}">
  <ds:schemaRefs>
    <ds:schemaRef ds:uri="http://schemas.openxmlformats.org/package/2006/metadata/core-properties"/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1C0027A-94FB-41F7-ABBC-74D3C478906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0013DA-C613-4F14-ACD6-2A661D2C24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7009</TotalTime>
  <Words>1891</Words>
  <Application>Microsoft Office PowerPoint</Application>
  <PresentationFormat>On-screen Show (4:3)</PresentationFormat>
  <Paragraphs>342</Paragraphs>
  <Slides>30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2_Office Theme</vt:lpstr>
      <vt:lpstr>Managing the Repositories</vt:lpstr>
      <vt:lpstr>Training Modules</vt:lpstr>
      <vt:lpstr>Module 1: Overview</vt:lpstr>
      <vt:lpstr>PowerPoint Presentation</vt:lpstr>
      <vt:lpstr>PowerPoint Presentation</vt:lpstr>
      <vt:lpstr>Document Privileges</vt:lpstr>
      <vt:lpstr>What is Unique About Repository Management?</vt:lpstr>
      <vt:lpstr>Module 2: Points of Access</vt:lpstr>
      <vt:lpstr>Accessing the Project Repository As Repos Manager</vt:lpstr>
      <vt:lpstr>Accessing the Project Repository As Repos Manager</vt:lpstr>
      <vt:lpstr>PowerPoint Presentation</vt:lpstr>
      <vt:lpstr>Uploading a Document(s) – Getting Started</vt:lpstr>
      <vt:lpstr>Uploading a document(s) – getting started</vt:lpstr>
      <vt:lpstr>Uploading a document(s) – Selecting Documents/Files</vt:lpstr>
      <vt:lpstr>Uploading a document(s) – Waiting for Indexing </vt:lpstr>
      <vt:lpstr>Uploading a document(s) – Waiting for Indexing </vt:lpstr>
      <vt:lpstr>Adding Links</vt:lpstr>
      <vt:lpstr>PowerPoint Presentation</vt:lpstr>
      <vt:lpstr>Comparing/contrasting the Data Collected</vt:lpstr>
      <vt:lpstr>Select Documents and Then EDIT button</vt:lpstr>
      <vt:lpstr>Edit Metadata – Knowledge Center View</vt:lpstr>
      <vt:lpstr>Edit Metadata – Mass Edit – Project Repository View</vt:lpstr>
      <vt:lpstr>Remove Resource</vt:lpstr>
      <vt:lpstr>Resource Removed from Library List</vt:lpstr>
      <vt:lpstr>Module 5: Replacing a document</vt:lpstr>
      <vt:lpstr>Replace a Document</vt:lpstr>
      <vt:lpstr>Viewing the History</vt:lpstr>
      <vt:lpstr>Other Repository Information</vt:lpstr>
      <vt:lpstr>Downloading a List</vt:lpstr>
      <vt:lpstr>Getting a Document’s Address</vt:lpstr>
    </vt:vector>
  </TitlesOfParts>
  <Company>Noblis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M28972</dc:creator>
  <cp:lastModifiedBy>test</cp:lastModifiedBy>
  <cp:revision>238</cp:revision>
  <dcterms:created xsi:type="dcterms:W3CDTF">2011-04-26T20:56:21Z</dcterms:created>
  <dcterms:modified xsi:type="dcterms:W3CDTF">2012-04-03T16:24:04Z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0x01010048516ADCC1CF1D4BBA467BFC450E9B62</vt:lpwstr>
  </property>
</Properties>
</file>