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4"/>
    <p:sldMasterId id="2147483747" r:id="rId5"/>
  </p:sldMasterIdLst>
  <p:notesMasterIdLst>
    <p:notesMasterId r:id="rId28"/>
  </p:notesMasterIdLst>
  <p:handoutMasterIdLst>
    <p:handoutMasterId r:id="rId29"/>
  </p:handoutMasterIdLst>
  <p:sldIdLst>
    <p:sldId id="355" r:id="rId6"/>
    <p:sldId id="356" r:id="rId7"/>
    <p:sldId id="357" r:id="rId8"/>
    <p:sldId id="365" r:id="rId9"/>
    <p:sldId id="358" r:id="rId10"/>
    <p:sldId id="359" r:id="rId11"/>
    <p:sldId id="360" r:id="rId12"/>
    <p:sldId id="341" r:id="rId13"/>
    <p:sldId id="352" r:id="rId14"/>
    <p:sldId id="373" r:id="rId15"/>
    <p:sldId id="369" r:id="rId16"/>
    <p:sldId id="370" r:id="rId17"/>
    <p:sldId id="371" r:id="rId18"/>
    <p:sldId id="372" r:id="rId19"/>
    <p:sldId id="361" r:id="rId20"/>
    <p:sldId id="354" r:id="rId21"/>
    <p:sldId id="367" r:id="rId22"/>
    <p:sldId id="366" r:id="rId23"/>
    <p:sldId id="381" r:id="rId24"/>
    <p:sldId id="377" r:id="rId25"/>
    <p:sldId id="378" r:id="rId26"/>
    <p:sldId id="379" r:id="rId27"/>
  </p:sldIdLst>
  <p:sldSz cx="9144000" cy="6858000" type="screen4x3"/>
  <p:notesSz cx="7023100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F7BC"/>
    <a:srgbClr val="FFFFCC"/>
    <a:srgbClr val="FAFE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889" autoAdjust="0"/>
    <p:restoredTop sz="98849" autoAdjust="0"/>
  </p:normalViewPr>
  <p:slideViewPr>
    <p:cSldViewPr snapToGrid="0">
      <p:cViewPr>
        <p:scale>
          <a:sx n="80" d="100"/>
          <a:sy n="80" d="100"/>
        </p:scale>
        <p:origin x="-1350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238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275" y="0"/>
            <a:ext cx="3043238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59EBE9-6A70-4996-8199-E6AA4FD3AE43}" type="datetimeFigureOut">
              <a:rPr lang="en-US" smtClean="0"/>
              <a:t>2/23/2012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375"/>
            <a:ext cx="3043238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275" y="8842375"/>
            <a:ext cx="3043238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CF4295-A891-41D2-8B07-7F86BE4035E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06105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3AE3EF4-A93C-44EC-BCD2-0756F45FBCC8}" type="datetimeFigureOut">
              <a:rPr lang="en-US" smtClean="0"/>
              <a:pPr/>
              <a:t>2/23/2012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4275" y="698500"/>
            <a:ext cx="46545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B49AA3C8-49EA-49FB-9728-92C6F71CB6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86084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AA3C8-49EA-49FB-9728-92C6F71CB63D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2310" y="4421824"/>
            <a:ext cx="1716758" cy="4189095"/>
          </a:xfr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97102" y="4654550"/>
            <a:ext cx="3614805" cy="380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AA3C8-49EA-49FB-9728-92C6F71CB63D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AA3C8-49EA-49FB-9728-92C6F71CB63D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94999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AA3C8-49EA-49FB-9728-92C6F71CB63D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94999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11</a:t>
            </a:fld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AA3C8-49EA-49FB-9728-92C6F71CB63D}" type="slidenum">
              <a:rPr lang="en-US" smtClean="0"/>
              <a:pPr/>
              <a:t>12</a:t>
            </a:fld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AA3C8-49EA-49FB-9728-92C6F71CB63D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94999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AA3C8-49EA-49FB-9728-92C6F71CB63D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94999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15</a:t>
            </a:fld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AA3C8-49EA-49FB-9728-92C6F71CB63D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94999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AA3C8-49EA-49FB-9728-92C6F71CB63D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94999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AA3C8-49EA-49FB-9728-92C6F71CB63D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94999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AA3C8-49EA-49FB-9728-92C6F71CB63D}" type="slidenum">
              <a:rPr lang="en-US" smtClean="0"/>
              <a:pPr/>
              <a:t>19</a:t>
            </a:fld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20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Checklist Training, Part II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 Add a Facility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8991600" cy="503238"/>
          </a:xfrm>
        </p:spPr>
        <p:txBody>
          <a:bodyPr>
            <a:no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59327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534400" cy="563562"/>
          </a:xfrm>
        </p:spPr>
        <p:txBody>
          <a:bodyPr>
            <a:normAutofit/>
          </a:bodyPr>
          <a:lstStyle>
            <a:lvl1pPr algn="ctr">
              <a:defRPr sz="28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63562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10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6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0438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8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8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7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7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lowchart: Predefined Process 6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lowchart: Predefined Process 9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Flowchart: Predefined Process 11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Flowchart: Predefined Process 11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Flowchart: Predefined Process 10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Flowchart: Predefined Process 10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lowchart: Predefined Process 6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lowchart: Predefined Process 6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lowchart: Predefined Process 6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lowchart: Predefined Process 6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lowchart: Predefined Process 6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lowchart: Predefined Process 6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lowchart: Predefined Process 6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lowchart: Predefined Process 6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lowchart: Predefined Process 6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lowchart: Predefined Process 6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8991600" cy="503238"/>
          </a:xfrm>
        </p:spPr>
        <p:txBody>
          <a:bodyPr>
            <a:no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534400" cy="563562"/>
          </a:xfrm>
        </p:spPr>
        <p:txBody>
          <a:bodyPr>
            <a:normAutofit/>
          </a:bodyPr>
          <a:lstStyle>
            <a:lvl1pPr algn="ctr">
              <a:defRPr sz="28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63562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10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6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8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8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7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7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lowchart: Predefined Process 6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lowchart: Predefined Process 9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Flowchart: Predefined Process 11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Flowchart: Predefined Process 11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Flowchart: Predefined Process 10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Flowchart: Predefined Process 10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86106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lowchart: Predefined Process 6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  <p:sp>
        <p:nvSpPr>
          <p:cNvPr id="5" name="Flowchart: Predefined Process 4"/>
          <p:cNvSpPr/>
          <p:nvPr userDrawn="1"/>
        </p:nvSpPr>
        <p:spPr>
          <a:xfrm>
            <a:off x="0" y="6492875"/>
            <a:ext cx="9144000" cy="3810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Date Placeholder 2"/>
          <p:cNvSpPr txBox="1">
            <a:spLocks/>
          </p:cNvSpPr>
          <p:nvPr userDrawn="1"/>
        </p:nvSpPr>
        <p:spPr>
          <a:xfrm>
            <a:off x="228600" y="64770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9057689-DABF-4F8F-BDB0-11201A7341A5}" type="datetime1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2/23/2012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Footer Placeholder 3"/>
          <p:cNvSpPr txBox="1">
            <a:spLocks/>
          </p:cNvSpPr>
          <p:nvPr userDrawn="1"/>
        </p:nvSpPr>
        <p:spPr>
          <a:xfrm>
            <a:off x="3124200" y="6508750"/>
            <a:ext cx="2895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CIMD 3.0 Training for Service Leads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4"/>
          <p:cNvSpPr txBox="1">
            <a:spLocks/>
          </p:cNvSpPr>
          <p:nvPr userDrawn="1"/>
        </p:nvSpPr>
        <p:spPr>
          <a:xfrm>
            <a:off x="7543800" y="6492875"/>
            <a:ext cx="1600200" cy="365125"/>
          </a:xfrm>
          <a:prstGeom prst="rect">
            <a:avLst/>
          </a:prstGeom>
        </p:spPr>
        <p:txBody>
          <a:bodyPr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slideLayout" Target="../slideLayouts/slideLayout46.xml"/><Relationship Id="rId18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6.xml"/><Relationship Id="rId21" Type="http://schemas.openxmlformats.org/officeDocument/2006/relationships/slideLayout" Target="../slideLayouts/slideLayout54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17" Type="http://schemas.openxmlformats.org/officeDocument/2006/relationships/slideLayout" Target="../slideLayouts/slideLayout50.xml"/><Relationship Id="rId2" Type="http://schemas.openxmlformats.org/officeDocument/2006/relationships/slideLayout" Target="../slideLayouts/slideLayout35.xml"/><Relationship Id="rId16" Type="http://schemas.openxmlformats.org/officeDocument/2006/relationships/slideLayout" Target="../slideLayouts/slideLayout49.xml"/><Relationship Id="rId20" Type="http://schemas.openxmlformats.org/officeDocument/2006/relationships/slideLayout" Target="../slideLayouts/slideLayout53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slideLayout" Target="../slideLayouts/slideLayout48.xml"/><Relationship Id="rId23" Type="http://schemas.openxmlformats.org/officeDocument/2006/relationships/theme" Target="../theme/theme2.xml"/><Relationship Id="rId10" Type="http://schemas.openxmlformats.org/officeDocument/2006/relationships/slideLayout" Target="../slideLayouts/slideLayout43.xml"/><Relationship Id="rId19" Type="http://schemas.openxmlformats.org/officeDocument/2006/relationships/slideLayout" Target="../slideLayouts/slideLayout52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slideLayout" Target="../slideLayouts/slideLayout47.xml"/><Relationship Id="rId22" Type="http://schemas.openxmlformats.org/officeDocument/2006/relationships/slideLayout" Target="../slideLayouts/slideLayout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Flowchart: Predefined Process 8"/>
          <p:cNvSpPr/>
          <p:nvPr userDrawn="1"/>
        </p:nvSpPr>
        <p:spPr>
          <a:xfrm>
            <a:off x="0" y="6492875"/>
            <a:ext cx="9144000" cy="3810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Date Placeholder 2"/>
          <p:cNvSpPr txBox="1">
            <a:spLocks/>
          </p:cNvSpPr>
          <p:nvPr userDrawn="1"/>
        </p:nvSpPr>
        <p:spPr>
          <a:xfrm>
            <a:off x="0" y="6477000"/>
            <a:ext cx="1143000" cy="365125"/>
          </a:xfrm>
          <a:prstGeom prst="rect">
            <a:avLst/>
          </a:prstGeom>
        </p:spPr>
        <p:txBody>
          <a:bodyPr anchor="ctr"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9057689-DABF-4F8F-BDB0-11201A7341A5}" type="datetime1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2/23/2012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Footer Placeholder 3"/>
          <p:cNvSpPr txBox="1">
            <a:spLocks/>
          </p:cNvSpPr>
          <p:nvPr userDrawn="1"/>
        </p:nvSpPr>
        <p:spPr>
          <a:xfrm>
            <a:off x="1143000" y="6508750"/>
            <a:ext cx="68580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Project Library Training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0"/>
            <a:ext cx="9144000" cy="228600"/>
          </a:xfrm>
          <a:prstGeom prst="rect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3572256" y="487502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81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80" r:id="rId9"/>
    <p:sldLayoutId id="2147483709" r:id="rId10"/>
    <p:sldLayoutId id="2147483710" r:id="rId11"/>
    <p:sldLayoutId id="2147483711" r:id="rId12"/>
    <p:sldLayoutId id="2147483712" r:id="rId13"/>
    <p:sldLayoutId id="2147483713" r:id="rId14"/>
    <p:sldLayoutId id="2147483714" r:id="rId15"/>
    <p:sldLayoutId id="2147483715" r:id="rId16"/>
    <p:sldLayoutId id="2147483716" r:id="rId17"/>
    <p:sldLayoutId id="2147483717" r:id="rId18"/>
    <p:sldLayoutId id="2147483718" r:id="rId19"/>
    <p:sldLayoutId id="2147483719" r:id="rId20"/>
    <p:sldLayoutId id="2147483720" r:id="rId21"/>
    <p:sldLayoutId id="2147483721" r:id="rId22"/>
    <p:sldLayoutId id="2147483722" r:id="rId23"/>
    <p:sldLayoutId id="2147483770" r:id="rId24"/>
    <p:sldLayoutId id="2147483771" r:id="rId25"/>
    <p:sldLayoutId id="2147483772" r:id="rId26"/>
    <p:sldLayoutId id="2147483773" r:id="rId27"/>
    <p:sldLayoutId id="2147483774" r:id="rId28"/>
    <p:sldLayoutId id="2147483775" r:id="rId29"/>
    <p:sldLayoutId id="2147483776" r:id="rId30"/>
    <p:sldLayoutId id="2147483777" r:id="rId31"/>
    <p:sldLayoutId id="2147483778" r:id="rId32"/>
    <p:sldLayoutId id="2147483779" r:id="rId33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519113" indent="-228600" algn="l" defTabSz="914400" rtl="0" eaLnBrk="1" latinLnBrk="0" hangingPunct="1">
        <a:spcBef>
          <a:spcPct val="20000"/>
        </a:spcBef>
        <a:buSzPct val="80000"/>
        <a:buFont typeface="Wingdings" pitchFamily="2" charset="2"/>
        <a:buChar char="Ø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66688" algn="l" defTabSz="914400" rtl="0" eaLnBrk="1" latinLnBrk="0" hangingPunct="1">
        <a:spcBef>
          <a:spcPct val="20000"/>
        </a:spcBef>
        <a:buFont typeface="Arial" pitchFamily="34" charset="0"/>
        <a:buChar char="–"/>
        <a:tabLst>
          <a:tab pos="862013" algn="l"/>
        </a:tabLst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04913" indent="-290513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Flowchart: Predefined Process 8"/>
          <p:cNvSpPr/>
          <p:nvPr userDrawn="1"/>
        </p:nvSpPr>
        <p:spPr>
          <a:xfrm>
            <a:off x="0" y="6492875"/>
            <a:ext cx="9144000" cy="3810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Date Placeholder 2"/>
          <p:cNvSpPr txBox="1">
            <a:spLocks/>
          </p:cNvSpPr>
          <p:nvPr userDrawn="1"/>
        </p:nvSpPr>
        <p:spPr>
          <a:xfrm>
            <a:off x="0" y="6477000"/>
            <a:ext cx="1143000" cy="365125"/>
          </a:xfrm>
          <a:prstGeom prst="rect">
            <a:avLst/>
          </a:prstGeom>
        </p:spPr>
        <p:txBody>
          <a:bodyPr anchor="ctr"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9057689-DABF-4F8F-BDB0-11201A7341A5}" type="datetime1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2/23/2012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Footer Placeholder 3"/>
          <p:cNvSpPr txBox="1">
            <a:spLocks/>
          </p:cNvSpPr>
          <p:nvPr userDrawn="1"/>
        </p:nvSpPr>
        <p:spPr>
          <a:xfrm>
            <a:off x="1143000" y="6508750"/>
            <a:ext cx="68580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CIMD 3.0 Training for Service Leads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0"/>
            <a:ext cx="9144000" cy="228600"/>
          </a:xfrm>
          <a:prstGeom prst="rect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  <p:sldLayoutId id="2147483759" r:id="rId12"/>
    <p:sldLayoutId id="2147483760" r:id="rId13"/>
    <p:sldLayoutId id="2147483761" r:id="rId14"/>
    <p:sldLayoutId id="2147483762" r:id="rId15"/>
    <p:sldLayoutId id="2147483763" r:id="rId16"/>
    <p:sldLayoutId id="2147483764" r:id="rId17"/>
    <p:sldLayoutId id="2147483765" r:id="rId18"/>
    <p:sldLayoutId id="2147483766" r:id="rId19"/>
    <p:sldLayoutId id="2147483767" r:id="rId20"/>
    <p:sldLayoutId id="2147483768" r:id="rId21"/>
    <p:sldLayoutId id="2147483769" r:id="rId2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519113" indent="-228600" algn="l" defTabSz="914400" rtl="0" eaLnBrk="1" latinLnBrk="0" hangingPunct="1">
        <a:spcBef>
          <a:spcPct val="20000"/>
        </a:spcBef>
        <a:buSzPct val="80000"/>
        <a:buFont typeface="Wingdings" pitchFamily="2" charset="2"/>
        <a:buChar char="Ø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66688" algn="l" defTabSz="914400" rtl="0" eaLnBrk="1" latinLnBrk="0" hangingPunct="1">
        <a:spcBef>
          <a:spcPct val="20000"/>
        </a:spcBef>
        <a:buFont typeface="Arial" pitchFamily="34" charset="0"/>
        <a:buChar char="–"/>
        <a:tabLst>
          <a:tab pos="862013" algn="l"/>
        </a:tabLst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04913" indent="-290513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5.xml"/><Relationship Id="rId5" Type="http://schemas.openxmlformats.org/officeDocument/2006/relationships/slide" Target="slide11.xml"/><Relationship Id="rId4" Type="http://schemas.openxmlformats.org/officeDocument/2006/relationships/slide" Target="slide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lucene.apache.org/java/2_4_0/queryparsersyntax.html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45398"/>
            <a:ext cx="7772400" cy="1470025"/>
          </a:xfrm>
        </p:spPr>
        <p:txBody>
          <a:bodyPr>
            <a:normAutofit/>
          </a:bodyPr>
          <a:lstStyle/>
          <a:p>
            <a:r>
              <a:rPr lang="en-US" sz="4400" dirty="0" smtClean="0">
                <a:solidFill>
                  <a:srgbClr val="002060"/>
                </a:solidFill>
              </a:rPr>
              <a:t>Users’ View of the Project Library</a:t>
            </a:r>
            <a:endParaRPr lang="en-US" sz="4400" dirty="0">
              <a:solidFill>
                <a:srgbClr val="002060"/>
              </a:solidFill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956930" y="2469995"/>
            <a:ext cx="7230140" cy="1752600"/>
          </a:xfrm>
        </p:spPr>
        <p:txBody>
          <a:bodyPr/>
          <a:lstStyle/>
          <a:p>
            <a:r>
              <a:rPr lang="en-US" dirty="0" smtClean="0"/>
              <a:t>For General Users with Basic Privileges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0" y="472295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Version 1</a:t>
            </a:r>
            <a:endParaRPr lang="en-US" dirty="0"/>
          </a:p>
        </p:txBody>
      </p:sp>
      <p:grpSp>
        <p:nvGrpSpPr>
          <p:cNvPr id="1040" name="Group 50"/>
          <p:cNvGrpSpPr>
            <a:grpSpLocks noChangeAspect="1"/>
          </p:cNvGrpSpPr>
          <p:nvPr/>
        </p:nvGrpSpPr>
        <p:grpSpPr bwMode="auto">
          <a:xfrm>
            <a:off x="3835685" y="3375777"/>
            <a:ext cx="1472629" cy="1257525"/>
            <a:chOff x="-518" y="2576"/>
            <a:chExt cx="890" cy="760"/>
          </a:xfrm>
        </p:grpSpPr>
        <p:sp>
          <p:nvSpPr>
            <p:cNvPr id="1055" name="Freeform 64"/>
            <p:cNvSpPr>
              <a:spLocks/>
            </p:cNvSpPr>
            <p:nvPr/>
          </p:nvSpPr>
          <p:spPr bwMode="auto">
            <a:xfrm>
              <a:off x="38" y="2576"/>
              <a:ext cx="334" cy="497"/>
            </a:xfrm>
            <a:custGeom>
              <a:avLst/>
              <a:gdLst>
                <a:gd name="T0" fmla="*/ 0 w 334"/>
                <a:gd name="T1" fmla="*/ 18 h 497"/>
                <a:gd name="T2" fmla="*/ 12 w 334"/>
                <a:gd name="T3" fmla="*/ 15 h 497"/>
                <a:gd name="T4" fmla="*/ 29 w 334"/>
                <a:gd name="T5" fmla="*/ 20 h 497"/>
                <a:gd name="T6" fmla="*/ 71 w 334"/>
                <a:gd name="T7" fmla="*/ 14 h 497"/>
                <a:gd name="T8" fmla="*/ 72 w 334"/>
                <a:gd name="T9" fmla="*/ 4 h 497"/>
                <a:gd name="T10" fmla="*/ 91 w 334"/>
                <a:gd name="T11" fmla="*/ 0 h 497"/>
                <a:gd name="T12" fmla="*/ 328 w 334"/>
                <a:gd name="T13" fmla="*/ 58 h 497"/>
                <a:gd name="T14" fmla="*/ 334 w 334"/>
                <a:gd name="T15" fmla="*/ 73 h 497"/>
                <a:gd name="T16" fmla="*/ 334 w 334"/>
                <a:gd name="T17" fmla="*/ 471 h 497"/>
                <a:gd name="T18" fmla="*/ 332 w 334"/>
                <a:gd name="T19" fmla="*/ 479 h 497"/>
                <a:gd name="T20" fmla="*/ 327 w 334"/>
                <a:gd name="T21" fmla="*/ 486 h 497"/>
                <a:gd name="T22" fmla="*/ 320 w 334"/>
                <a:gd name="T23" fmla="*/ 492 h 497"/>
                <a:gd name="T24" fmla="*/ 311 w 334"/>
                <a:gd name="T25" fmla="*/ 495 h 497"/>
                <a:gd name="T26" fmla="*/ 300 w 334"/>
                <a:gd name="T27" fmla="*/ 497 h 497"/>
                <a:gd name="T28" fmla="*/ 290 w 334"/>
                <a:gd name="T29" fmla="*/ 497 h 497"/>
                <a:gd name="T30" fmla="*/ 278 w 334"/>
                <a:gd name="T31" fmla="*/ 496 h 497"/>
                <a:gd name="T32" fmla="*/ 268 w 334"/>
                <a:gd name="T33" fmla="*/ 493 h 497"/>
                <a:gd name="T34" fmla="*/ 0 w 334"/>
                <a:gd name="T35" fmla="*/ 402 h 497"/>
                <a:gd name="T36" fmla="*/ 0 w 334"/>
                <a:gd name="T37" fmla="*/ 18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497">
                  <a:moveTo>
                    <a:pt x="0" y="18"/>
                  </a:moveTo>
                  <a:lnTo>
                    <a:pt x="12" y="15"/>
                  </a:lnTo>
                  <a:lnTo>
                    <a:pt x="29" y="20"/>
                  </a:lnTo>
                  <a:lnTo>
                    <a:pt x="71" y="14"/>
                  </a:lnTo>
                  <a:lnTo>
                    <a:pt x="72" y="4"/>
                  </a:lnTo>
                  <a:lnTo>
                    <a:pt x="91" y="0"/>
                  </a:lnTo>
                  <a:lnTo>
                    <a:pt x="328" y="58"/>
                  </a:lnTo>
                  <a:lnTo>
                    <a:pt x="334" y="73"/>
                  </a:lnTo>
                  <a:lnTo>
                    <a:pt x="334" y="471"/>
                  </a:lnTo>
                  <a:lnTo>
                    <a:pt x="332" y="479"/>
                  </a:lnTo>
                  <a:lnTo>
                    <a:pt x="327" y="486"/>
                  </a:lnTo>
                  <a:lnTo>
                    <a:pt x="320" y="492"/>
                  </a:lnTo>
                  <a:lnTo>
                    <a:pt x="311" y="495"/>
                  </a:lnTo>
                  <a:lnTo>
                    <a:pt x="300" y="497"/>
                  </a:lnTo>
                  <a:lnTo>
                    <a:pt x="290" y="497"/>
                  </a:lnTo>
                  <a:lnTo>
                    <a:pt x="278" y="496"/>
                  </a:lnTo>
                  <a:lnTo>
                    <a:pt x="268" y="493"/>
                  </a:lnTo>
                  <a:lnTo>
                    <a:pt x="0" y="402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2" name="Freeform 65"/>
            <p:cNvSpPr>
              <a:spLocks/>
            </p:cNvSpPr>
            <p:nvPr/>
          </p:nvSpPr>
          <p:spPr bwMode="auto">
            <a:xfrm>
              <a:off x="68" y="2586"/>
              <a:ext cx="291" cy="70"/>
            </a:xfrm>
            <a:custGeom>
              <a:avLst/>
              <a:gdLst>
                <a:gd name="T0" fmla="*/ 54 w 291"/>
                <a:gd name="T1" fmla="*/ 0 h 70"/>
                <a:gd name="T2" fmla="*/ 291 w 291"/>
                <a:gd name="T3" fmla="*/ 55 h 70"/>
                <a:gd name="T4" fmla="*/ 290 w 291"/>
                <a:gd name="T5" fmla="*/ 62 h 70"/>
                <a:gd name="T6" fmla="*/ 287 w 291"/>
                <a:gd name="T7" fmla="*/ 66 h 70"/>
                <a:gd name="T8" fmla="*/ 281 w 291"/>
                <a:gd name="T9" fmla="*/ 68 h 70"/>
                <a:gd name="T10" fmla="*/ 273 w 291"/>
                <a:gd name="T11" fmla="*/ 69 h 70"/>
                <a:gd name="T12" fmla="*/ 264 w 291"/>
                <a:gd name="T13" fmla="*/ 70 h 70"/>
                <a:gd name="T14" fmla="*/ 255 w 291"/>
                <a:gd name="T15" fmla="*/ 69 h 70"/>
                <a:gd name="T16" fmla="*/ 246 w 291"/>
                <a:gd name="T17" fmla="*/ 69 h 70"/>
                <a:gd name="T18" fmla="*/ 238 w 291"/>
                <a:gd name="T19" fmla="*/ 69 h 70"/>
                <a:gd name="T20" fmla="*/ 0 w 291"/>
                <a:gd name="T21" fmla="*/ 9 h 70"/>
                <a:gd name="T22" fmla="*/ 54 w 291"/>
                <a:gd name="T2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1" h="70">
                  <a:moveTo>
                    <a:pt x="54" y="0"/>
                  </a:moveTo>
                  <a:lnTo>
                    <a:pt x="291" y="55"/>
                  </a:lnTo>
                  <a:lnTo>
                    <a:pt x="290" y="62"/>
                  </a:lnTo>
                  <a:lnTo>
                    <a:pt x="287" y="66"/>
                  </a:lnTo>
                  <a:lnTo>
                    <a:pt x="281" y="68"/>
                  </a:lnTo>
                  <a:lnTo>
                    <a:pt x="273" y="69"/>
                  </a:lnTo>
                  <a:lnTo>
                    <a:pt x="264" y="70"/>
                  </a:lnTo>
                  <a:lnTo>
                    <a:pt x="255" y="69"/>
                  </a:lnTo>
                  <a:lnTo>
                    <a:pt x="246" y="69"/>
                  </a:lnTo>
                  <a:lnTo>
                    <a:pt x="238" y="69"/>
                  </a:lnTo>
                  <a:lnTo>
                    <a:pt x="0" y="9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" name="Freeform 66"/>
            <p:cNvSpPr>
              <a:spLocks/>
            </p:cNvSpPr>
            <p:nvPr/>
          </p:nvSpPr>
          <p:spPr bwMode="auto">
            <a:xfrm>
              <a:off x="313" y="2649"/>
              <a:ext cx="59" cy="422"/>
            </a:xfrm>
            <a:custGeom>
              <a:avLst/>
              <a:gdLst>
                <a:gd name="T0" fmla="*/ 0 w 59"/>
                <a:gd name="T1" fmla="*/ 13 h 422"/>
                <a:gd name="T2" fmla="*/ 8 w 59"/>
                <a:gd name="T3" fmla="*/ 14 h 422"/>
                <a:gd name="T4" fmla="*/ 16 w 59"/>
                <a:gd name="T5" fmla="*/ 14 h 422"/>
                <a:gd name="T6" fmla="*/ 24 w 59"/>
                <a:gd name="T7" fmla="*/ 15 h 422"/>
                <a:gd name="T8" fmla="*/ 32 w 59"/>
                <a:gd name="T9" fmla="*/ 14 h 422"/>
                <a:gd name="T10" fmla="*/ 39 w 59"/>
                <a:gd name="T11" fmla="*/ 13 h 422"/>
                <a:gd name="T12" fmla="*/ 46 w 59"/>
                <a:gd name="T13" fmla="*/ 11 h 422"/>
                <a:gd name="T14" fmla="*/ 53 w 59"/>
                <a:gd name="T15" fmla="*/ 6 h 422"/>
                <a:gd name="T16" fmla="*/ 59 w 59"/>
                <a:gd name="T17" fmla="*/ 0 h 422"/>
                <a:gd name="T18" fmla="*/ 57 w 59"/>
                <a:gd name="T19" fmla="*/ 403 h 422"/>
                <a:gd name="T20" fmla="*/ 54 w 59"/>
                <a:gd name="T21" fmla="*/ 410 h 422"/>
                <a:gd name="T22" fmla="*/ 49 w 59"/>
                <a:gd name="T23" fmla="*/ 415 h 422"/>
                <a:gd name="T24" fmla="*/ 42 w 59"/>
                <a:gd name="T25" fmla="*/ 419 h 422"/>
                <a:gd name="T26" fmla="*/ 35 w 59"/>
                <a:gd name="T27" fmla="*/ 421 h 422"/>
                <a:gd name="T28" fmla="*/ 27 w 59"/>
                <a:gd name="T29" fmla="*/ 422 h 422"/>
                <a:gd name="T30" fmla="*/ 18 w 59"/>
                <a:gd name="T31" fmla="*/ 421 h 422"/>
                <a:gd name="T32" fmla="*/ 9 w 59"/>
                <a:gd name="T33" fmla="*/ 418 h 422"/>
                <a:gd name="T34" fmla="*/ 0 w 59"/>
                <a:gd name="T35" fmla="*/ 413 h 422"/>
                <a:gd name="T36" fmla="*/ 0 w 59"/>
                <a:gd name="T37" fmla="*/ 13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422">
                  <a:moveTo>
                    <a:pt x="0" y="13"/>
                  </a:moveTo>
                  <a:lnTo>
                    <a:pt x="8" y="14"/>
                  </a:lnTo>
                  <a:lnTo>
                    <a:pt x="16" y="14"/>
                  </a:lnTo>
                  <a:lnTo>
                    <a:pt x="24" y="15"/>
                  </a:lnTo>
                  <a:lnTo>
                    <a:pt x="32" y="14"/>
                  </a:lnTo>
                  <a:lnTo>
                    <a:pt x="39" y="13"/>
                  </a:lnTo>
                  <a:lnTo>
                    <a:pt x="46" y="11"/>
                  </a:lnTo>
                  <a:lnTo>
                    <a:pt x="53" y="6"/>
                  </a:lnTo>
                  <a:lnTo>
                    <a:pt x="59" y="0"/>
                  </a:lnTo>
                  <a:lnTo>
                    <a:pt x="57" y="403"/>
                  </a:lnTo>
                  <a:lnTo>
                    <a:pt x="54" y="410"/>
                  </a:lnTo>
                  <a:lnTo>
                    <a:pt x="49" y="415"/>
                  </a:lnTo>
                  <a:lnTo>
                    <a:pt x="42" y="419"/>
                  </a:lnTo>
                  <a:lnTo>
                    <a:pt x="35" y="421"/>
                  </a:lnTo>
                  <a:lnTo>
                    <a:pt x="27" y="422"/>
                  </a:lnTo>
                  <a:lnTo>
                    <a:pt x="18" y="421"/>
                  </a:lnTo>
                  <a:lnTo>
                    <a:pt x="9" y="418"/>
                  </a:lnTo>
                  <a:lnTo>
                    <a:pt x="0" y="413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4" name="Freeform 67"/>
            <p:cNvSpPr>
              <a:spLocks/>
            </p:cNvSpPr>
            <p:nvPr/>
          </p:nvSpPr>
          <p:spPr bwMode="auto">
            <a:xfrm>
              <a:off x="-57" y="2594"/>
              <a:ext cx="350" cy="518"/>
            </a:xfrm>
            <a:custGeom>
              <a:avLst/>
              <a:gdLst>
                <a:gd name="T0" fmla="*/ 1 w 350"/>
                <a:gd name="T1" fmla="*/ 18 h 518"/>
                <a:gd name="T2" fmla="*/ 14 w 350"/>
                <a:gd name="T3" fmla="*/ 15 h 518"/>
                <a:gd name="T4" fmla="*/ 31 w 350"/>
                <a:gd name="T5" fmla="*/ 20 h 518"/>
                <a:gd name="T6" fmla="*/ 74 w 350"/>
                <a:gd name="T7" fmla="*/ 14 h 518"/>
                <a:gd name="T8" fmla="*/ 75 w 350"/>
                <a:gd name="T9" fmla="*/ 4 h 518"/>
                <a:gd name="T10" fmla="*/ 95 w 350"/>
                <a:gd name="T11" fmla="*/ 0 h 518"/>
                <a:gd name="T12" fmla="*/ 343 w 350"/>
                <a:gd name="T13" fmla="*/ 60 h 518"/>
                <a:gd name="T14" fmla="*/ 350 w 350"/>
                <a:gd name="T15" fmla="*/ 76 h 518"/>
                <a:gd name="T16" fmla="*/ 350 w 350"/>
                <a:gd name="T17" fmla="*/ 491 h 518"/>
                <a:gd name="T18" fmla="*/ 347 w 350"/>
                <a:gd name="T19" fmla="*/ 500 h 518"/>
                <a:gd name="T20" fmla="*/ 342 w 350"/>
                <a:gd name="T21" fmla="*/ 507 h 518"/>
                <a:gd name="T22" fmla="*/ 334 w 350"/>
                <a:gd name="T23" fmla="*/ 512 h 518"/>
                <a:gd name="T24" fmla="*/ 325 w 350"/>
                <a:gd name="T25" fmla="*/ 516 h 518"/>
                <a:gd name="T26" fmla="*/ 314 w 350"/>
                <a:gd name="T27" fmla="*/ 518 h 518"/>
                <a:gd name="T28" fmla="*/ 303 w 350"/>
                <a:gd name="T29" fmla="*/ 518 h 518"/>
                <a:gd name="T30" fmla="*/ 291 w 350"/>
                <a:gd name="T31" fmla="*/ 517 h 518"/>
                <a:gd name="T32" fmla="*/ 280 w 350"/>
                <a:gd name="T33" fmla="*/ 514 h 518"/>
                <a:gd name="T34" fmla="*/ 0 w 350"/>
                <a:gd name="T35" fmla="*/ 419 h 518"/>
                <a:gd name="T36" fmla="*/ 1 w 350"/>
                <a:gd name="T37" fmla="*/ 18 h 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0" h="518">
                  <a:moveTo>
                    <a:pt x="1" y="18"/>
                  </a:moveTo>
                  <a:lnTo>
                    <a:pt x="14" y="15"/>
                  </a:lnTo>
                  <a:lnTo>
                    <a:pt x="31" y="20"/>
                  </a:lnTo>
                  <a:lnTo>
                    <a:pt x="74" y="14"/>
                  </a:lnTo>
                  <a:lnTo>
                    <a:pt x="75" y="4"/>
                  </a:lnTo>
                  <a:lnTo>
                    <a:pt x="95" y="0"/>
                  </a:lnTo>
                  <a:lnTo>
                    <a:pt x="343" y="60"/>
                  </a:lnTo>
                  <a:lnTo>
                    <a:pt x="350" y="76"/>
                  </a:lnTo>
                  <a:lnTo>
                    <a:pt x="350" y="491"/>
                  </a:lnTo>
                  <a:lnTo>
                    <a:pt x="347" y="500"/>
                  </a:lnTo>
                  <a:lnTo>
                    <a:pt x="342" y="507"/>
                  </a:lnTo>
                  <a:lnTo>
                    <a:pt x="334" y="512"/>
                  </a:lnTo>
                  <a:lnTo>
                    <a:pt x="325" y="516"/>
                  </a:lnTo>
                  <a:lnTo>
                    <a:pt x="314" y="518"/>
                  </a:lnTo>
                  <a:lnTo>
                    <a:pt x="303" y="518"/>
                  </a:lnTo>
                  <a:lnTo>
                    <a:pt x="291" y="517"/>
                  </a:lnTo>
                  <a:lnTo>
                    <a:pt x="280" y="514"/>
                  </a:lnTo>
                  <a:lnTo>
                    <a:pt x="0" y="419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5" name="Freeform 68"/>
            <p:cNvSpPr>
              <a:spLocks/>
            </p:cNvSpPr>
            <p:nvPr/>
          </p:nvSpPr>
          <p:spPr bwMode="auto">
            <a:xfrm>
              <a:off x="-24" y="2604"/>
              <a:ext cx="303" cy="73"/>
            </a:xfrm>
            <a:custGeom>
              <a:avLst/>
              <a:gdLst>
                <a:gd name="T0" fmla="*/ 55 w 303"/>
                <a:gd name="T1" fmla="*/ 0 h 73"/>
                <a:gd name="T2" fmla="*/ 303 w 303"/>
                <a:gd name="T3" fmla="*/ 57 h 73"/>
                <a:gd name="T4" fmla="*/ 302 w 303"/>
                <a:gd name="T5" fmla="*/ 64 h 73"/>
                <a:gd name="T6" fmla="*/ 299 w 303"/>
                <a:gd name="T7" fmla="*/ 68 h 73"/>
                <a:gd name="T8" fmla="*/ 292 w 303"/>
                <a:gd name="T9" fmla="*/ 71 h 73"/>
                <a:gd name="T10" fmla="*/ 284 w 303"/>
                <a:gd name="T11" fmla="*/ 72 h 73"/>
                <a:gd name="T12" fmla="*/ 274 w 303"/>
                <a:gd name="T13" fmla="*/ 73 h 73"/>
                <a:gd name="T14" fmla="*/ 265 w 303"/>
                <a:gd name="T15" fmla="*/ 72 h 73"/>
                <a:gd name="T16" fmla="*/ 255 w 303"/>
                <a:gd name="T17" fmla="*/ 72 h 73"/>
                <a:gd name="T18" fmla="*/ 247 w 303"/>
                <a:gd name="T19" fmla="*/ 72 h 73"/>
                <a:gd name="T20" fmla="*/ 0 w 303"/>
                <a:gd name="T21" fmla="*/ 9 h 73"/>
                <a:gd name="T22" fmla="*/ 55 w 303"/>
                <a:gd name="T23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03" h="73">
                  <a:moveTo>
                    <a:pt x="55" y="0"/>
                  </a:moveTo>
                  <a:lnTo>
                    <a:pt x="303" y="57"/>
                  </a:lnTo>
                  <a:lnTo>
                    <a:pt x="302" y="64"/>
                  </a:lnTo>
                  <a:lnTo>
                    <a:pt x="299" y="68"/>
                  </a:lnTo>
                  <a:lnTo>
                    <a:pt x="292" y="71"/>
                  </a:lnTo>
                  <a:lnTo>
                    <a:pt x="284" y="72"/>
                  </a:lnTo>
                  <a:lnTo>
                    <a:pt x="274" y="73"/>
                  </a:lnTo>
                  <a:lnTo>
                    <a:pt x="265" y="72"/>
                  </a:lnTo>
                  <a:lnTo>
                    <a:pt x="255" y="72"/>
                  </a:lnTo>
                  <a:lnTo>
                    <a:pt x="247" y="72"/>
                  </a:lnTo>
                  <a:lnTo>
                    <a:pt x="0" y="9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6" name="Freeform 69"/>
            <p:cNvSpPr>
              <a:spLocks/>
            </p:cNvSpPr>
            <p:nvPr/>
          </p:nvSpPr>
          <p:spPr bwMode="auto">
            <a:xfrm>
              <a:off x="230" y="2670"/>
              <a:ext cx="62" cy="440"/>
            </a:xfrm>
            <a:custGeom>
              <a:avLst/>
              <a:gdLst>
                <a:gd name="T0" fmla="*/ 0 w 62"/>
                <a:gd name="T1" fmla="*/ 13 h 440"/>
                <a:gd name="T2" fmla="*/ 9 w 62"/>
                <a:gd name="T3" fmla="*/ 14 h 440"/>
                <a:gd name="T4" fmla="*/ 18 w 62"/>
                <a:gd name="T5" fmla="*/ 14 h 440"/>
                <a:gd name="T6" fmla="*/ 25 w 62"/>
                <a:gd name="T7" fmla="*/ 15 h 440"/>
                <a:gd name="T8" fmla="*/ 34 w 62"/>
                <a:gd name="T9" fmla="*/ 14 h 440"/>
                <a:gd name="T10" fmla="*/ 41 w 62"/>
                <a:gd name="T11" fmla="*/ 13 h 440"/>
                <a:gd name="T12" fmla="*/ 49 w 62"/>
                <a:gd name="T13" fmla="*/ 11 h 440"/>
                <a:gd name="T14" fmla="*/ 55 w 62"/>
                <a:gd name="T15" fmla="*/ 6 h 440"/>
                <a:gd name="T16" fmla="*/ 62 w 62"/>
                <a:gd name="T17" fmla="*/ 0 h 440"/>
                <a:gd name="T18" fmla="*/ 60 w 62"/>
                <a:gd name="T19" fmla="*/ 420 h 440"/>
                <a:gd name="T20" fmla="*/ 57 w 62"/>
                <a:gd name="T21" fmla="*/ 426 h 440"/>
                <a:gd name="T22" fmla="*/ 52 w 62"/>
                <a:gd name="T23" fmla="*/ 432 h 440"/>
                <a:gd name="T24" fmla="*/ 45 w 62"/>
                <a:gd name="T25" fmla="*/ 436 h 440"/>
                <a:gd name="T26" fmla="*/ 37 w 62"/>
                <a:gd name="T27" fmla="*/ 439 h 440"/>
                <a:gd name="T28" fmla="*/ 29 w 62"/>
                <a:gd name="T29" fmla="*/ 440 h 440"/>
                <a:gd name="T30" fmla="*/ 19 w 62"/>
                <a:gd name="T31" fmla="*/ 439 h 440"/>
                <a:gd name="T32" fmla="*/ 10 w 62"/>
                <a:gd name="T33" fmla="*/ 436 h 440"/>
                <a:gd name="T34" fmla="*/ 0 w 62"/>
                <a:gd name="T35" fmla="*/ 430 h 440"/>
                <a:gd name="T36" fmla="*/ 0 w 62"/>
                <a:gd name="T37" fmla="*/ 13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440">
                  <a:moveTo>
                    <a:pt x="0" y="13"/>
                  </a:moveTo>
                  <a:lnTo>
                    <a:pt x="9" y="14"/>
                  </a:lnTo>
                  <a:lnTo>
                    <a:pt x="18" y="14"/>
                  </a:lnTo>
                  <a:lnTo>
                    <a:pt x="25" y="15"/>
                  </a:lnTo>
                  <a:lnTo>
                    <a:pt x="34" y="14"/>
                  </a:lnTo>
                  <a:lnTo>
                    <a:pt x="41" y="13"/>
                  </a:lnTo>
                  <a:lnTo>
                    <a:pt x="49" y="11"/>
                  </a:lnTo>
                  <a:lnTo>
                    <a:pt x="55" y="6"/>
                  </a:lnTo>
                  <a:lnTo>
                    <a:pt x="62" y="0"/>
                  </a:lnTo>
                  <a:lnTo>
                    <a:pt x="60" y="420"/>
                  </a:lnTo>
                  <a:lnTo>
                    <a:pt x="57" y="426"/>
                  </a:lnTo>
                  <a:lnTo>
                    <a:pt x="52" y="432"/>
                  </a:lnTo>
                  <a:lnTo>
                    <a:pt x="45" y="436"/>
                  </a:lnTo>
                  <a:lnTo>
                    <a:pt x="37" y="439"/>
                  </a:lnTo>
                  <a:lnTo>
                    <a:pt x="29" y="440"/>
                  </a:lnTo>
                  <a:lnTo>
                    <a:pt x="19" y="439"/>
                  </a:lnTo>
                  <a:lnTo>
                    <a:pt x="10" y="436"/>
                  </a:lnTo>
                  <a:lnTo>
                    <a:pt x="0" y="43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7" name="Freeform 70"/>
            <p:cNvSpPr>
              <a:spLocks/>
            </p:cNvSpPr>
            <p:nvPr/>
          </p:nvSpPr>
          <p:spPr bwMode="auto">
            <a:xfrm>
              <a:off x="-147" y="2689"/>
              <a:ext cx="399" cy="479"/>
            </a:xfrm>
            <a:custGeom>
              <a:avLst/>
              <a:gdLst>
                <a:gd name="T0" fmla="*/ 112 w 399"/>
                <a:gd name="T1" fmla="*/ 14 h 479"/>
                <a:gd name="T2" fmla="*/ 126 w 399"/>
                <a:gd name="T3" fmla="*/ 11 h 479"/>
                <a:gd name="T4" fmla="*/ 140 w 399"/>
                <a:gd name="T5" fmla="*/ 16 h 479"/>
                <a:gd name="T6" fmla="*/ 158 w 399"/>
                <a:gd name="T7" fmla="*/ 12 h 479"/>
                <a:gd name="T8" fmla="*/ 162 w 399"/>
                <a:gd name="T9" fmla="*/ 2 h 479"/>
                <a:gd name="T10" fmla="*/ 181 w 399"/>
                <a:gd name="T11" fmla="*/ 0 h 479"/>
                <a:gd name="T12" fmla="*/ 398 w 399"/>
                <a:gd name="T13" fmla="*/ 58 h 479"/>
                <a:gd name="T14" fmla="*/ 399 w 399"/>
                <a:gd name="T15" fmla="*/ 71 h 479"/>
                <a:gd name="T16" fmla="*/ 281 w 399"/>
                <a:gd name="T17" fmla="*/ 460 h 479"/>
                <a:gd name="T18" fmla="*/ 278 w 399"/>
                <a:gd name="T19" fmla="*/ 467 h 479"/>
                <a:gd name="T20" fmla="*/ 275 w 399"/>
                <a:gd name="T21" fmla="*/ 472 h 479"/>
                <a:gd name="T22" fmla="*/ 270 w 399"/>
                <a:gd name="T23" fmla="*/ 476 h 479"/>
                <a:gd name="T24" fmla="*/ 264 w 399"/>
                <a:gd name="T25" fmla="*/ 478 h 479"/>
                <a:gd name="T26" fmla="*/ 257 w 399"/>
                <a:gd name="T27" fmla="*/ 479 h 479"/>
                <a:gd name="T28" fmla="*/ 250 w 399"/>
                <a:gd name="T29" fmla="*/ 479 h 479"/>
                <a:gd name="T30" fmla="*/ 242 w 399"/>
                <a:gd name="T31" fmla="*/ 478 h 479"/>
                <a:gd name="T32" fmla="*/ 233 w 399"/>
                <a:gd name="T33" fmla="*/ 474 h 479"/>
                <a:gd name="T34" fmla="*/ 0 w 399"/>
                <a:gd name="T35" fmla="*/ 387 h 479"/>
                <a:gd name="T36" fmla="*/ 112 w 399"/>
                <a:gd name="T37" fmla="*/ 14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9" h="479">
                  <a:moveTo>
                    <a:pt x="112" y="14"/>
                  </a:moveTo>
                  <a:lnTo>
                    <a:pt x="126" y="11"/>
                  </a:lnTo>
                  <a:lnTo>
                    <a:pt x="140" y="16"/>
                  </a:lnTo>
                  <a:lnTo>
                    <a:pt x="158" y="12"/>
                  </a:lnTo>
                  <a:lnTo>
                    <a:pt x="162" y="2"/>
                  </a:lnTo>
                  <a:lnTo>
                    <a:pt x="181" y="0"/>
                  </a:lnTo>
                  <a:lnTo>
                    <a:pt x="398" y="58"/>
                  </a:lnTo>
                  <a:lnTo>
                    <a:pt x="399" y="71"/>
                  </a:lnTo>
                  <a:lnTo>
                    <a:pt x="281" y="460"/>
                  </a:lnTo>
                  <a:lnTo>
                    <a:pt x="278" y="467"/>
                  </a:lnTo>
                  <a:lnTo>
                    <a:pt x="275" y="472"/>
                  </a:lnTo>
                  <a:lnTo>
                    <a:pt x="270" y="476"/>
                  </a:lnTo>
                  <a:lnTo>
                    <a:pt x="264" y="478"/>
                  </a:lnTo>
                  <a:lnTo>
                    <a:pt x="257" y="479"/>
                  </a:lnTo>
                  <a:lnTo>
                    <a:pt x="250" y="479"/>
                  </a:lnTo>
                  <a:lnTo>
                    <a:pt x="242" y="478"/>
                  </a:lnTo>
                  <a:lnTo>
                    <a:pt x="233" y="474"/>
                  </a:lnTo>
                  <a:lnTo>
                    <a:pt x="0" y="387"/>
                  </a:lnTo>
                  <a:lnTo>
                    <a:pt x="112" y="14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8" name="Freeform 71"/>
            <p:cNvSpPr>
              <a:spLocks/>
            </p:cNvSpPr>
            <p:nvPr/>
          </p:nvSpPr>
          <p:spPr bwMode="auto">
            <a:xfrm>
              <a:off x="-5" y="2696"/>
              <a:ext cx="243" cy="68"/>
            </a:xfrm>
            <a:custGeom>
              <a:avLst/>
              <a:gdLst>
                <a:gd name="T0" fmla="*/ 29 w 243"/>
                <a:gd name="T1" fmla="*/ 0 h 68"/>
                <a:gd name="T2" fmla="*/ 243 w 243"/>
                <a:gd name="T3" fmla="*/ 58 h 68"/>
                <a:gd name="T4" fmla="*/ 240 w 243"/>
                <a:gd name="T5" fmla="*/ 63 h 68"/>
                <a:gd name="T6" fmla="*/ 238 w 243"/>
                <a:gd name="T7" fmla="*/ 67 h 68"/>
                <a:gd name="T8" fmla="*/ 234 w 243"/>
                <a:gd name="T9" fmla="*/ 68 h 68"/>
                <a:gd name="T10" fmla="*/ 231 w 243"/>
                <a:gd name="T11" fmla="*/ 68 h 68"/>
                <a:gd name="T12" fmla="*/ 227 w 243"/>
                <a:gd name="T13" fmla="*/ 67 h 68"/>
                <a:gd name="T14" fmla="*/ 222 w 243"/>
                <a:gd name="T15" fmla="*/ 67 h 68"/>
                <a:gd name="T16" fmla="*/ 218 w 243"/>
                <a:gd name="T17" fmla="*/ 66 h 68"/>
                <a:gd name="T18" fmla="*/ 213 w 243"/>
                <a:gd name="T19" fmla="*/ 67 h 68"/>
                <a:gd name="T20" fmla="*/ 0 w 243"/>
                <a:gd name="T21" fmla="*/ 8 h 68"/>
                <a:gd name="T22" fmla="*/ 29 w 243"/>
                <a:gd name="T23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3" h="68">
                  <a:moveTo>
                    <a:pt x="29" y="0"/>
                  </a:moveTo>
                  <a:lnTo>
                    <a:pt x="243" y="58"/>
                  </a:lnTo>
                  <a:lnTo>
                    <a:pt x="240" y="63"/>
                  </a:lnTo>
                  <a:lnTo>
                    <a:pt x="238" y="67"/>
                  </a:lnTo>
                  <a:lnTo>
                    <a:pt x="234" y="68"/>
                  </a:lnTo>
                  <a:lnTo>
                    <a:pt x="231" y="68"/>
                  </a:lnTo>
                  <a:lnTo>
                    <a:pt x="227" y="67"/>
                  </a:lnTo>
                  <a:lnTo>
                    <a:pt x="222" y="67"/>
                  </a:lnTo>
                  <a:lnTo>
                    <a:pt x="218" y="66"/>
                  </a:lnTo>
                  <a:lnTo>
                    <a:pt x="213" y="67"/>
                  </a:lnTo>
                  <a:lnTo>
                    <a:pt x="0" y="8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9" name="Freeform 72"/>
            <p:cNvSpPr>
              <a:spLocks/>
            </p:cNvSpPr>
            <p:nvPr/>
          </p:nvSpPr>
          <p:spPr bwMode="auto">
            <a:xfrm>
              <a:off x="95" y="2760"/>
              <a:ext cx="149" cy="407"/>
            </a:xfrm>
            <a:custGeom>
              <a:avLst/>
              <a:gdLst>
                <a:gd name="T0" fmla="*/ 117 w 149"/>
                <a:gd name="T1" fmla="*/ 9 h 407"/>
                <a:gd name="T2" fmla="*/ 123 w 149"/>
                <a:gd name="T3" fmla="*/ 9 h 407"/>
                <a:gd name="T4" fmla="*/ 128 w 149"/>
                <a:gd name="T5" fmla="*/ 10 h 407"/>
                <a:gd name="T6" fmla="*/ 131 w 149"/>
                <a:gd name="T7" fmla="*/ 11 h 407"/>
                <a:gd name="T8" fmla="*/ 133 w 149"/>
                <a:gd name="T9" fmla="*/ 12 h 407"/>
                <a:gd name="T10" fmla="*/ 135 w 149"/>
                <a:gd name="T11" fmla="*/ 12 h 407"/>
                <a:gd name="T12" fmla="*/ 138 w 149"/>
                <a:gd name="T13" fmla="*/ 10 h 407"/>
                <a:gd name="T14" fmla="*/ 142 w 149"/>
                <a:gd name="T15" fmla="*/ 6 h 407"/>
                <a:gd name="T16" fmla="*/ 149 w 149"/>
                <a:gd name="T17" fmla="*/ 0 h 407"/>
                <a:gd name="T18" fmla="*/ 31 w 149"/>
                <a:gd name="T19" fmla="*/ 395 h 407"/>
                <a:gd name="T20" fmla="*/ 26 w 149"/>
                <a:gd name="T21" fmla="*/ 401 h 407"/>
                <a:gd name="T22" fmla="*/ 21 w 149"/>
                <a:gd name="T23" fmla="*/ 405 h 407"/>
                <a:gd name="T24" fmla="*/ 17 w 149"/>
                <a:gd name="T25" fmla="*/ 407 h 407"/>
                <a:gd name="T26" fmla="*/ 13 w 149"/>
                <a:gd name="T27" fmla="*/ 407 h 407"/>
                <a:gd name="T28" fmla="*/ 8 w 149"/>
                <a:gd name="T29" fmla="*/ 407 h 407"/>
                <a:gd name="T30" fmla="*/ 5 w 149"/>
                <a:gd name="T31" fmla="*/ 404 h 407"/>
                <a:gd name="T32" fmla="*/ 2 w 149"/>
                <a:gd name="T33" fmla="*/ 401 h 407"/>
                <a:gd name="T34" fmla="*/ 0 w 149"/>
                <a:gd name="T35" fmla="*/ 397 h 407"/>
                <a:gd name="T36" fmla="*/ 117 w 149"/>
                <a:gd name="T37" fmla="*/ 9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9" h="407">
                  <a:moveTo>
                    <a:pt x="117" y="9"/>
                  </a:moveTo>
                  <a:lnTo>
                    <a:pt x="123" y="9"/>
                  </a:lnTo>
                  <a:lnTo>
                    <a:pt x="128" y="10"/>
                  </a:lnTo>
                  <a:lnTo>
                    <a:pt x="131" y="11"/>
                  </a:lnTo>
                  <a:lnTo>
                    <a:pt x="133" y="12"/>
                  </a:lnTo>
                  <a:lnTo>
                    <a:pt x="135" y="12"/>
                  </a:lnTo>
                  <a:lnTo>
                    <a:pt x="138" y="10"/>
                  </a:lnTo>
                  <a:lnTo>
                    <a:pt x="142" y="6"/>
                  </a:lnTo>
                  <a:lnTo>
                    <a:pt x="149" y="0"/>
                  </a:lnTo>
                  <a:lnTo>
                    <a:pt x="31" y="395"/>
                  </a:lnTo>
                  <a:lnTo>
                    <a:pt x="26" y="401"/>
                  </a:lnTo>
                  <a:lnTo>
                    <a:pt x="21" y="405"/>
                  </a:lnTo>
                  <a:lnTo>
                    <a:pt x="17" y="407"/>
                  </a:lnTo>
                  <a:lnTo>
                    <a:pt x="13" y="407"/>
                  </a:lnTo>
                  <a:lnTo>
                    <a:pt x="8" y="407"/>
                  </a:lnTo>
                  <a:lnTo>
                    <a:pt x="5" y="404"/>
                  </a:lnTo>
                  <a:lnTo>
                    <a:pt x="2" y="401"/>
                  </a:lnTo>
                  <a:lnTo>
                    <a:pt x="0" y="397"/>
                  </a:lnTo>
                  <a:lnTo>
                    <a:pt x="117" y="9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0" name="Freeform 73"/>
            <p:cNvSpPr>
              <a:spLocks/>
            </p:cNvSpPr>
            <p:nvPr/>
          </p:nvSpPr>
          <p:spPr bwMode="auto">
            <a:xfrm>
              <a:off x="-291" y="2731"/>
              <a:ext cx="337" cy="499"/>
            </a:xfrm>
            <a:custGeom>
              <a:avLst/>
              <a:gdLst>
                <a:gd name="T0" fmla="*/ 1 w 337"/>
                <a:gd name="T1" fmla="*/ 18 h 499"/>
                <a:gd name="T2" fmla="*/ 14 w 337"/>
                <a:gd name="T3" fmla="*/ 15 h 499"/>
                <a:gd name="T4" fmla="*/ 30 w 337"/>
                <a:gd name="T5" fmla="*/ 20 h 499"/>
                <a:gd name="T6" fmla="*/ 72 w 337"/>
                <a:gd name="T7" fmla="*/ 14 h 499"/>
                <a:gd name="T8" fmla="*/ 73 w 337"/>
                <a:gd name="T9" fmla="*/ 4 h 499"/>
                <a:gd name="T10" fmla="*/ 92 w 337"/>
                <a:gd name="T11" fmla="*/ 0 h 499"/>
                <a:gd name="T12" fmla="*/ 331 w 337"/>
                <a:gd name="T13" fmla="*/ 58 h 499"/>
                <a:gd name="T14" fmla="*/ 337 w 337"/>
                <a:gd name="T15" fmla="*/ 73 h 499"/>
                <a:gd name="T16" fmla="*/ 337 w 337"/>
                <a:gd name="T17" fmla="*/ 473 h 499"/>
                <a:gd name="T18" fmla="*/ 335 w 337"/>
                <a:gd name="T19" fmla="*/ 482 h 499"/>
                <a:gd name="T20" fmla="*/ 330 w 337"/>
                <a:gd name="T21" fmla="*/ 488 h 499"/>
                <a:gd name="T22" fmla="*/ 322 w 337"/>
                <a:gd name="T23" fmla="*/ 493 h 499"/>
                <a:gd name="T24" fmla="*/ 313 w 337"/>
                <a:gd name="T25" fmla="*/ 497 h 499"/>
                <a:gd name="T26" fmla="*/ 303 w 337"/>
                <a:gd name="T27" fmla="*/ 499 h 499"/>
                <a:gd name="T28" fmla="*/ 291 w 337"/>
                <a:gd name="T29" fmla="*/ 499 h 499"/>
                <a:gd name="T30" fmla="*/ 281 w 337"/>
                <a:gd name="T31" fmla="*/ 498 h 499"/>
                <a:gd name="T32" fmla="*/ 270 w 337"/>
                <a:gd name="T33" fmla="*/ 495 h 499"/>
                <a:gd name="T34" fmla="*/ 0 w 337"/>
                <a:gd name="T35" fmla="*/ 404 h 499"/>
                <a:gd name="T36" fmla="*/ 1 w 337"/>
                <a:gd name="T37" fmla="*/ 18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7" h="499">
                  <a:moveTo>
                    <a:pt x="1" y="18"/>
                  </a:moveTo>
                  <a:lnTo>
                    <a:pt x="14" y="15"/>
                  </a:lnTo>
                  <a:lnTo>
                    <a:pt x="30" y="20"/>
                  </a:lnTo>
                  <a:lnTo>
                    <a:pt x="72" y="14"/>
                  </a:lnTo>
                  <a:lnTo>
                    <a:pt x="73" y="4"/>
                  </a:lnTo>
                  <a:lnTo>
                    <a:pt x="92" y="0"/>
                  </a:lnTo>
                  <a:lnTo>
                    <a:pt x="331" y="58"/>
                  </a:lnTo>
                  <a:lnTo>
                    <a:pt x="337" y="73"/>
                  </a:lnTo>
                  <a:lnTo>
                    <a:pt x="337" y="473"/>
                  </a:lnTo>
                  <a:lnTo>
                    <a:pt x="335" y="482"/>
                  </a:lnTo>
                  <a:lnTo>
                    <a:pt x="330" y="488"/>
                  </a:lnTo>
                  <a:lnTo>
                    <a:pt x="322" y="493"/>
                  </a:lnTo>
                  <a:lnTo>
                    <a:pt x="313" y="497"/>
                  </a:lnTo>
                  <a:lnTo>
                    <a:pt x="303" y="499"/>
                  </a:lnTo>
                  <a:lnTo>
                    <a:pt x="291" y="499"/>
                  </a:lnTo>
                  <a:lnTo>
                    <a:pt x="281" y="498"/>
                  </a:lnTo>
                  <a:lnTo>
                    <a:pt x="270" y="495"/>
                  </a:lnTo>
                  <a:lnTo>
                    <a:pt x="0" y="404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1" name="Freeform 74"/>
            <p:cNvSpPr>
              <a:spLocks/>
            </p:cNvSpPr>
            <p:nvPr/>
          </p:nvSpPr>
          <p:spPr bwMode="auto">
            <a:xfrm>
              <a:off x="-268" y="2613"/>
              <a:ext cx="367" cy="579"/>
            </a:xfrm>
            <a:custGeom>
              <a:avLst/>
              <a:gdLst>
                <a:gd name="T0" fmla="*/ 1 w 367"/>
                <a:gd name="T1" fmla="*/ 17 h 579"/>
                <a:gd name="T2" fmla="*/ 15 w 367"/>
                <a:gd name="T3" fmla="*/ 13 h 579"/>
                <a:gd name="T4" fmla="*/ 35 w 367"/>
                <a:gd name="T5" fmla="*/ 19 h 579"/>
                <a:gd name="T6" fmla="*/ 55 w 367"/>
                <a:gd name="T7" fmla="*/ 15 h 579"/>
                <a:gd name="T8" fmla="*/ 56 w 367"/>
                <a:gd name="T9" fmla="*/ 3 h 579"/>
                <a:gd name="T10" fmla="*/ 79 w 367"/>
                <a:gd name="T11" fmla="*/ 0 h 579"/>
                <a:gd name="T12" fmla="*/ 361 w 367"/>
                <a:gd name="T13" fmla="*/ 70 h 579"/>
                <a:gd name="T14" fmla="*/ 367 w 367"/>
                <a:gd name="T15" fmla="*/ 86 h 579"/>
                <a:gd name="T16" fmla="*/ 367 w 367"/>
                <a:gd name="T17" fmla="*/ 555 h 579"/>
                <a:gd name="T18" fmla="*/ 366 w 367"/>
                <a:gd name="T19" fmla="*/ 564 h 579"/>
                <a:gd name="T20" fmla="*/ 363 w 367"/>
                <a:gd name="T21" fmla="*/ 570 h 579"/>
                <a:gd name="T22" fmla="*/ 359 w 367"/>
                <a:gd name="T23" fmla="*/ 575 h 579"/>
                <a:gd name="T24" fmla="*/ 352 w 367"/>
                <a:gd name="T25" fmla="*/ 578 h 579"/>
                <a:gd name="T26" fmla="*/ 345 w 367"/>
                <a:gd name="T27" fmla="*/ 579 h 579"/>
                <a:gd name="T28" fmla="*/ 336 w 367"/>
                <a:gd name="T29" fmla="*/ 579 h 579"/>
                <a:gd name="T30" fmla="*/ 326 w 367"/>
                <a:gd name="T31" fmla="*/ 576 h 579"/>
                <a:gd name="T32" fmla="*/ 314 w 367"/>
                <a:gd name="T33" fmla="*/ 573 h 579"/>
                <a:gd name="T34" fmla="*/ 0 w 367"/>
                <a:gd name="T35" fmla="*/ 467 h 579"/>
                <a:gd name="T36" fmla="*/ 1 w 367"/>
                <a:gd name="T37" fmla="*/ 17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67" h="579">
                  <a:moveTo>
                    <a:pt x="1" y="17"/>
                  </a:moveTo>
                  <a:lnTo>
                    <a:pt x="15" y="13"/>
                  </a:lnTo>
                  <a:lnTo>
                    <a:pt x="35" y="19"/>
                  </a:lnTo>
                  <a:lnTo>
                    <a:pt x="55" y="15"/>
                  </a:lnTo>
                  <a:lnTo>
                    <a:pt x="56" y="3"/>
                  </a:lnTo>
                  <a:lnTo>
                    <a:pt x="79" y="0"/>
                  </a:lnTo>
                  <a:lnTo>
                    <a:pt x="361" y="70"/>
                  </a:lnTo>
                  <a:lnTo>
                    <a:pt x="367" y="86"/>
                  </a:lnTo>
                  <a:lnTo>
                    <a:pt x="367" y="555"/>
                  </a:lnTo>
                  <a:lnTo>
                    <a:pt x="366" y="564"/>
                  </a:lnTo>
                  <a:lnTo>
                    <a:pt x="363" y="570"/>
                  </a:lnTo>
                  <a:lnTo>
                    <a:pt x="359" y="575"/>
                  </a:lnTo>
                  <a:lnTo>
                    <a:pt x="352" y="578"/>
                  </a:lnTo>
                  <a:lnTo>
                    <a:pt x="345" y="579"/>
                  </a:lnTo>
                  <a:lnTo>
                    <a:pt x="336" y="579"/>
                  </a:lnTo>
                  <a:lnTo>
                    <a:pt x="326" y="576"/>
                  </a:lnTo>
                  <a:lnTo>
                    <a:pt x="314" y="573"/>
                  </a:lnTo>
                  <a:lnTo>
                    <a:pt x="0" y="467"/>
                  </a:lnTo>
                  <a:lnTo>
                    <a:pt x="1" y="17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2" name="Freeform 75"/>
            <p:cNvSpPr>
              <a:spLocks/>
            </p:cNvSpPr>
            <p:nvPr/>
          </p:nvSpPr>
          <p:spPr bwMode="auto">
            <a:xfrm>
              <a:off x="-259" y="2741"/>
              <a:ext cx="291" cy="70"/>
            </a:xfrm>
            <a:custGeom>
              <a:avLst/>
              <a:gdLst>
                <a:gd name="T0" fmla="*/ 53 w 291"/>
                <a:gd name="T1" fmla="*/ 0 h 70"/>
                <a:gd name="T2" fmla="*/ 291 w 291"/>
                <a:gd name="T3" fmla="*/ 56 h 70"/>
                <a:gd name="T4" fmla="*/ 291 w 291"/>
                <a:gd name="T5" fmla="*/ 62 h 70"/>
                <a:gd name="T6" fmla="*/ 287 w 291"/>
                <a:gd name="T7" fmla="*/ 66 h 70"/>
                <a:gd name="T8" fmla="*/ 281 w 291"/>
                <a:gd name="T9" fmla="*/ 68 h 70"/>
                <a:gd name="T10" fmla="*/ 273 w 291"/>
                <a:gd name="T11" fmla="*/ 70 h 70"/>
                <a:gd name="T12" fmla="*/ 264 w 291"/>
                <a:gd name="T13" fmla="*/ 70 h 70"/>
                <a:gd name="T14" fmla="*/ 255 w 291"/>
                <a:gd name="T15" fmla="*/ 70 h 70"/>
                <a:gd name="T16" fmla="*/ 246 w 291"/>
                <a:gd name="T17" fmla="*/ 69 h 70"/>
                <a:gd name="T18" fmla="*/ 238 w 291"/>
                <a:gd name="T19" fmla="*/ 69 h 70"/>
                <a:gd name="T20" fmla="*/ 0 w 291"/>
                <a:gd name="T21" fmla="*/ 8 h 70"/>
                <a:gd name="T22" fmla="*/ 53 w 291"/>
                <a:gd name="T2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1" h="70">
                  <a:moveTo>
                    <a:pt x="53" y="0"/>
                  </a:moveTo>
                  <a:lnTo>
                    <a:pt x="291" y="56"/>
                  </a:lnTo>
                  <a:lnTo>
                    <a:pt x="291" y="62"/>
                  </a:lnTo>
                  <a:lnTo>
                    <a:pt x="287" y="66"/>
                  </a:lnTo>
                  <a:lnTo>
                    <a:pt x="281" y="68"/>
                  </a:lnTo>
                  <a:lnTo>
                    <a:pt x="273" y="70"/>
                  </a:lnTo>
                  <a:lnTo>
                    <a:pt x="264" y="70"/>
                  </a:lnTo>
                  <a:lnTo>
                    <a:pt x="255" y="70"/>
                  </a:lnTo>
                  <a:lnTo>
                    <a:pt x="246" y="69"/>
                  </a:lnTo>
                  <a:lnTo>
                    <a:pt x="238" y="69"/>
                  </a:lnTo>
                  <a:lnTo>
                    <a:pt x="0" y="8"/>
                  </a:lnTo>
                  <a:lnTo>
                    <a:pt x="53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3" name="Freeform 76"/>
            <p:cNvSpPr>
              <a:spLocks/>
            </p:cNvSpPr>
            <p:nvPr/>
          </p:nvSpPr>
          <p:spPr bwMode="auto">
            <a:xfrm>
              <a:off x="-231" y="2621"/>
              <a:ext cx="311" cy="82"/>
            </a:xfrm>
            <a:custGeom>
              <a:avLst/>
              <a:gdLst>
                <a:gd name="T0" fmla="*/ 32 w 311"/>
                <a:gd name="T1" fmla="*/ 0 h 82"/>
                <a:gd name="T2" fmla="*/ 311 w 311"/>
                <a:gd name="T3" fmla="*/ 70 h 82"/>
                <a:gd name="T4" fmla="*/ 310 w 311"/>
                <a:gd name="T5" fmla="*/ 77 h 82"/>
                <a:gd name="T6" fmla="*/ 308 w 311"/>
                <a:gd name="T7" fmla="*/ 80 h 82"/>
                <a:gd name="T8" fmla="*/ 305 w 311"/>
                <a:gd name="T9" fmla="*/ 82 h 82"/>
                <a:gd name="T10" fmla="*/ 300 w 311"/>
                <a:gd name="T11" fmla="*/ 82 h 82"/>
                <a:gd name="T12" fmla="*/ 295 w 311"/>
                <a:gd name="T13" fmla="*/ 81 h 82"/>
                <a:gd name="T14" fmla="*/ 290 w 311"/>
                <a:gd name="T15" fmla="*/ 80 h 82"/>
                <a:gd name="T16" fmla="*/ 283 w 311"/>
                <a:gd name="T17" fmla="*/ 80 h 82"/>
                <a:gd name="T18" fmla="*/ 277 w 311"/>
                <a:gd name="T19" fmla="*/ 80 h 82"/>
                <a:gd name="T20" fmla="*/ 0 w 311"/>
                <a:gd name="T21" fmla="*/ 10 h 82"/>
                <a:gd name="T22" fmla="*/ 32 w 311"/>
                <a:gd name="T23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1" h="82">
                  <a:moveTo>
                    <a:pt x="32" y="0"/>
                  </a:moveTo>
                  <a:lnTo>
                    <a:pt x="311" y="70"/>
                  </a:lnTo>
                  <a:lnTo>
                    <a:pt x="310" y="77"/>
                  </a:lnTo>
                  <a:lnTo>
                    <a:pt x="308" y="80"/>
                  </a:lnTo>
                  <a:lnTo>
                    <a:pt x="305" y="82"/>
                  </a:lnTo>
                  <a:lnTo>
                    <a:pt x="300" y="82"/>
                  </a:lnTo>
                  <a:lnTo>
                    <a:pt x="295" y="81"/>
                  </a:lnTo>
                  <a:lnTo>
                    <a:pt x="290" y="80"/>
                  </a:lnTo>
                  <a:lnTo>
                    <a:pt x="283" y="80"/>
                  </a:lnTo>
                  <a:lnTo>
                    <a:pt x="277" y="80"/>
                  </a:lnTo>
                  <a:lnTo>
                    <a:pt x="0" y="1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4" name="Freeform 77"/>
            <p:cNvSpPr>
              <a:spLocks/>
            </p:cNvSpPr>
            <p:nvPr/>
          </p:nvSpPr>
          <p:spPr bwMode="auto">
            <a:xfrm>
              <a:off x="-14" y="2804"/>
              <a:ext cx="59" cy="424"/>
            </a:xfrm>
            <a:custGeom>
              <a:avLst/>
              <a:gdLst>
                <a:gd name="T0" fmla="*/ 0 w 59"/>
                <a:gd name="T1" fmla="*/ 14 h 424"/>
                <a:gd name="T2" fmla="*/ 8 w 59"/>
                <a:gd name="T3" fmla="*/ 14 h 424"/>
                <a:gd name="T4" fmla="*/ 17 w 59"/>
                <a:gd name="T5" fmla="*/ 15 h 424"/>
                <a:gd name="T6" fmla="*/ 24 w 59"/>
                <a:gd name="T7" fmla="*/ 15 h 424"/>
                <a:gd name="T8" fmla="*/ 32 w 59"/>
                <a:gd name="T9" fmla="*/ 15 h 424"/>
                <a:gd name="T10" fmla="*/ 39 w 59"/>
                <a:gd name="T11" fmla="*/ 14 h 424"/>
                <a:gd name="T12" fmla="*/ 46 w 59"/>
                <a:gd name="T13" fmla="*/ 11 h 424"/>
                <a:gd name="T14" fmla="*/ 53 w 59"/>
                <a:gd name="T15" fmla="*/ 7 h 424"/>
                <a:gd name="T16" fmla="*/ 59 w 59"/>
                <a:gd name="T17" fmla="*/ 0 h 424"/>
                <a:gd name="T18" fmla="*/ 57 w 59"/>
                <a:gd name="T19" fmla="*/ 404 h 424"/>
                <a:gd name="T20" fmla="*/ 54 w 59"/>
                <a:gd name="T21" fmla="*/ 411 h 424"/>
                <a:gd name="T22" fmla="*/ 49 w 59"/>
                <a:gd name="T23" fmla="*/ 417 h 424"/>
                <a:gd name="T24" fmla="*/ 43 w 59"/>
                <a:gd name="T25" fmla="*/ 421 h 424"/>
                <a:gd name="T26" fmla="*/ 36 w 59"/>
                <a:gd name="T27" fmla="*/ 423 h 424"/>
                <a:gd name="T28" fmla="*/ 27 w 59"/>
                <a:gd name="T29" fmla="*/ 424 h 424"/>
                <a:gd name="T30" fmla="*/ 18 w 59"/>
                <a:gd name="T31" fmla="*/ 423 h 424"/>
                <a:gd name="T32" fmla="*/ 9 w 59"/>
                <a:gd name="T33" fmla="*/ 419 h 424"/>
                <a:gd name="T34" fmla="*/ 0 w 59"/>
                <a:gd name="T35" fmla="*/ 414 h 424"/>
                <a:gd name="T36" fmla="*/ 0 w 59"/>
                <a:gd name="T37" fmla="*/ 1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424">
                  <a:moveTo>
                    <a:pt x="0" y="14"/>
                  </a:moveTo>
                  <a:lnTo>
                    <a:pt x="8" y="14"/>
                  </a:lnTo>
                  <a:lnTo>
                    <a:pt x="17" y="15"/>
                  </a:lnTo>
                  <a:lnTo>
                    <a:pt x="24" y="15"/>
                  </a:lnTo>
                  <a:lnTo>
                    <a:pt x="32" y="15"/>
                  </a:lnTo>
                  <a:lnTo>
                    <a:pt x="39" y="14"/>
                  </a:lnTo>
                  <a:lnTo>
                    <a:pt x="46" y="11"/>
                  </a:lnTo>
                  <a:lnTo>
                    <a:pt x="53" y="7"/>
                  </a:lnTo>
                  <a:lnTo>
                    <a:pt x="59" y="0"/>
                  </a:lnTo>
                  <a:lnTo>
                    <a:pt x="57" y="404"/>
                  </a:lnTo>
                  <a:lnTo>
                    <a:pt x="54" y="411"/>
                  </a:lnTo>
                  <a:lnTo>
                    <a:pt x="49" y="417"/>
                  </a:lnTo>
                  <a:lnTo>
                    <a:pt x="43" y="421"/>
                  </a:lnTo>
                  <a:lnTo>
                    <a:pt x="36" y="423"/>
                  </a:lnTo>
                  <a:lnTo>
                    <a:pt x="27" y="424"/>
                  </a:lnTo>
                  <a:lnTo>
                    <a:pt x="18" y="423"/>
                  </a:lnTo>
                  <a:lnTo>
                    <a:pt x="9" y="419"/>
                  </a:lnTo>
                  <a:lnTo>
                    <a:pt x="0" y="414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5" name="Freeform 78"/>
            <p:cNvSpPr>
              <a:spLocks/>
            </p:cNvSpPr>
            <p:nvPr/>
          </p:nvSpPr>
          <p:spPr bwMode="auto">
            <a:xfrm>
              <a:off x="54" y="2699"/>
              <a:ext cx="37" cy="492"/>
            </a:xfrm>
            <a:custGeom>
              <a:avLst/>
              <a:gdLst>
                <a:gd name="T0" fmla="*/ 0 w 37"/>
                <a:gd name="T1" fmla="*/ 11 h 492"/>
                <a:gd name="T2" fmla="*/ 8 w 37"/>
                <a:gd name="T3" fmla="*/ 11 h 492"/>
                <a:gd name="T4" fmla="*/ 14 w 37"/>
                <a:gd name="T5" fmla="*/ 12 h 492"/>
                <a:gd name="T6" fmla="*/ 19 w 37"/>
                <a:gd name="T7" fmla="*/ 13 h 492"/>
                <a:gd name="T8" fmla="*/ 21 w 37"/>
                <a:gd name="T9" fmla="*/ 14 h 492"/>
                <a:gd name="T10" fmla="*/ 24 w 37"/>
                <a:gd name="T11" fmla="*/ 14 h 492"/>
                <a:gd name="T12" fmla="*/ 27 w 37"/>
                <a:gd name="T13" fmla="*/ 12 h 492"/>
                <a:gd name="T14" fmla="*/ 30 w 37"/>
                <a:gd name="T15" fmla="*/ 7 h 492"/>
                <a:gd name="T16" fmla="*/ 37 w 37"/>
                <a:gd name="T17" fmla="*/ 0 h 492"/>
                <a:gd name="T18" fmla="*/ 37 w 37"/>
                <a:gd name="T19" fmla="*/ 477 h 492"/>
                <a:gd name="T20" fmla="*/ 34 w 37"/>
                <a:gd name="T21" fmla="*/ 484 h 492"/>
                <a:gd name="T22" fmla="*/ 29 w 37"/>
                <a:gd name="T23" fmla="*/ 489 h 492"/>
                <a:gd name="T24" fmla="*/ 25 w 37"/>
                <a:gd name="T25" fmla="*/ 491 h 492"/>
                <a:gd name="T26" fmla="*/ 20 w 37"/>
                <a:gd name="T27" fmla="*/ 492 h 492"/>
                <a:gd name="T28" fmla="*/ 14 w 37"/>
                <a:gd name="T29" fmla="*/ 490 h 492"/>
                <a:gd name="T30" fmla="*/ 9 w 37"/>
                <a:gd name="T31" fmla="*/ 488 h 492"/>
                <a:gd name="T32" fmla="*/ 4 w 37"/>
                <a:gd name="T33" fmla="*/ 483 h 492"/>
                <a:gd name="T34" fmla="*/ 0 w 37"/>
                <a:gd name="T35" fmla="*/ 478 h 492"/>
                <a:gd name="T36" fmla="*/ 0 w 37"/>
                <a:gd name="T37" fmla="*/ 11 h 4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7" h="492">
                  <a:moveTo>
                    <a:pt x="0" y="11"/>
                  </a:moveTo>
                  <a:lnTo>
                    <a:pt x="8" y="11"/>
                  </a:lnTo>
                  <a:lnTo>
                    <a:pt x="14" y="12"/>
                  </a:lnTo>
                  <a:lnTo>
                    <a:pt x="19" y="13"/>
                  </a:lnTo>
                  <a:lnTo>
                    <a:pt x="21" y="14"/>
                  </a:lnTo>
                  <a:lnTo>
                    <a:pt x="24" y="14"/>
                  </a:lnTo>
                  <a:lnTo>
                    <a:pt x="27" y="12"/>
                  </a:lnTo>
                  <a:lnTo>
                    <a:pt x="30" y="7"/>
                  </a:lnTo>
                  <a:lnTo>
                    <a:pt x="37" y="0"/>
                  </a:lnTo>
                  <a:lnTo>
                    <a:pt x="37" y="477"/>
                  </a:lnTo>
                  <a:lnTo>
                    <a:pt x="34" y="484"/>
                  </a:lnTo>
                  <a:lnTo>
                    <a:pt x="29" y="489"/>
                  </a:lnTo>
                  <a:lnTo>
                    <a:pt x="25" y="491"/>
                  </a:lnTo>
                  <a:lnTo>
                    <a:pt x="20" y="492"/>
                  </a:lnTo>
                  <a:lnTo>
                    <a:pt x="14" y="490"/>
                  </a:lnTo>
                  <a:lnTo>
                    <a:pt x="9" y="488"/>
                  </a:lnTo>
                  <a:lnTo>
                    <a:pt x="4" y="483"/>
                  </a:lnTo>
                  <a:lnTo>
                    <a:pt x="0" y="478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6" name="Freeform 79"/>
            <p:cNvSpPr>
              <a:spLocks/>
            </p:cNvSpPr>
            <p:nvPr/>
          </p:nvSpPr>
          <p:spPr bwMode="auto">
            <a:xfrm>
              <a:off x="-410" y="2693"/>
              <a:ext cx="383" cy="569"/>
            </a:xfrm>
            <a:custGeom>
              <a:avLst/>
              <a:gdLst>
                <a:gd name="T0" fmla="*/ 1 w 383"/>
                <a:gd name="T1" fmla="*/ 20 h 569"/>
                <a:gd name="T2" fmla="*/ 15 w 383"/>
                <a:gd name="T3" fmla="*/ 17 h 569"/>
                <a:gd name="T4" fmla="*/ 33 w 383"/>
                <a:gd name="T5" fmla="*/ 23 h 569"/>
                <a:gd name="T6" fmla="*/ 81 w 383"/>
                <a:gd name="T7" fmla="*/ 16 h 569"/>
                <a:gd name="T8" fmla="*/ 82 w 383"/>
                <a:gd name="T9" fmla="*/ 5 h 569"/>
                <a:gd name="T10" fmla="*/ 104 w 383"/>
                <a:gd name="T11" fmla="*/ 0 h 569"/>
                <a:gd name="T12" fmla="*/ 375 w 383"/>
                <a:gd name="T13" fmla="*/ 66 h 569"/>
                <a:gd name="T14" fmla="*/ 383 w 383"/>
                <a:gd name="T15" fmla="*/ 84 h 569"/>
                <a:gd name="T16" fmla="*/ 383 w 383"/>
                <a:gd name="T17" fmla="*/ 539 h 569"/>
                <a:gd name="T18" fmla="*/ 380 w 383"/>
                <a:gd name="T19" fmla="*/ 549 h 569"/>
                <a:gd name="T20" fmla="*/ 374 w 383"/>
                <a:gd name="T21" fmla="*/ 556 h 569"/>
                <a:gd name="T22" fmla="*/ 366 w 383"/>
                <a:gd name="T23" fmla="*/ 562 h 569"/>
                <a:gd name="T24" fmla="*/ 355 w 383"/>
                <a:gd name="T25" fmla="*/ 566 h 569"/>
                <a:gd name="T26" fmla="*/ 343 w 383"/>
                <a:gd name="T27" fmla="*/ 569 h 569"/>
                <a:gd name="T28" fmla="*/ 331 w 383"/>
                <a:gd name="T29" fmla="*/ 569 h 569"/>
                <a:gd name="T30" fmla="*/ 318 w 383"/>
                <a:gd name="T31" fmla="*/ 567 h 569"/>
                <a:gd name="T32" fmla="*/ 306 w 383"/>
                <a:gd name="T33" fmla="*/ 564 h 569"/>
                <a:gd name="T34" fmla="*/ 0 w 383"/>
                <a:gd name="T35" fmla="*/ 460 h 569"/>
                <a:gd name="T36" fmla="*/ 1 w 383"/>
                <a:gd name="T37" fmla="*/ 20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83" h="569">
                  <a:moveTo>
                    <a:pt x="1" y="20"/>
                  </a:moveTo>
                  <a:lnTo>
                    <a:pt x="15" y="17"/>
                  </a:lnTo>
                  <a:lnTo>
                    <a:pt x="33" y="23"/>
                  </a:lnTo>
                  <a:lnTo>
                    <a:pt x="81" y="16"/>
                  </a:lnTo>
                  <a:lnTo>
                    <a:pt x="82" y="5"/>
                  </a:lnTo>
                  <a:lnTo>
                    <a:pt x="104" y="0"/>
                  </a:lnTo>
                  <a:lnTo>
                    <a:pt x="375" y="66"/>
                  </a:lnTo>
                  <a:lnTo>
                    <a:pt x="383" y="84"/>
                  </a:lnTo>
                  <a:lnTo>
                    <a:pt x="383" y="539"/>
                  </a:lnTo>
                  <a:lnTo>
                    <a:pt x="380" y="549"/>
                  </a:lnTo>
                  <a:lnTo>
                    <a:pt x="374" y="556"/>
                  </a:lnTo>
                  <a:lnTo>
                    <a:pt x="366" y="562"/>
                  </a:lnTo>
                  <a:lnTo>
                    <a:pt x="355" y="566"/>
                  </a:lnTo>
                  <a:lnTo>
                    <a:pt x="343" y="569"/>
                  </a:lnTo>
                  <a:lnTo>
                    <a:pt x="331" y="569"/>
                  </a:lnTo>
                  <a:lnTo>
                    <a:pt x="318" y="567"/>
                  </a:lnTo>
                  <a:lnTo>
                    <a:pt x="306" y="564"/>
                  </a:lnTo>
                  <a:lnTo>
                    <a:pt x="0" y="460"/>
                  </a:lnTo>
                  <a:lnTo>
                    <a:pt x="1" y="20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7" name="Freeform 80"/>
            <p:cNvSpPr>
              <a:spLocks/>
            </p:cNvSpPr>
            <p:nvPr/>
          </p:nvSpPr>
          <p:spPr bwMode="auto">
            <a:xfrm>
              <a:off x="-375" y="2705"/>
              <a:ext cx="332" cy="79"/>
            </a:xfrm>
            <a:custGeom>
              <a:avLst/>
              <a:gdLst>
                <a:gd name="T0" fmla="*/ 61 w 332"/>
                <a:gd name="T1" fmla="*/ 0 h 79"/>
                <a:gd name="T2" fmla="*/ 332 w 332"/>
                <a:gd name="T3" fmla="*/ 63 h 79"/>
                <a:gd name="T4" fmla="*/ 332 w 332"/>
                <a:gd name="T5" fmla="*/ 70 h 79"/>
                <a:gd name="T6" fmla="*/ 328 w 332"/>
                <a:gd name="T7" fmla="*/ 75 h 79"/>
                <a:gd name="T8" fmla="*/ 321 w 332"/>
                <a:gd name="T9" fmla="*/ 78 h 79"/>
                <a:gd name="T10" fmla="*/ 312 w 332"/>
                <a:gd name="T11" fmla="*/ 79 h 79"/>
                <a:gd name="T12" fmla="*/ 302 w 332"/>
                <a:gd name="T13" fmla="*/ 79 h 79"/>
                <a:gd name="T14" fmla="*/ 291 w 332"/>
                <a:gd name="T15" fmla="*/ 79 h 79"/>
                <a:gd name="T16" fmla="*/ 281 w 332"/>
                <a:gd name="T17" fmla="*/ 79 h 79"/>
                <a:gd name="T18" fmla="*/ 271 w 332"/>
                <a:gd name="T19" fmla="*/ 78 h 79"/>
                <a:gd name="T20" fmla="*/ 0 w 332"/>
                <a:gd name="T21" fmla="*/ 10 h 79"/>
                <a:gd name="T22" fmla="*/ 61 w 332"/>
                <a:gd name="T23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2" h="79">
                  <a:moveTo>
                    <a:pt x="61" y="0"/>
                  </a:moveTo>
                  <a:lnTo>
                    <a:pt x="332" y="63"/>
                  </a:lnTo>
                  <a:lnTo>
                    <a:pt x="332" y="70"/>
                  </a:lnTo>
                  <a:lnTo>
                    <a:pt x="328" y="75"/>
                  </a:lnTo>
                  <a:lnTo>
                    <a:pt x="321" y="78"/>
                  </a:lnTo>
                  <a:lnTo>
                    <a:pt x="312" y="79"/>
                  </a:lnTo>
                  <a:lnTo>
                    <a:pt x="302" y="79"/>
                  </a:lnTo>
                  <a:lnTo>
                    <a:pt x="291" y="79"/>
                  </a:lnTo>
                  <a:lnTo>
                    <a:pt x="281" y="79"/>
                  </a:lnTo>
                  <a:lnTo>
                    <a:pt x="271" y="78"/>
                  </a:lnTo>
                  <a:lnTo>
                    <a:pt x="0" y="10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8" name="Freeform 81"/>
            <p:cNvSpPr>
              <a:spLocks/>
            </p:cNvSpPr>
            <p:nvPr/>
          </p:nvSpPr>
          <p:spPr bwMode="auto">
            <a:xfrm>
              <a:off x="-96" y="2777"/>
              <a:ext cx="68" cy="482"/>
            </a:xfrm>
            <a:custGeom>
              <a:avLst/>
              <a:gdLst>
                <a:gd name="T0" fmla="*/ 0 w 68"/>
                <a:gd name="T1" fmla="*/ 15 h 482"/>
                <a:gd name="T2" fmla="*/ 10 w 68"/>
                <a:gd name="T3" fmla="*/ 15 h 482"/>
                <a:gd name="T4" fmla="*/ 19 w 68"/>
                <a:gd name="T5" fmla="*/ 16 h 482"/>
                <a:gd name="T6" fmla="*/ 28 w 68"/>
                <a:gd name="T7" fmla="*/ 16 h 482"/>
                <a:gd name="T8" fmla="*/ 37 w 68"/>
                <a:gd name="T9" fmla="*/ 16 h 482"/>
                <a:gd name="T10" fmla="*/ 45 w 68"/>
                <a:gd name="T11" fmla="*/ 15 h 482"/>
                <a:gd name="T12" fmla="*/ 53 w 68"/>
                <a:gd name="T13" fmla="*/ 12 h 482"/>
                <a:gd name="T14" fmla="*/ 61 w 68"/>
                <a:gd name="T15" fmla="*/ 7 h 482"/>
                <a:gd name="T16" fmla="*/ 68 w 68"/>
                <a:gd name="T17" fmla="*/ 0 h 482"/>
                <a:gd name="T18" fmla="*/ 66 w 68"/>
                <a:gd name="T19" fmla="*/ 460 h 482"/>
                <a:gd name="T20" fmla="*/ 62 w 68"/>
                <a:gd name="T21" fmla="*/ 468 h 482"/>
                <a:gd name="T22" fmla="*/ 57 w 68"/>
                <a:gd name="T23" fmla="*/ 474 h 482"/>
                <a:gd name="T24" fmla="*/ 50 w 68"/>
                <a:gd name="T25" fmla="*/ 479 h 482"/>
                <a:gd name="T26" fmla="*/ 41 w 68"/>
                <a:gd name="T27" fmla="*/ 482 h 482"/>
                <a:gd name="T28" fmla="*/ 32 w 68"/>
                <a:gd name="T29" fmla="*/ 482 h 482"/>
                <a:gd name="T30" fmla="*/ 21 w 68"/>
                <a:gd name="T31" fmla="*/ 481 h 482"/>
                <a:gd name="T32" fmla="*/ 10 w 68"/>
                <a:gd name="T33" fmla="*/ 477 h 482"/>
                <a:gd name="T34" fmla="*/ 0 w 68"/>
                <a:gd name="T35" fmla="*/ 472 h 482"/>
                <a:gd name="T36" fmla="*/ 0 w 68"/>
                <a:gd name="T37" fmla="*/ 15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8" h="482">
                  <a:moveTo>
                    <a:pt x="0" y="15"/>
                  </a:moveTo>
                  <a:lnTo>
                    <a:pt x="10" y="15"/>
                  </a:lnTo>
                  <a:lnTo>
                    <a:pt x="19" y="16"/>
                  </a:lnTo>
                  <a:lnTo>
                    <a:pt x="28" y="16"/>
                  </a:lnTo>
                  <a:lnTo>
                    <a:pt x="37" y="16"/>
                  </a:lnTo>
                  <a:lnTo>
                    <a:pt x="45" y="15"/>
                  </a:lnTo>
                  <a:lnTo>
                    <a:pt x="53" y="12"/>
                  </a:lnTo>
                  <a:lnTo>
                    <a:pt x="61" y="7"/>
                  </a:lnTo>
                  <a:lnTo>
                    <a:pt x="68" y="0"/>
                  </a:lnTo>
                  <a:lnTo>
                    <a:pt x="66" y="460"/>
                  </a:lnTo>
                  <a:lnTo>
                    <a:pt x="62" y="468"/>
                  </a:lnTo>
                  <a:lnTo>
                    <a:pt x="57" y="474"/>
                  </a:lnTo>
                  <a:lnTo>
                    <a:pt x="50" y="479"/>
                  </a:lnTo>
                  <a:lnTo>
                    <a:pt x="41" y="482"/>
                  </a:lnTo>
                  <a:lnTo>
                    <a:pt x="32" y="482"/>
                  </a:lnTo>
                  <a:lnTo>
                    <a:pt x="21" y="481"/>
                  </a:lnTo>
                  <a:lnTo>
                    <a:pt x="10" y="477"/>
                  </a:lnTo>
                  <a:lnTo>
                    <a:pt x="0" y="472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9" name="Freeform 82"/>
            <p:cNvSpPr>
              <a:spLocks/>
            </p:cNvSpPr>
            <p:nvPr/>
          </p:nvSpPr>
          <p:spPr bwMode="auto">
            <a:xfrm>
              <a:off x="-504" y="3255"/>
              <a:ext cx="297" cy="81"/>
            </a:xfrm>
            <a:custGeom>
              <a:avLst/>
              <a:gdLst>
                <a:gd name="T0" fmla="*/ 272 w 297"/>
                <a:gd name="T1" fmla="*/ 30 h 81"/>
                <a:gd name="T2" fmla="*/ 213 w 297"/>
                <a:gd name="T3" fmla="*/ 55 h 81"/>
                <a:gd name="T4" fmla="*/ 175 w 297"/>
                <a:gd name="T5" fmla="*/ 66 h 81"/>
                <a:gd name="T6" fmla="*/ 102 w 297"/>
                <a:gd name="T7" fmla="*/ 52 h 81"/>
                <a:gd name="T8" fmla="*/ 0 w 297"/>
                <a:gd name="T9" fmla="*/ 0 h 81"/>
                <a:gd name="T10" fmla="*/ 0 w 297"/>
                <a:gd name="T11" fmla="*/ 23 h 81"/>
                <a:gd name="T12" fmla="*/ 12 w 297"/>
                <a:gd name="T13" fmla="*/ 36 h 81"/>
                <a:gd name="T14" fmla="*/ 114 w 297"/>
                <a:gd name="T15" fmla="*/ 71 h 81"/>
                <a:gd name="T16" fmla="*/ 159 w 297"/>
                <a:gd name="T17" fmla="*/ 81 h 81"/>
                <a:gd name="T18" fmla="*/ 197 w 297"/>
                <a:gd name="T19" fmla="*/ 75 h 81"/>
                <a:gd name="T20" fmla="*/ 238 w 297"/>
                <a:gd name="T21" fmla="*/ 61 h 81"/>
                <a:gd name="T22" fmla="*/ 297 w 297"/>
                <a:gd name="T23" fmla="*/ 25 h 81"/>
                <a:gd name="T24" fmla="*/ 272 w 297"/>
                <a:gd name="T25" fmla="*/ 14 h 81"/>
                <a:gd name="T26" fmla="*/ 272 w 297"/>
                <a:gd name="T27" fmla="*/ 3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7" h="81">
                  <a:moveTo>
                    <a:pt x="272" y="30"/>
                  </a:moveTo>
                  <a:lnTo>
                    <a:pt x="213" y="55"/>
                  </a:lnTo>
                  <a:lnTo>
                    <a:pt x="175" y="66"/>
                  </a:lnTo>
                  <a:lnTo>
                    <a:pt x="102" y="52"/>
                  </a:lnTo>
                  <a:lnTo>
                    <a:pt x="0" y="0"/>
                  </a:lnTo>
                  <a:lnTo>
                    <a:pt x="0" y="23"/>
                  </a:lnTo>
                  <a:lnTo>
                    <a:pt x="12" y="36"/>
                  </a:lnTo>
                  <a:lnTo>
                    <a:pt x="114" y="71"/>
                  </a:lnTo>
                  <a:lnTo>
                    <a:pt x="159" y="81"/>
                  </a:lnTo>
                  <a:lnTo>
                    <a:pt x="197" y="75"/>
                  </a:lnTo>
                  <a:lnTo>
                    <a:pt x="238" y="61"/>
                  </a:lnTo>
                  <a:lnTo>
                    <a:pt x="297" y="25"/>
                  </a:lnTo>
                  <a:lnTo>
                    <a:pt x="272" y="14"/>
                  </a:lnTo>
                  <a:lnTo>
                    <a:pt x="272" y="30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0" name="Freeform 83"/>
            <p:cNvSpPr>
              <a:spLocks/>
            </p:cNvSpPr>
            <p:nvPr/>
          </p:nvSpPr>
          <p:spPr bwMode="auto">
            <a:xfrm>
              <a:off x="-518" y="2713"/>
              <a:ext cx="399" cy="593"/>
            </a:xfrm>
            <a:custGeom>
              <a:avLst/>
              <a:gdLst>
                <a:gd name="T0" fmla="*/ 1 w 399"/>
                <a:gd name="T1" fmla="*/ 21 h 593"/>
                <a:gd name="T2" fmla="*/ 16 w 399"/>
                <a:gd name="T3" fmla="*/ 17 h 593"/>
                <a:gd name="T4" fmla="*/ 35 w 399"/>
                <a:gd name="T5" fmla="*/ 24 h 593"/>
                <a:gd name="T6" fmla="*/ 86 w 399"/>
                <a:gd name="T7" fmla="*/ 17 h 593"/>
                <a:gd name="T8" fmla="*/ 87 w 399"/>
                <a:gd name="T9" fmla="*/ 5 h 593"/>
                <a:gd name="T10" fmla="*/ 109 w 399"/>
                <a:gd name="T11" fmla="*/ 0 h 593"/>
                <a:gd name="T12" fmla="*/ 392 w 399"/>
                <a:gd name="T13" fmla="*/ 69 h 593"/>
                <a:gd name="T14" fmla="*/ 399 w 399"/>
                <a:gd name="T15" fmla="*/ 87 h 593"/>
                <a:gd name="T16" fmla="*/ 399 w 399"/>
                <a:gd name="T17" fmla="*/ 562 h 593"/>
                <a:gd name="T18" fmla="*/ 396 w 399"/>
                <a:gd name="T19" fmla="*/ 572 h 593"/>
                <a:gd name="T20" fmla="*/ 391 w 399"/>
                <a:gd name="T21" fmla="*/ 581 h 593"/>
                <a:gd name="T22" fmla="*/ 382 w 399"/>
                <a:gd name="T23" fmla="*/ 587 h 593"/>
                <a:gd name="T24" fmla="*/ 371 w 399"/>
                <a:gd name="T25" fmla="*/ 591 h 593"/>
                <a:gd name="T26" fmla="*/ 359 w 399"/>
                <a:gd name="T27" fmla="*/ 593 h 593"/>
                <a:gd name="T28" fmla="*/ 345 w 399"/>
                <a:gd name="T29" fmla="*/ 593 h 593"/>
                <a:gd name="T30" fmla="*/ 332 w 399"/>
                <a:gd name="T31" fmla="*/ 592 h 593"/>
                <a:gd name="T32" fmla="*/ 320 w 399"/>
                <a:gd name="T33" fmla="*/ 588 h 593"/>
                <a:gd name="T34" fmla="*/ 0 w 399"/>
                <a:gd name="T35" fmla="*/ 480 h 593"/>
                <a:gd name="T36" fmla="*/ 1 w 399"/>
                <a:gd name="T37" fmla="*/ 21 h 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9" h="593">
                  <a:moveTo>
                    <a:pt x="1" y="21"/>
                  </a:moveTo>
                  <a:lnTo>
                    <a:pt x="16" y="17"/>
                  </a:lnTo>
                  <a:lnTo>
                    <a:pt x="35" y="24"/>
                  </a:lnTo>
                  <a:lnTo>
                    <a:pt x="86" y="17"/>
                  </a:lnTo>
                  <a:lnTo>
                    <a:pt x="87" y="5"/>
                  </a:lnTo>
                  <a:lnTo>
                    <a:pt x="109" y="0"/>
                  </a:lnTo>
                  <a:lnTo>
                    <a:pt x="392" y="69"/>
                  </a:lnTo>
                  <a:lnTo>
                    <a:pt x="399" y="87"/>
                  </a:lnTo>
                  <a:lnTo>
                    <a:pt x="399" y="562"/>
                  </a:lnTo>
                  <a:lnTo>
                    <a:pt x="396" y="572"/>
                  </a:lnTo>
                  <a:lnTo>
                    <a:pt x="391" y="581"/>
                  </a:lnTo>
                  <a:lnTo>
                    <a:pt x="382" y="587"/>
                  </a:lnTo>
                  <a:lnTo>
                    <a:pt x="371" y="591"/>
                  </a:lnTo>
                  <a:lnTo>
                    <a:pt x="359" y="593"/>
                  </a:lnTo>
                  <a:lnTo>
                    <a:pt x="345" y="593"/>
                  </a:lnTo>
                  <a:lnTo>
                    <a:pt x="332" y="592"/>
                  </a:lnTo>
                  <a:lnTo>
                    <a:pt x="320" y="588"/>
                  </a:lnTo>
                  <a:lnTo>
                    <a:pt x="0" y="480"/>
                  </a:lnTo>
                  <a:lnTo>
                    <a:pt x="1" y="21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2" name="Freeform 84"/>
            <p:cNvSpPr>
              <a:spLocks/>
            </p:cNvSpPr>
            <p:nvPr/>
          </p:nvSpPr>
          <p:spPr bwMode="auto">
            <a:xfrm>
              <a:off x="-481" y="2725"/>
              <a:ext cx="346" cy="83"/>
            </a:xfrm>
            <a:custGeom>
              <a:avLst/>
              <a:gdLst>
                <a:gd name="T0" fmla="*/ 64 w 346"/>
                <a:gd name="T1" fmla="*/ 0 h 83"/>
                <a:gd name="T2" fmla="*/ 346 w 346"/>
                <a:gd name="T3" fmla="*/ 66 h 83"/>
                <a:gd name="T4" fmla="*/ 346 w 346"/>
                <a:gd name="T5" fmla="*/ 73 h 83"/>
                <a:gd name="T6" fmla="*/ 341 w 346"/>
                <a:gd name="T7" fmla="*/ 78 h 83"/>
                <a:gd name="T8" fmla="*/ 334 w 346"/>
                <a:gd name="T9" fmla="*/ 81 h 83"/>
                <a:gd name="T10" fmla="*/ 325 w 346"/>
                <a:gd name="T11" fmla="*/ 83 h 83"/>
                <a:gd name="T12" fmla="*/ 314 w 346"/>
                <a:gd name="T13" fmla="*/ 83 h 83"/>
                <a:gd name="T14" fmla="*/ 303 w 346"/>
                <a:gd name="T15" fmla="*/ 83 h 83"/>
                <a:gd name="T16" fmla="*/ 292 w 346"/>
                <a:gd name="T17" fmla="*/ 82 h 83"/>
                <a:gd name="T18" fmla="*/ 283 w 346"/>
                <a:gd name="T19" fmla="*/ 82 h 83"/>
                <a:gd name="T20" fmla="*/ 0 w 346"/>
                <a:gd name="T21" fmla="*/ 10 h 83"/>
                <a:gd name="T22" fmla="*/ 64 w 346"/>
                <a:gd name="T23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6" h="83">
                  <a:moveTo>
                    <a:pt x="64" y="0"/>
                  </a:moveTo>
                  <a:lnTo>
                    <a:pt x="346" y="66"/>
                  </a:lnTo>
                  <a:lnTo>
                    <a:pt x="346" y="73"/>
                  </a:lnTo>
                  <a:lnTo>
                    <a:pt x="341" y="78"/>
                  </a:lnTo>
                  <a:lnTo>
                    <a:pt x="334" y="81"/>
                  </a:lnTo>
                  <a:lnTo>
                    <a:pt x="325" y="83"/>
                  </a:lnTo>
                  <a:lnTo>
                    <a:pt x="314" y="83"/>
                  </a:lnTo>
                  <a:lnTo>
                    <a:pt x="303" y="83"/>
                  </a:lnTo>
                  <a:lnTo>
                    <a:pt x="292" y="82"/>
                  </a:lnTo>
                  <a:lnTo>
                    <a:pt x="283" y="82"/>
                  </a:lnTo>
                  <a:lnTo>
                    <a:pt x="0" y="1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3" name="Freeform 85"/>
            <p:cNvSpPr>
              <a:spLocks/>
            </p:cNvSpPr>
            <p:nvPr/>
          </p:nvSpPr>
          <p:spPr bwMode="auto">
            <a:xfrm>
              <a:off x="-190" y="2800"/>
              <a:ext cx="70" cy="504"/>
            </a:xfrm>
            <a:custGeom>
              <a:avLst/>
              <a:gdLst>
                <a:gd name="T0" fmla="*/ 0 w 70"/>
                <a:gd name="T1" fmla="*/ 16 h 504"/>
                <a:gd name="T2" fmla="*/ 10 w 70"/>
                <a:gd name="T3" fmla="*/ 16 h 504"/>
                <a:gd name="T4" fmla="*/ 20 w 70"/>
                <a:gd name="T5" fmla="*/ 17 h 504"/>
                <a:gd name="T6" fmla="*/ 29 w 70"/>
                <a:gd name="T7" fmla="*/ 17 h 504"/>
                <a:gd name="T8" fmla="*/ 38 w 70"/>
                <a:gd name="T9" fmla="*/ 17 h 504"/>
                <a:gd name="T10" fmla="*/ 47 w 70"/>
                <a:gd name="T11" fmla="*/ 16 h 504"/>
                <a:gd name="T12" fmla="*/ 55 w 70"/>
                <a:gd name="T13" fmla="*/ 13 h 504"/>
                <a:gd name="T14" fmla="*/ 63 w 70"/>
                <a:gd name="T15" fmla="*/ 8 h 504"/>
                <a:gd name="T16" fmla="*/ 70 w 70"/>
                <a:gd name="T17" fmla="*/ 0 h 504"/>
                <a:gd name="T18" fmla="*/ 68 w 70"/>
                <a:gd name="T19" fmla="*/ 480 h 504"/>
                <a:gd name="T20" fmla="*/ 65 w 70"/>
                <a:gd name="T21" fmla="*/ 489 h 504"/>
                <a:gd name="T22" fmla="*/ 59 w 70"/>
                <a:gd name="T23" fmla="*/ 495 h 504"/>
                <a:gd name="T24" fmla="*/ 51 w 70"/>
                <a:gd name="T25" fmla="*/ 500 h 504"/>
                <a:gd name="T26" fmla="*/ 42 w 70"/>
                <a:gd name="T27" fmla="*/ 503 h 504"/>
                <a:gd name="T28" fmla="*/ 32 w 70"/>
                <a:gd name="T29" fmla="*/ 504 h 504"/>
                <a:gd name="T30" fmla="*/ 21 w 70"/>
                <a:gd name="T31" fmla="*/ 502 h 504"/>
                <a:gd name="T32" fmla="*/ 11 w 70"/>
                <a:gd name="T33" fmla="*/ 499 h 504"/>
                <a:gd name="T34" fmla="*/ 0 w 70"/>
                <a:gd name="T35" fmla="*/ 493 h 504"/>
                <a:gd name="T36" fmla="*/ 0 w 70"/>
                <a:gd name="T37" fmla="*/ 16 h 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0" h="504">
                  <a:moveTo>
                    <a:pt x="0" y="16"/>
                  </a:moveTo>
                  <a:lnTo>
                    <a:pt x="10" y="16"/>
                  </a:lnTo>
                  <a:lnTo>
                    <a:pt x="20" y="17"/>
                  </a:lnTo>
                  <a:lnTo>
                    <a:pt x="29" y="17"/>
                  </a:lnTo>
                  <a:lnTo>
                    <a:pt x="38" y="17"/>
                  </a:lnTo>
                  <a:lnTo>
                    <a:pt x="47" y="16"/>
                  </a:lnTo>
                  <a:lnTo>
                    <a:pt x="55" y="13"/>
                  </a:lnTo>
                  <a:lnTo>
                    <a:pt x="63" y="8"/>
                  </a:lnTo>
                  <a:lnTo>
                    <a:pt x="70" y="0"/>
                  </a:lnTo>
                  <a:lnTo>
                    <a:pt x="68" y="480"/>
                  </a:lnTo>
                  <a:lnTo>
                    <a:pt x="65" y="489"/>
                  </a:lnTo>
                  <a:lnTo>
                    <a:pt x="59" y="495"/>
                  </a:lnTo>
                  <a:lnTo>
                    <a:pt x="51" y="500"/>
                  </a:lnTo>
                  <a:lnTo>
                    <a:pt x="42" y="503"/>
                  </a:lnTo>
                  <a:lnTo>
                    <a:pt x="32" y="504"/>
                  </a:lnTo>
                  <a:lnTo>
                    <a:pt x="21" y="502"/>
                  </a:lnTo>
                  <a:lnTo>
                    <a:pt x="11" y="499"/>
                  </a:lnTo>
                  <a:lnTo>
                    <a:pt x="0" y="493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4" name="Freeform 86"/>
            <p:cNvSpPr>
              <a:spLocks/>
            </p:cNvSpPr>
            <p:nvPr/>
          </p:nvSpPr>
          <p:spPr bwMode="auto">
            <a:xfrm>
              <a:off x="-357" y="2891"/>
              <a:ext cx="79" cy="380"/>
            </a:xfrm>
            <a:custGeom>
              <a:avLst/>
              <a:gdLst>
                <a:gd name="T0" fmla="*/ 0 w 79"/>
                <a:gd name="T1" fmla="*/ 0 h 380"/>
                <a:gd name="T2" fmla="*/ 33 w 79"/>
                <a:gd name="T3" fmla="*/ 6 h 380"/>
                <a:gd name="T4" fmla="*/ 56 w 79"/>
                <a:gd name="T5" fmla="*/ 29 h 380"/>
                <a:gd name="T6" fmla="*/ 74 w 79"/>
                <a:gd name="T7" fmla="*/ 63 h 380"/>
                <a:gd name="T8" fmla="*/ 79 w 79"/>
                <a:gd name="T9" fmla="*/ 92 h 380"/>
                <a:gd name="T10" fmla="*/ 79 w 79"/>
                <a:gd name="T11" fmla="*/ 380 h 380"/>
                <a:gd name="T12" fmla="*/ 68 w 79"/>
                <a:gd name="T13" fmla="*/ 380 h 380"/>
                <a:gd name="T14" fmla="*/ 20 w 79"/>
                <a:gd name="T15" fmla="*/ 36 h 380"/>
                <a:gd name="T16" fmla="*/ 0 w 79"/>
                <a:gd name="T17" fmla="*/ 0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9" h="380">
                  <a:moveTo>
                    <a:pt x="0" y="0"/>
                  </a:moveTo>
                  <a:lnTo>
                    <a:pt x="33" y="6"/>
                  </a:lnTo>
                  <a:lnTo>
                    <a:pt x="56" y="29"/>
                  </a:lnTo>
                  <a:lnTo>
                    <a:pt x="74" y="63"/>
                  </a:lnTo>
                  <a:lnTo>
                    <a:pt x="79" y="92"/>
                  </a:lnTo>
                  <a:lnTo>
                    <a:pt x="79" y="380"/>
                  </a:lnTo>
                  <a:lnTo>
                    <a:pt x="68" y="380"/>
                  </a:lnTo>
                  <a:lnTo>
                    <a:pt x="20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5" name="Freeform 87"/>
            <p:cNvSpPr>
              <a:spLocks/>
            </p:cNvSpPr>
            <p:nvPr/>
          </p:nvSpPr>
          <p:spPr bwMode="auto">
            <a:xfrm>
              <a:off x="-407" y="2927"/>
              <a:ext cx="50" cy="326"/>
            </a:xfrm>
            <a:custGeom>
              <a:avLst/>
              <a:gdLst>
                <a:gd name="T0" fmla="*/ 50 w 50"/>
                <a:gd name="T1" fmla="*/ 36 h 326"/>
                <a:gd name="T2" fmla="*/ 29 w 50"/>
                <a:gd name="T3" fmla="*/ 51 h 326"/>
                <a:gd name="T4" fmla="*/ 24 w 50"/>
                <a:gd name="T5" fmla="*/ 79 h 326"/>
                <a:gd name="T6" fmla="*/ 24 w 50"/>
                <a:gd name="T7" fmla="*/ 319 h 326"/>
                <a:gd name="T8" fmla="*/ 0 w 50"/>
                <a:gd name="T9" fmla="*/ 326 h 326"/>
                <a:gd name="T10" fmla="*/ 0 w 50"/>
                <a:gd name="T11" fmla="*/ 34 h 326"/>
                <a:gd name="T12" fmla="*/ 29 w 50"/>
                <a:gd name="T13" fmla="*/ 0 h 326"/>
                <a:gd name="T14" fmla="*/ 50 w 50"/>
                <a:gd name="T15" fmla="*/ 36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" h="326">
                  <a:moveTo>
                    <a:pt x="50" y="36"/>
                  </a:moveTo>
                  <a:lnTo>
                    <a:pt x="29" y="51"/>
                  </a:lnTo>
                  <a:lnTo>
                    <a:pt x="24" y="79"/>
                  </a:lnTo>
                  <a:lnTo>
                    <a:pt x="24" y="319"/>
                  </a:lnTo>
                  <a:lnTo>
                    <a:pt x="0" y="326"/>
                  </a:lnTo>
                  <a:lnTo>
                    <a:pt x="0" y="34"/>
                  </a:lnTo>
                  <a:lnTo>
                    <a:pt x="29" y="0"/>
                  </a:lnTo>
                  <a:lnTo>
                    <a:pt x="50" y="36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6" name="Freeform 88"/>
            <p:cNvSpPr>
              <a:spLocks/>
            </p:cNvSpPr>
            <p:nvPr/>
          </p:nvSpPr>
          <p:spPr bwMode="auto">
            <a:xfrm>
              <a:off x="-362" y="2889"/>
              <a:ext cx="134" cy="440"/>
            </a:xfrm>
            <a:custGeom>
              <a:avLst/>
              <a:gdLst>
                <a:gd name="T0" fmla="*/ 0 w 134"/>
                <a:gd name="T1" fmla="*/ 362 h 440"/>
                <a:gd name="T2" fmla="*/ 0 w 134"/>
                <a:gd name="T3" fmla="*/ 437 h 440"/>
                <a:gd name="T4" fmla="*/ 10 w 134"/>
                <a:gd name="T5" fmla="*/ 439 h 440"/>
                <a:gd name="T6" fmla="*/ 19 w 134"/>
                <a:gd name="T7" fmla="*/ 440 h 440"/>
                <a:gd name="T8" fmla="*/ 27 w 134"/>
                <a:gd name="T9" fmla="*/ 440 h 440"/>
                <a:gd name="T10" fmla="*/ 35 w 134"/>
                <a:gd name="T11" fmla="*/ 440 h 440"/>
                <a:gd name="T12" fmla="*/ 43 w 134"/>
                <a:gd name="T13" fmla="*/ 439 h 440"/>
                <a:gd name="T14" fmla="*/ 51 w 134"/>
                <a:gd name="T15" fmla="*/ 437 h 440"/>
                <a:gd name="T16" fmla="*/ 60 w 134"/>
                <a:gd name="T17" fmla="*/ 435 h 440"/>
                <a:gd name="T18" fmla="*/ 69 w 134"/>
                <a:gd name="T19" fmla="*/ 432 h 440"/>
                <a:gd name="T20" fmla="*/ 134 w 134"/>
                <a:gd name="T21" fmla="*/ 401 h 440"/>
                <a:gd name="T22" fmla="*/ 75 w 134"/>
                <a:gd name="T23" fmla="*/ 377 h 440"/>
                <a:gd name="T24" fmla="*/ 75 w 134"/>
                <a:gd name="T25" fmla="*/ 84 h 440"/>
                <a:gd name="T26" fmla="*/ 69 w 134"/>
                <a:gd name="T27" fmla="*/ 66 h 440"/>
                <a:gd name="T28" fmla="*/ 63 w 134"/>
                <a:gd name="T29" fmla="*/ 49 h 440"/>
                <a:gd name="T30" fmla="*/ 54 w 134"/>
                <a:gd name="T31" fmla="*/ 35 h 440"/>
                <a:gd name="T32" fmla="*/ 45 w 134"/>
                <a:gd name="T33" fmla="*/ 23 h 440"/>
                <a:gd name="T34" fmla="*/ 35 w 134"/>
                <a:gd name="T35" fmla="*/ 13 h 440"/>
                <a:gd name="T36" fmla="*/ 24 w 134"/>
                <a:gd name="T37" fmla="*/ 7 h 440"/>
                <a:gd name="T38" fmla="*/ 13 w 134"/>
                <a:gd name="T39" fmla="*/ 2 h 440"/>
                <a:gd name="T40" fmla="*/ 0 w 134"/>
                <a:gd name="T41" fmla="*/ 0 h 440"/>
                <a:gd name="T42" fmla="*/ 0 w 134"/>
                <a:gd name="T43" fmla="*/ 74 h 440"/>
                <a:gd name="T44" fmla="*/ 5 w 134"/>
                <a:gd name="T45" fmla="*/ 77 h 440"/>
                <a:gd name="T46" fmla="*/ 9 w 134"/>
                <a:gd name="T47" fmla="*/ 81 h 440"/>
                <a:gd name="T48" fmla="*/ 13 w 134"/>
                <a:gd name="T49" fmla="*/ 86 h 440"/>
                <a:gd name="T50" fmla="*/ 17 w 134"/>
                <a:gd name="T51" fmla="*/ 92 h 440"/>
                <a:gd name="T52" fmla="*/ 20 w 134"/>
                <a:gd name="T53" fmla="*/ 99 h 440"/>
                <a:gd name="T54" fmla="*/ 23 w 134"/>
                <a:gd name="T55" fmla="*/ 107 h 440"/>
                <a:gd name="T56" fmla="*/ 25 w 134"/>
                <a:gd name="T57" fmla="*/ 115 h 440"/>
                <a:gd name="T58" fmla="*/ 26 w 134"/>
                <a:gd name="T59" fmla="*/ 125 h 440"/>
                <a:gd name="T60" fmla="*/ 31 w 134"/>
                <a:gd name="T61" fmla="*/ 372 h 440"/>
                <a:gd name="T62" fmla="*/ 0 w 134"/>
                <a:gd name="T63" fmla="*/ 362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4" h="440">
                  <a:moveTo>
                    <a:pt x="0" y="362"/>
                  </a:moveTo>
                  <a:lnTo>
                    <a:pt x="0" y="437"/>
                  </a:lnTo>
                  <a:lnTo>
                    <a:pt x="10" y="439"/>
                  </a:lnTo>
                  <a:lnTo>
                    <a:pt x="19" y="440"/>
                  </a:lnTo>
                  <a:lnTo>
                    <a:pt x="27" y="440"/>
                  </a:lnTo>
                  <a:lnTo>
                    <a:pt x="35" y="440"/>
                  </a:lnTo>
                  <a:lnTo>
                    <a:pt x="43" y="439"/>
                  </a:lnTo>
                  <a:lnTo>
                    <a:pt x="51" y="437"/>
                  </a:lnTo>
                  <a:lnTo>
                    <a:pt x="60" y="435"/>
                  </a:lnTo>
                  <a:lnTo>
                    <a:pt x="69" y="432"/>
                  </a:lnTo>
                  <a:lnTo>
                    <a:pt x="134" y="401"/>
                  </a:lnTo>
                  <a:lnTo>
                    <a:pt x="75" y="377"/>
                  </a:lnTo>
                  <a:lnTo>
                    <a:pt x="75" y="84"/>
                  </a:lnTo>
                  <a:lnTo>
                    <a:pt x="69" y="66"/>
                  </a:lnTo>
                  <a:lnTo>
                    <a:pt x="63" y="49"/>
                  </a:lnTo>
                  <a:lnTo>
                    <a:pt x="54" y="35"/>
                  </a:lnTo>
                  <a:lnTo>
                    <a:pt x="45" y="23"/>
                  </a:lnTo>
                  <a:lnTo>
                    <a:pt x="35" y="13"/>
                  </a:lnTo>
                  <a:lnTo>
                    <a:pt x="24" y="7"/>
                  </a:lnTo>
                  <a:lnTo>
                    <a:pt x="13" y="2"/>
                  </a:lnTo>
                  <a:lnTo>
                    <a:pt x="0" y="0"/>
                  </a:lnTo>
                  <a:lnTo>
                    <a:pt x="0" y="74"/>
                  </a:lnTo>
                  <a:lnTo>
                    <a:pt x="5" y="77"/>
                  </a:lnTo>
                  <a:lnTo>
                    <a:pt x="9" y="81"/>
                  </a:lnTo>
                  <a:lnTo>
                    <a:pt x="13" y="86"/>
                  </a:lnTo>
                  <a:lnTo>
                    <a:pt x="17" y="92"/>
                  </a:lnTo>
                  <a:lnTo>
                    <a:pt x="20" y="99"/>
                  </a:lnTo>
                  <a:lnTo>
                    <a:pt x="23" y="107"/>
                  </a:lnTo>
                  <a:lnTo>
                    <a:pt x="25" y="115"/>
                  </a:lnTo>
                  <a:lnTo>
                    <a:pt x="26" y="125"/>
                  </a:lnTo>
                  <a:lnTo>
                    <a:pt x="31" y="372"/>
                  </a:lnTo>
                  <a:lnTo>
                    <a:pt x="0" y="362"/>
                  </a:lnTo>
                  <a:close/>
                </a:path>
              </a:pathLst>
            </a:custGeom>
            <a:solidFill>
              <a:srgbClr val="1C2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7" name="Freeform 89"/>
            <p:cNvSpPr>
              <a:spLocks/>
            </p:cNvSpPr>
            <p:nvPr/>
          </p:nvSpPr>
          <p:spPr bwMode="auto">
            <a:xfrm>
              <a:off x="-504" y="2889"/>
              <a:ext cx="142" cy="437"/>
            </a:xfrm>
            <a:custGeom>
              <a:avLst/>
              <a:gdLst>
                <a:gd name="T0" fmla="*/ 142 w 142"/>
                <a:gd name="T1" fmla="*/ 74 h 437"/>
                <a:gd name="T2" fmla="*/ 142 w 142"/>
                <a:gd name="T3" fmla="*/ 0 h 437"/>
                <a:gd name="T4" fmla="*/ 134 w 142"/>
                <a:gd name="T5" fmla="*/ 1 h 437"/>
                <a:gd name="T6" fmla="*/ 126 w 142"/>
                <a:gd name="T7" fmla="*/ 2 h 437"/>
                <a:gd name="T8" fmla="*/ 117 w 142"/>
                <a:gd name="T9" fmla="*/ 6 h 437"/>
                <a:gd name="T10" fmla="*/ 109 w 142"/>
                <a:gd name="T11" fmla="*/ 10 h 437"/>
                <a:gd name="T12" fmla="*/ 100 w 142"/>
                <a:gd name="T13" fmla="*/ 16 h 437"/>
                <a:gd name="T14" fmla="*/ 91 w 142"/>
                <a:gd name="T15" fmla="*/ 24 h 437"/>
                <a:gd name="T16" fmla="*/ 82 w 142"/>
                <a:gd name="T17" fmla="*/ 33 h 437"/>
                <a:gd name="T18" fmla="*/ 73 w 142"/>
                <a:gd name="T19" fmla="*/ 43 h 437"/>
                <a:gd name="T20" fmla="*/ 73 w 142"/>
                <a:gd name="T21" fmla="*/ 333 h 437"/>
                <a:gd name="T22" fmla="*/ 37 w 142"/>
                <a:gd name="T23" fmla="*/ 319 h 437"/>
                <a:gd name="T24" fmla="*/ 28 w 142"/>
                <a:gd name="T25" fmla="*/ 324 h 437"/>
                <a:gd name="T26" fmla="*/ 21 w 142"/>
                <a:gd name="T27" fmla="*/ 329 h 437"/>
                <a:gd name="T28" fmla="*/ 15 w 142"/>
                <a:gd name="T29" fmla="*/ 335 h 437"/>
                <a:gd name="T30" fmla="*/ 9 w 142"/>
                <a:gd name="T31" fmla="*/ 340 h 437"/>
                <a:gd name="T32" fmla="*/ 6 w 142"/>
                <a:gd name="T33" fmla="*/ 346 h 437"/>
                <a:gd name="T34" fmla="*/ 3 w 142"/>
                <a:gd name="T35" fmla="*/ 352 h 437"/>
                <a:gd name="T36" fmla="*/ 1 w 142"/>
                <a:gd name="T37" fmla="*/ 359 h 437"/>
                <a:gd name="T38" fmla="*/ 0 w 142"/>
                <a:gd name="T39" fmla="*/ 365 h 437"/>
                <a:gd name="T40" fmla="*/ 0 w 142"/>
                <a:gd name="T41" fmla="*/ 369 h 437"/>
                <a:gd name="T42" fmla="*/ 1 w 142"/>
                <a:gd name="T43" fmla="*/ 375 h 437"/>
                <a:gd name="T44" fmla="*/ 3 w 142"/>
                <a:gd name="T45" fmla="*/ 380 h 437"/>
                <a:gd name="T46" fmla="*/ 5 w 142"/>
                <a:gd name="T47" fmla="*/ 386 h 437"/>
                <a:gd name="T48" fmla="*/ 8 w 142"/>
                <a:gd name="T49" fmla="*/ 392 h 437"/>
                <a:gd name="T50" fmla="*/ 78 w 142"/>
                <a:gd name="T51" fmla="*/ 421 h 437"/>
                <a:gd name="T52" fmla="*/ 88 w 142"/>
                <a:gd name="T53" fmla="*/ 424 h 437"/>
                <a:gd name="T54" fmla="*/ 98 w 142"/>
                <a:gd name="T55" fmla="*/ 427 h 437"/>
                <a:gd name="T56" fmla="*/ 107 w 142"/>
                <a:gd name="T57" fmla="*/ 429 h 437"/>
                <a:gd name="T58" fmla="*/ 115 w 142"/>
                <a:gd name="T59" fmla="*/ 431 h 437"/>
                <a:gd name="T60" fmla="*/ 123 w 142"/>
                <a:gd name="T61" fmla="*/ 433 h 437"/>
                <a:gd name="T62" fmla="*/ 129 w 142"/>
                <a:gd name="T63" fmla="*/ 435 h 437"/>
                <a:gd name="T64" fmla="*/ 136 w 142"/>
                <a:gd name="T65" fmla="*/ 436 h 437"/>
                <a:gd name="T66" fmla="*/ 142 w 142"/>
                <a:gd name="T67" fmla="*/ 437 h 437"/>
                <a:gd name="T68" fmla="*/ 142 w 142"/>
                <a:gd name="T69" fmla="*/ 362 h 437"/>
                <a:gd name="T70" fmla="*/ 113 w 142"/>
                <a:gd name="T71" fmla="*/ 352 h 437"/>
                <a:gd name="T72" fmla="*/ 113 w 142"/>
                <a:gd name="T73" fmla="*/ 131 h 437"/>
                <a:gd name="T74" fmla="*/ 113 w 142"/>
                <a:gd name="T75" fmla="*/ 115 h 437"/>
                <a:gd name="T76" fmla="*/ 114 w 142"/>
                <a:gd name="T77" fmla="*/ 101 h 437"/>
                <a:gd name="T78" fmla="*/ 117 w 142"/>
                <a:gd name="T79" fmla="*/ 90 h 437"/>
                <a:gd name="T80" fmla="*/ 121 w 142"/>
                <a:gd name="T81" fmla="*/ 82 h 437"/>
                <a:gd name="T82" fmla="*/ 125 w 142"/>
                <a:gd name="T83" fmla="*/ 77 h 437"/>
                <a:gd name="T84" fmla="*/ 130 w 142"/>
                <a:gd name="T85" fmla="*/ 73 h 437"/>
                <a:gd name="T86" fmla="*/ 136 w 142"/>
                <a:gd name="T87" fmla="*/ 73 h 437"/>
                <a:gd name="T88" fmla="*/ 142 w 142"/>
                <a:gd name="T89" fmla="*/ 74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42" h="437">
                  <a:moveTo>
                    <a:pt x="142" y="74"/>
                  </a:moveTo>
                  <a:lnTo>
                    <a:pt x="142" y="0"/>
                  </a:lnTo>
                  <a:lnTo>
                    <a:pt x="134" y="1"/>
                  </a:lnTo>
                  <a:lnTo>
                    <a:pt x="126" y="2"/>
                  </a:lnTo>
                  <a:lnTo>
                    <a:pt x="117" y="6"/>
                  </a:lnTo>
                  <a:lnTo>
                    <a:pt x="109" y="10"/>
                  </a:lnTo>
                  <a:lnTo>
                    <a:pt x="100" y="16"/>
                  </a:lnTo>
                  <a:lnTo>
                    <a:pt x="91" y="24"/>
                  </a:lnTo>
                  <a:lnTo>
                    <a:pt x="82" y="33"/>
                  </a:lnTo>
                  <a:lnTo>
                    <a:pt x="73" y="43"/>
                  </a:lnTo>
                  <a:lnTo>
                    <a:pt x="73" y="333"/>
                  </a:lnTo>
                  <a:lnTo>
                    <a:pt x="37" y="319"/>
                  </a:lnTo>
                  <a:lnTo>
                    <a:pt x="28" y="324"/>
                  </a:lnTo>
                  <a:lnTo>
                    <a:pt x="21" y="329"/>
                  </a:lnTo>
                  <a:lnTo>
                    <a:pt x="15" y="335"/>
                  </a:lnTo>
                  <a:lnTo>
                    <a:pt x="9" y="340"/>
                  </a:lnTo>
                  <a:lnTo>
                    <a:pt x="6" y="346"/>
                  </a:lnTo>
                  <a:lnTo>
                    <a:pt x="3" y="352"/>
                  </a:lnTo>
                  <a:lnTo>
                    <a:pt x="1" y="359"/>
                  </a:lnTo>
                  <a:lnTo>
                    <a:pt x="0" y="365"/>
                  </a:lnTo>
                  <a:lnTo>
                    <a:pt x="0" y="369"/>
                  </a:lnTo>
                  <a:lnTo>
                    <a:pt x="1" y="375"/>
                  </a:lnTo>
                  <a:lnTo>
                    <a:pt x="3" y="380"/>
                  </a:lnTo>
                  <a:lnTo>
                    <a:pt x="5" y="386"/>
                  </a:lnTo>
                  <a:lnTo>
                    <a:pt x="8" y="392"/>
                  </a:lnTo>
                  <a:lnTo>
                    <a:pt x="78" y="421"/>
                  </a:lnTo>
                  <a:lnTo>
                    <a:pt x="88" y="424"/>
                  </a:lnTo>
                  <a:lnTo>
                    <a:pt x="98" y="427"/>
                  </a:lnTo>
                  <a:lnTo>
                    <a:pt x="107" y="429"/>
                  </a:lnTo>
                  <a:lnTo>
                    <a:pt x="115" y="431"/>
                  </a:lnTo>
                  <a:lnTo>
                    <a:pt x="123" y="433"/>
                  </a:lnTo>
                  <a:lnTo>
                    <a:pt x="129" y="435"/>
                  </a:lnTo>
                  <a:lnTo>
                    <a:pt x="136" y="436"/>
                  </a:lnTo>
                  <a:lnTo>
                    <a:pt x="142" y="437"/>
                  </a:lnTo>
                  <a:lnTo>
                    <a:pt x="142" y="362"/>
                  </a:lnTo>
                  <a:lnTo>
                    <a:pt x="113" y="352"/>
                  </a:lnTo>
                  <a:lnTo>
                    <a:pt x="113" y="131"/>
                  </a:lnTo>
                  <a:lnTo>
                    <a:pt x="113" y="115"/>
                  </a:lnTo>
                  <a:lnTo>
                    <a:pt x="114" y="101"/>
                  </a:lnTo>
                  <a:lnTo>
                    <a:pt x="117" y="90"/>
                  </a:lnTo>
                  <a:lnTo>
                    <a:pt x="121" y="82"/>
                  </a:lnTo>
                  <a:lnTo>
                    <a:pt x="125" y="77"/>
                  </a:lnTo>
                  <a:lnTo>
                    <a:pt x="130" y="73"/>
                  </a:lnTo>
                  <a:lnTo>
                    <a:pt x="136" y="73"/>
                  </a:lnTo>
                  <a:lnTo>
                    <a:pt x="142" y="74"/>
                  </a:lnTo>
                  <a:close/>
                </a:path>
              </a:pathLst>
            </a:custGeom>
            <a:solidFill>
              <a:srgbClr val="1C2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169819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30461"/>
            <a:ext cx="9144000" cy="632460"/>
          </a:xfrm>
        </p:spPr>
        <p:txBody>
          <a:bodyPr>
            <a:noAutofit/>
          </a:bodyPr>
          <a:lstStyle/>
          <a:p>
            <a:r>
              <a:rPr lang="en-US" dirty="0" smtClean="0"/>
              <a:t>Training Modules</a:t>
            </a:r>
            <a:endParaRPr lang="en-US" sz="2800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0981390"/>
              </p:ext>
            </p:extLst>
          </p:nvPr>
        </p:nvGraphicFramePr>
        <p:xfrm>
          <a:off x="571945" y="1340224"/>
          <a:ext cx="8095805" cy="47636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0171"/>
                <a:gridCol w="5059075"/>
                <a:gridCol w="1031358"/>
                <a:gridCol w="1565201"/>
              </a:tblGrid>
              <a:tr h="9463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Webdings" pitchFamily="18" charset="2"/>
                        </a:rPr>
                        <a:t>g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hlinkClick r:id="rId3" action="ppaction://hlinksldjump"/>
                        </a:rPr>
                        <a:t>Module 1</a:t>
                      </a: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:  Overview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Webdings" pitchFamily="18" charset="2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85850" marR="0" lvl="0" indent="-10858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>
                          <a:schemeClr val="accent1">
                            <a:lumMod val="50000"/>
                          </a:schemeClr>
                        </a:buClr>
                        <a:buSzPct val="75000"/>
                        <a:buFont typeface="Webdings"/>
                        <a:buNone/>
                        <a:tabLst/>
                        <a:defRPr/>
                      </a:pPr>
                      <a:endParaRPr lang="en-US" sz="18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97823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Webdings" pitchFamily="18" charset="2"/>
                        </a:rPr>
                        <a:t>g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85850" indent="-1085850">
                        <a:lnSpc>
                          <a:spcPct val="110000"/>
                        </a:lnSpc>
                        <a:spcBef>
                          <a:spcPts val="600"/>
                        </a:spcBef>
                        <a:buFont typeface="+mj-lt"/>
                        <a:buNone/>
                      </a:pPr>
                      <a:r>
                        <a:rPr lang="en-US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  <a:hlinkClick r:id="rId4" action="ppaction://hlinksldjump"/>
                        </a:rPr>
                        <a:t>Module 2</a:t>
                      </a:r>
                      <a:r>
                        <a:rPr lang="en-US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: 	</a:t>
                      </a:r>
                      <a:r>
                        <a:rPr lang="en-US" sz="18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Accessing the Project Document Library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Webdings" pitchFamily="18" charset="2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85850" marR="0" lvl="1" indent="-10858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9463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Webdings" pitchFamily="18" charset="2"/>
                        </a:rPr>
                        <a:t>g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85850" marR="0" lvl="1" indent="-10858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  <a:hlinkClick r:id="rId5" action="ppaction://hlinksldjump"/>
                        </a:rPr>
                        <a:t>Module</a:t>
                      </a:r>
                      <a:r>
                        <a:rPr lang="en-US" sz="18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  <a:hlinkClick r:id="rId5" action="ppaction://hlinksldjump"/>
                        </a:rPr>
                        <a:t> 3</a:t>
                      </a:r>
                      <a:r>
                        <a:rPr lang="en-US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:	Using the Search</a:t>
                      </a:r>
                      <a:r>
                        <a:rPr lang="en-US" sz="18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 Function</a:t>
                      </a:r>
                      <a:endParaRPr lang="en-US" sz="18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Webdings" pitchFamily="18" charset="2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85850" marR="0" lvl="1" indent="-10858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0" dirty="0" smtClean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9463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Webdings" pitchFamily="18" charset="2"/>
                        </a:rPr>
                        <a:t>g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84263" marR="0" lvl="1" indent="-108426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  <a:hlinkClick r:id="rId6" action="ppaction://hlinksldjump"/>
                        </a:rPr>
                        <a:t>Module 4</a:t>
                      </a:r>
                      <a:r>
                        <a:rPr lang="en-US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: 	Viewing and</a:t>
                      </a:r>
                      <a:r>
                        <a:rPr lang="en-US" sz="18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 </a:t>
                      </a:r>
                      <a:r>
                        <a:rPr lang="en-US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Editing </a:t>
                      </a:r>
                      <a:r>
                        <a:rPr lang="en-US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Documents</a:t>
                      </a:r>
                      <a:endParaRPr lang="en-US" sz="18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Webdings" pitchFamily="18" charset="2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9463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Webdings" pitchFamily="18" charset="2"/>
                        </a:rPr>
                        <a:t>g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84263" marR="0" lvl="1" indent="-108426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  <a:hlinkClick r:id="rId7" action="ppaction://hlinksldjump"/>
                        </a:rPr>
                        <a:t>Module 5</a:t>
                      </a:r>
                      <a:r>
                        <a:rPr lang="en-US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: 	Replacing a Document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Webdings" pitchFamily="18" charset="2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51113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34650"/>
            <a:ext cx="9144000" cy="700773"/>
          </a:xfrm>
        </p:spPr>
        <p:txBody>
          <a:bodyPr/>
          <a:lstStyle/>
          <a:p>
            <a:r>
              <a:rPr lang="en-US" sz="3600" cap="all" dirty="0" smtClean="0">
                <a:solidFill>
                  <a:srgbClr val="385E8C"/>
                </a:solidFill>
              </a:rPr>
              <a:t>Module 1: Overview</a:t>
            </a:r>
            <a:endParaRPr lang="en-US" sz="3600" cap="all" dirty="0">
              <a:solidFill>
                <a:srgbClr val="385E8C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2032922" y="1973894"/>
            <a:ext cx="5086473" cy="3962881"/>
          </a:xfrm>
          <a:prstGeom prst="rect">
            <a:avLst/>
          </a:prstGeo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32500" lnSpcReduction="2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SzPct val="80000"/>
              <a:buFont typeface="Wingdings" pitchFamily="2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tabLst>
                <a:tab pos="862013" algn="l"/>
              </a:tabLst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Aft>
                <a:spcPts val="900"/>
              </a:spcAft>
            </a:pPr>
            <a:r>
              <a:rPr lang="en-US" sz="11700" b="1" dirty="0" smtClean="0">
                <a:solidFill>
                  <a:schemeClr val="accent1">
                    <a:lumMod val="50000"/>
                  </a:schemeClr>
                </a:solidFill>
              </a:rPr>
              <a:t>What is covered</a:t>
            </a:r>
          </a:p>
          <a:p>
            <a:pPr marL="457200" indent="-457200">
              <a:lnSpc>
                <a:spcPct val="120000"/>
              </a:lnSpc>
              <a:spcBef>
                <a:spcPts val="600"/>
              </a:spcBef>
              <a:spcAft>
                <a:spcPts val="900"/>
              </a:spcAft>
              <a:buAutoNum type="arabicPeriod"/>
            </a:pPr>
            <a:r>
              <a:rPr lang="en-US" sz="8900" dirty="0" smtClean="0">
                <a:solidFill>
                  <a:schemeClr val="tx1"/>
                </a:solidFill>
              </a:rPr>
              <a:t>Project Document Library</a:t>
            </a:r>
          </a:p>
          <a:p>
            <a:pPr marL="457200" indent="-457200">
              <a:lnSpc>
                <a:spcPct val="120000"/>
              </a:lnSpc>
              <a:spcBef>
                <a:spcPts val="600"/>
              </a:spcBef>
              <a:spcAft>
                <a:spcPts val="900"/>
              </a:spcAft>
              <a:buAutoNum type="arabicPeriod"/>
            </a:pPr>
            <a:r>
              <a:rPr lang="en-US" sz="8900" dirty="0" smtClean="0">
                <a:solidFill>
                  <a:schemeClr val="tx1"/>
                </a:solidFill>
              </a:rPr>
              <a:t>Basic privilege model for project documents</a:t>
            </a:r>
          </a:p>
          <a:p>
            <a:pPr marL="457200" indent="-457200">
              <a:lnSpc>
                <a:spcPct val="120000"/>
              </a:lnSpc>
              <a:spcBef>
                <a:spcPts val="600"/>
              </a:spcBef>
              <a:spcAft>
                <a:spcPts val="900"/>
              </a:spcAft>
              <a:buAutoNum type="arabicPeriod"/>
            </a:pPr>
            <a:r>
              <a:rPr lang="en-US" sz="8900" dirty="0" smtClean="0">
                <a:solidFill>
                  <a:schemeClr val="tx1"/>
                </a:solidFill>
              </a:rPr>
              <a:t>Understanding the actions/ privileges associated with general users</a:t>
            </a:r>
            <a:endParaRPr lang="en-US" sz="8900" dirty="0" smtClean="0"/>
          </a:p>
        </p:txBody>
      </p:sp>
      <p:grpSp>
        <p:nvGrpSpPr>
          <p:cNvPr id="5" name="Group 50"/>
          <p:cNvGrpSpPr>
            <a:grpSpLocks noChangeAspect="1"/>
          </p:cNvGrpSpPr>
          <p:nvPr/>
        </p:nvGrpSpPr>
        <p:grpSpPr bwMode="auto">
          <a:xfrm>
            <a:off x="6177220" y="1549478"/>
            <a:ext cx="1472629" cy="1257525"/>
            <a:chOff x="-518" y="2576"/>
            <a:chExt cx="890" cy="760"/>
          </a:xfrm>
        </p:grpSpPr>
        <p:sp>
          <p:nvSpPr>
            <p:cNvPr id="8" name="Freeform 64"/>
            <p:cNvSpPr>
              <a:spLocks/>
            </p:cNvSpPr>
            <p:nvPr/>
          </p:nvSpPr>
          <p:spPr bwMode="auto">
            <a:xfrm>
              <a:off x="38" y="2576"/>
              <a:ext cx="334" cy="497"/>
            </a:xfrm>
            <a:custGeom>
              <a:avLst/>
              <a:gdLst>
                <a:gd name="T0" fmla="*/ 0 w 334"/>
                <a:gd name="T1" fmla="*/ 18 h 497"/>
                <a:gd name="T2" fmla="*/ 12 w 334"/>
                <a:gd name="T3" fmla="*/ 15 h 497"/>
                <a:gd name="T4" fmla="*/ 29 w 334"/>
                <a:gd name="T5" fmla="*/ 20 h 497"/>
                <a:gd name="T6" fmla="*/ 71 w 334"/>
                <a:gd name="T7" fmla="*/ 14 h 497"/>
                <a:gd name="T8" fmla="*/ 72 w 334"/>
                <a:gd name="T9" fmla="*/ 4 h 497"/>
                <a:gd name="T10" fmla="*/ 91 w 334"/>
                <a:gd name="T11" fmla="*/ 0 h 497"/>
                <a:gd name="T12" fmla="*/ 328 w 334"/>
                <a:gd name="T13" fmla="*/ 58 h 497"/>
                <a:gd name="T14" fmla="*/ 334 w 334"/>
                <a:gd name="T15" fmla="*/ 73 h 497"/>
                <a:gd name="T16" fmla="*/ 334 w 334"/>
                <a:gd name="T17" fmla="*/ 471 h 497"/>
                <a:gd name="T18" fmla="*/ 332 w 334"/>
                <a:gd name="T19" fmla="*/ 479 h 497"/>
                <a:gd name="T20" fmla="*/ 327 w 334"/>
                <a:gd name="T21" fmla="*/ 486 h 497"/>
                <a:gd name="T22" fmla="*/ 320 w 334"/>
                <a:gd name="T23" fmla="*/ 492 h 497"/>
                <a:gd name="T24" fmla="*/ 311 w 334"/>
                <a:gd name="T25" fmla="*/ 495 h 497"/>
                <a:gd name="T26" fmla="*/ 300 w 334"/>
                <a:gd name="T27" fmla="*/ 497 h 497"/>
                <a:gd name="T28" fmla="*/ 290 w 334"/>
                <a:gd name="T29" fmla="*/ 497 h 497"/>
                <a:gd name="T30" fmla="*/ 278 w 334"/>
                <a:gd name="T31" fmla="*/ 496 h 497"/>
                <a:gd name="T32" fmla="*/ 268 w 334"/>
                <a:gd name="T33" fmla="*/ 493 h 497"/>
                <a:gd name="T34" fmla="*/ 0 w 334"/>
                <a:gd name="T35" fmla="*/ 402 h 497"/>
                <a:gd name="T36" fmla="*/ 0 w 334"/>
                <a:gd name="T37" fmla="*/ 18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497">
                  <a:moveTo>
                    <a:pt x="0" y="18"/>
                  </a:moveTo>
                  <a:lnTo>
                    <a:pt x="12" y="15"/>
                  </a:lnTo>
                  <a:lnTo>
                    <a:pt x="29" y="20"/>
                  </a:lnTo>
                  <a:lnTo>
                    <a:pt x="71" y="14"/>
                  </a:lnTo>
                  <a:lnTo>
                    <a:pt x="72" y="4"/>
                  </a:lnTo>
                  <a:lnTo>
                    <a:pt x="91" y="0"/>
                  </a:lnTo>
                  <a:lnTo>
                    <a:pt x="328" y="58"/>
                  </a:lnTo>
                  <a:lnTo>
                    <a:pt x="334" y="73"/>
                  </a:lnTo>
                  <a:lnTo>
                    <a:pt x="334" y="471"/>
                  </a:lnTo>
                  <a:lnTo>
                    <a:pt x="332" y="479"/>
                  </a:lnTo>
                  <a:lnTo>
                    <a:pt x="327" y="486"/>
                  </a:lnTo>
                  <a:lnTo>
                    <a:pt x="320" y="492"/>
                  </a:lnTo>
                  <a:lnTo>
                    <a:pt x="311" y="495"/>
                  </a:lnTo>
                  <a:lnTo>
                    <a:pt x="300" y="497"/>
                  </a:lnTo>
                  <a:lnTo>
                    <a:pt x="290" y="497"/>
                  </a:lnTo>
                  <a:lnTo>
                    <a:pt x="278" y="496"/>
                  </a:lnTo>
                  <a:lnTo>
                    <a:pt x="268" y="493"/>
                  </a:lnTo>
                  <a:lnTo>
                    <a:pt x="0" y="402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65"/>
            <p:cNvSpPr>
              <a:spLocks/>
            </p:cNvSpPr>
            <p:nvPr/>
          </p:nvSpPr>
          <p:spPr bwMode="auto">
            <a:xfrm>
              <a:off x="68" y="2586"/>
              <a:ext cx="291" cy="70"/>
            </a:xfrm>
            <a:custGeom>
              <a:avLst/>
              <a:gdLst>
                <a:gd name="T0" fmla="*/ 54 w 291"/>
                <a:gd name="T1" fmla="*/ 0 h 70"/>
                <a:gd name="T2" fmla="*/ 291 w 291"/>
                <a:gd name="T3" fmla="*/ 55 h 70"/>
                <a:gd name="T4" fmla="*/ 290 w 291"/>
                <a:gd name="T5" fmla="*/ 62 h 70"/>
                <a:gd name="T6" fmla="*/ 287 w 291"/>
                <a:gd name="T7" fmla="*/ 66 h 70"/>
                <a:gd name="T8" fmla="*/ 281 w 291"/>
                <a:gd name="T9" fmla="*/ 68 h 70"/>
                <a:gd name="T10" fmla="*/ 273 w 291"/>
                <a:gd name="T11" fmla="*/ 69 h 70"/>
                <a:gd name="T12" fmla="*/ 264 w 291"/>
                <a:gd name="T13" fmla="*/ 70 h 70"/>
                <a:gd name="T14" fmla="*/ 255 w 291"/>
                <a:gd name="T15" fmla="*/ 69 h 70"/>
                <a:gd name="T16" fmla="*/ 246 w 291"/>
                <a:gd name="T17" fmla="*/ 69 h 70"/>
                <a:gd name="T18" fmla="*/ 238 w 291"/>
                <a:gd name="T19" fmla="*/ 69 h 70"/>
                <a:gd name="T20" fmla="*/ 0 w 291"/>
                <a:gd name="T21" fmla="*/ 9 h 70"/>
                <a:gd name="T22" fmla="*/ 54 w 291"/>
                <a:gd name="T2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1" h="70">
                  <a:moveTo>
                    <a:pt x="54" y="0"/>
                  </a:moveTo>
                  <a:lnTo>
                    <a:pt x="291" y="55"/>
                  </a:lnTo>
                  <a:lnTo>
                    <a:pt x="290" y="62"/>
                  </a:lnTo>
                  <a:lnTo>
                    <a:pt x="287" y="66"/>
                  </a:lnTo>
                  <a:lnTo>
                    <a:pt x="281" y="68"/>
                  </a:lnTo>
                  <a:lnTo>
                    <a:pt x="273" y="69"/>
                  </a:lnTo>
                  <a:lnTo>
                    <a:pt x="264" y="70"/>
                  </a:lnTo>
                  <a:lnTo>
                    <a:pt x="255" y="69"/>
                  </a:lnTo>
                  <a:lnTo>
                    <a:pt x="246" y="69"/>
                  </a:lnTo>
                  <a:lnTo>
                    <a:pt x="238" y="69"/>
                  </a:lnTo>
                  <a:lnTo>
                    <a:pt x="0" y="9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66"/>
            <p:cNvSpPr>
              <a:spLocks/>
            </p:cNvSpPr>
            <p:nvPr/>
          </p:nvSpPr>
          <p:spPr bwMode="auto">
            <a:xfrm>
              <a:off x="313" y="2649"/>
              <a:ext cx="59" cy="422"/>
            </a:xfrm>
            <a:custGeom>
              <a:avLst/>
              <a:gdLst>
                <a:gd name="T0" fmla="*/ 0 w 59"/>
                <a:gd name="T1" fmla="*/ 13 h 422"/>
                <a:gd name="T2" fmla="*/ 8 w 59"/>
                <a:gd name="T3" fmla="*/ 14 h 422"/>
                <a:gd name="T4" fmla="*/ 16 w 59"/>
                <a:gd name="T5" fmla="*/ 14 h 422"/>
                <a:gd name="T6" fmla="*/ 24 w 59"/>
                <a:gd name="T7" fmla="*/ 15 h 422"/>
                <a:gd name="T8" fmla="*/ 32 w 59"/>
                <a:gd name="T9" fmla="*/ 14 h 422"/>
                <a:gd name="T10" fmla="*/ 39 w 59"/>
                <a:gd name="T11" fmla="*/ 13 h 422"/>
                <a:gd name="T12" fmla="*/ 46 w 59"/>
                <a:gd name="T13" fmla="*/ 11 h 422"/>
                <a:gd name="T14" fmla="*/ 53 w 59"/>
                <a:gd name="T15" fmla="*/ 6 h 422"/>
                <a:gd name="T16" fmla="*/ 59 w 59"/>
                <a:gd name="T17" fmla="*/ 0 h 422"/>
                <a:gd name="T18" fmla="*/ 57 w 59"/>
                <a:gd name="T19" fmla="*/ 403 h 422"/>
                <a:gd name="T20" fmla="*/ 54 w 59"/>
                <a:gd name="T21" fmla="*/ 410 h 422"/>
                <a:gd name="T22" fmla="*/ 49 w 59"/>
                <a:gd name="T23" fmla="*/ 415 h 422"/>
                <a:gd name="T24" fmla="*/ 42 w 59"/>
                <a:gd name="T25" fmla="*/ 419 h 422"/>
                <a:gd name="T26" fmla="*/ 35 w 59"/>
                <a:gd name="T27" fmla="*/ 421 h 422"/>
                <a:gd name="T28" fmla="*/ 27 w 59"/>
                <a:gd name="T29" fmla="*/ 422 h 422"/>
                <a:gd name="T30" fmla="*/ 18 w 59"/>
                <a:gd name="T31" fmla="*/ 421 h 422"/>
                <a:gd name="T32" fmla="*/ 9 w 59"/>
                <a:gd name="T33" fmla="*/ 418 h 422"/>
                <a:gd name="T34" fmla="*/ 0 w 59"/>
                <a:gd name="T35" fmla="*/ 413 h 422"/>
                <a:gd name="T36" fmla="*/ 0 w 59"/>
                <a:gd name="T37" fmla="*/ 13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422">
                  <a:moveTo>
                    <a:pt x="0" y="13"/>
                  </a:moveTo>
                  <a:lnTo>
                    <a:pt x="8" y="14"/>
                  </a:lnTo>
                  <a:lnTo>
                    <a:pt x="16" y="14"/>
                  </a:lnTo>
                  <a:lnTo>
                    <a:pt x="24" y="15"/>
                  </a:lnTo>
                  <a:lnTo>
                    <a:pt x="32" y="14"/>
                  </a:lnTo>
                  <a:lnTo>
                    <a:pt x="39" y="13"/>
                  </a:lnTo>
                  <a:lnTo>
                    <a:pt x="46" y="11"/>
                  </a:lnTo>
                  <a:lnTo>
                    <a:pt x="53" y="6"/>
                  </a:lnTo>
                  <a:lnTo>
                    <a:pt x="59" y="0"/>
                  </a:lnTo>
                  <a:lnTo>
                    <a:pt x="57" y="403"/>
                  </a:lnTo>
                  <a:lnTo>
                    <a:pt x="54" y="410"/>
                  </a:lnTo>
                  <a:lnTo>
                    <a:pt x="49" y="415"/>
                  </a:lnTo>
                  <a:lnTo>
                    <a:pt x="42" y="419"/>
                  </a:lnTo>
                  <a:lnTo>
                    <a:pt x="35" y="421"/>
                  </a:lnTo>
                  <a:lnTo>
                    <a:pt x="27" y="422"/>
                  </a:lnTo>
                  <a:lnTo>
                    <a:pt x="18" y="421"/>
                  </a:lnTo>
                  <a:lnTo>
                    <a:pt x="9" y="418"/>
                  </a:lnTo>
                  <a:lnTo>
                    <a:pt x="0" y="413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67"/>
            <p:cNvSpPr>
              <a:spLocks/>
            </p:cNvSpPr>
            <p:nvPr/>
          </p:nvSpPr>
          <p:spPr bwMode="auto">
            <a:xfrm>
              <a:off x="-57" y="2594"/>
              <a:ext cx="350" cy="518"/>
            </a:xfrm>
            <a:custGeom>
              <a:avLst/>
              <a:gdLst>
                <a:gd name="T0" fmla="*/ 1 w 350"/>
                <a:gd name="T1" fmla="*/ 18 h 518"/>
                <a:gd name="T2" fmla="*/ 14 w 350"/>
                <a:gd name="T3" fmla="*/ 15 h 518"/>
                <a:gd name="T4" fmla="*/ 31 w 350"/>
                <a:gd name="T5" fmla="*/ 20 h 518"/>
                <a:gd name="T6" fmla="*/ 74 w 350"/>
                <a:gd name="T7" fmla="*/ 14 h 518"/>
                <a:gd name="T8" fmla="*/ 75 w 350"/>
                <a:gd name="T9" fmla="*/ 4 h 518"/>
                <a:gd name="T10" fmla="*/ 95 w 350"/>
                <a:gd name="T11" fmla="*/ 0 h 518"/>
                <a:gd name="T12" fmla="*/ 343 w 350"/>
                <a:gd name="T13" fmla="*/ 60 h 518"/>
                <a:gd name="T14" fmla="*/ 350 w 350"/>
                <a:gd name="T15" fmla="*/ 76 h 518"/>
                <a:gd name="T16" fmla="*/ 350 w 350"/>
                <a:gd name="T17" fmla="*/ 491 h 518"/>
                <a:gd name="T18" fmla="*/ 347 w 350"/>
                <a:gd name="T19" fmla="*/ 500 h 518"/>
                <a:gd name="T20" fmla="*/ 342 w 350"/>
                <a:gd name="T21" fmla="*/ 507 h 518"/>
                <a:gd name="T22" fmla="*/ 334 w 350"/>
                <a:gd name="T23" fmla="*/ 512 h 518"/>
                <a:gd name="T24" fmla="*/ 325 w 350"/>
                <a:gd name="T25" fmla="*/ 516 h 518"/>
                <a:gd name="T26" fmla="*/ 314 w 350"/>
                <a:gd name="T27" fmla="*/ 518 h 518"/>
                <a:gd name="T28" fmla="*/ 303 w 350"/>
                <a:gd name="T29" fmla="*/ 518 h 518"/>
                <a:gd name="T30" fmla="*/ 291 w 350"/>
                <a:gd name="T31" fmla="*/ 517 h 518"/>
                <a:gd name="T32" fmla="*/ 280 w 350"/>
                <a:gd name="T33" fmla="*/ 514 h 518"/>
                <a:gd name="T34" fmla="*/ 0 w 350"/>
                <a:gd name="T35" fmla="*/ 419 h 518"/>
                <a:gd name="T36" fmla="*/ 1 w 350"/>
                <a:gd name="T37" fmla="*/ 18 h 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0" h="518">
                  <a:moveTo>
                    <a:pt x="1" y="18"/>
                  </a:moveTo>
                  <a:lnTo>
                    <a:pt x="14" y="15"/>
                  </a:lnTo>
                  <a:lnTo>
                    <a:pt x="31" y="20"/>
                  </a:lnTo>
                  <a:lnTo>
                    <a:pt x="74" y="14"/>
                  </a:lnTo>
                  <a:lnTo>
                    <a:pt x="75" y="4"/>
                  </a:lnTo>
                  <a:lnTo>
                    <a:pt x="95" y="0"/>
                  </a:lnTo>
                  <a:lnTo>
                    <a:pt x="343" y="60"/>
                  </a:lnTo>
                  <a:lnTo>
                    <a:pt x="350" y="76"/>
                  </a:lnTo>
                  <a:lnTo>
                    <a:pt x="350" y="491"/>
                  </a:lnTo>
                  <a:lnTo>
                    <a:pt x="347" y="500"/>
                  </a:lnTo>
                  <a:lnTo>
                    <a:pt x="342" y="507"/>
                  </a:lnTo>
                  <a:lnTo>
                    <a:pt x="334" y="512"/>
                  </a:lnTo>
                  <a:lnTo>
                    <a:pt x="325" y="516"/>
                  </a:lnTo>
                  <a:lnTo>
                    <a:pt x="314" y="518"/>
                  </a:lnTo>
                  <a:lnTo>
                    <a:pt x="303" y="518"/>
                  </a:lnTo>
                  <a:lnTo>
                    <a:pt x="291" y="517"/>
                  </a:lnTo>
                  <a:lnTo>
                    <a:pt x="280" y="514"/>
                  </a:lnTo>
                  <a:lnTo>
                    <a:pt x="0" y="419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68"/>
            <p:cNvSpPr>
              <a:spLocks/>
            </p:cNvSpPr>
            <p:nvPr/>
          </p:nvSpPr>
          <p:spPr bwMode="auto">
            <a:xfrm>
              <a:off x="-24" y="2604"/>
              <a:ext cx="303" cy="73"/>
            </a:xfrm>
            <a:custGeom>
              <a:avLst/>
              <a:gdLst>
                <a:gd name="T0" fmla="*/ 55 w 303"/>
                <a:gd name="T1" fmla="*/ 0 h 73"/>
                <a:gd name="T2" fmla="*/ 303 w 303"/>
                <a:gd name="T3" fmla="*/ 57 h 73"/>
                <a:gd name="T4" fmla="*/ 302 w 303"/>
                <a:gd name="T5" fmla="*/ 64 h 73"/>
                <a:gd name="T6" fmla="*/ 299 w 303"/>
                <a:gd name="T7" fmla="*/ 68 h 73"/>
                <a:gd name="T8" fmla="*/ 292 w 303"/>
                <a:gd name="T9" fmla="*/ 71 h 73"/>
                <a:gd name="T10" fmla="*/ 284 w 303"/>
                <a:gd name="T11" fmla="*/ 72 h 73"/>
                <a:gd name="T12" fmla="*/ 274 w 303"/>
                <a:gd name="T13" fmla="*/ 73 h 73"/>
                <a:gd name="T14" fmla="*/ 265 w 303"/>
                <a:gd name="T15" fmla="*/ 72 h 73"/>
                <a:gd name="T16" fmla="*/ 255 w 303"/>
                <a:gd name="T17" fmla="*/ 72 h 73"/>
                <a:gd name="T18" fmla="*/ 247 w 303"/>
                <a:gd name="T19" fmla="*/ 72 h 73"/>
                <a:gd name="T20" fmla="*/ 0 w 303"/>
                <a:gd name="T21" fmla="*/ 9 h 73"/>
                <a:gd name="T22" fmla="*/ 55 w 303"/>
                <a:gd name="T23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03" h="73">
                  <a:moveTo>
                    <a:pt x="55" y="0"/>
                  </a:moveTo>
                  <a:lnTo>
                    <a:pt x="303" y="57"/>
                  </a:lnTo>
                  <a:lnTo>
                    <a:pt x="302" y="64"/>
                  </a:lnTo>
                  <a:lnTo>
                    <a:pt x="299" y="68"/>
                  </a:lnTo>
                  <a:lnTo>
                    <a:pt x="292" y="71"/>
                  </a:lnTo>
                  <a:lnTo>
                    <a:pt x="284" y="72"/>
                  </a:lnTo>
                  <a:lnTo>
                    <a:pt x="274" y="73"/>
                  </a:lnTo>
                  <a:lnTo>
                    <a:pt x="265" y="72"/>
                  </a:lnTo>
                  <a:lnTo>
                    <a:pt x="255" y="72"/>
                  </a:lnTo>
                  <a:lnTo>
                    <a:pt x="247" y="72"/>
                  </a:lnTo>
                  <a:lnTo>
                    <a:pt x="0" y="9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69"/>
            <p:cNvSpPr>
              <a:spLocks/>
            </p:cNvSpPr>
            <p:nvPr/>
          </p:nvSpPr>
          <p:spPr bwMode="auto">
            <a:xfrm>
              <a:off x="230" y="2670"/>
              <a:ext cx="62" cy="440"/>
            </a:xfrm>
            <a:custGeom>
              <a:avLst/>
              <a:gdLst>
                <a:gd name="T0" fmla="*/ 0 w 62"/>
                <a:gd name="T1" fmla="*/ 13 h 440"/>
                <a:gd name="T2" fmla="*/ 9 w 62"/>
                <a:gd name="T3" fmla="*/ 14 h 440"/>
                <a:gd name="T4" fmla="*/ 18 w 62"/>
                <a:gd name="T5" fmla="*/ 14 h 440"/>
                <a:gd name="T6" fmla="*/ 25 w 62"/>
                <a:gd name="T7" fmla="*/ 15 h 440"/>
                <a:gd name="T8" fmla="*/ 34 w 62"/>
                <a:gd name="T9" fmla="*/ 14 h 440"/>
                <a:gd name="T10" fmla="*/ 41 w 62"/>
                <a:gd name="T11" fmla="*/ 13 h 440"/>
                <a:gd name="T12" fmla="*/ 49 w 62"/>
                <a:gd name="T13" fmla="*/ 11 h 440"/>
                <a:gd name="T14" fmla="*/ 55 w 62"/>
                <a:gd name="T15" fmla="*/ 6 h 440"/>
                <a:gd name="T16" fmla="*/ 62 w 62"/>
                <a:gd name="T17" fmla="*/ 0 h 440"/>
                <a:gd name="T18" fmla="*/ 60 w 62"/>
                <a:gd name="T19" fmla="*/ 420 h 440"/>
                <a:gd name="T20" fmla="*/ 57 w 62"/>
                <a:gd name="T21" fmla="*/ 426 h 440"/>
                <a:gd name="T22" fmla="*/ 52 w 62"/>
                <a:gd name="T23" fmla="*/ 432 h 440"/>
                <a:gd name="T24" fmla="*/ 45 w 62"/>
                <a:gd name="T25" fmla="*/ 436 h 440"/>
                <a:gd name="T26" fmla="*/ 37 w 62"/>
                <a:gd name="T27" fmla="*/ 439 h 440"/>
                <a:gd name="T28" fmla="*/ 29 w 62"/>
                <a:gd name="T29" fmla="*/ 440 h 440"/>
                <a:gd name="T30" fmla="*/ 19 w 62"/>
                <a:gd name="T31" fmla="*/ 439 h 440"/>
                <a:gd name="T32" fmla="*/ 10 w 62"/>
                <a:gd name="T33" fmla="*/ 436 h 440"/>
                <a:gd name="T34" fmla="*/ 0 w 62"/>
                <a:gd name="T35" fmla="*/ 430 h 440"/>
                <a:gd name="T36" fmla="*/ 0 w 62"/>
                <a:gd name="T37" fmla="*/ 13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440">
                  <a:moveTo>
                    <a:pt x="0" y="13"/>
                  </a:moveTo>
                  <a:lnTo>
                    <a:pt x="9" y="14"/>
                  </a:lnTo>
                  <a:lnTo>
                    <a:pt x="18" y="14"/>
                  </a:lnTo>
                  <a:lnTo>
                    <a:pt x="25" y="15"/>
                  </a:lnTo>
                  <a:lnTo>
                    <a:pt x="34" y="14"/>
                  </a:lnTo>
                  <a:lnTo>
                    <a:pt x="41" y="13"/>
                  </a:lnTo>
                  <a:lnTo>
                    <a:pt x="49" y="11"/>
                  </a:lnTo>
                  <a:lnTo>
                    <a:pt x="55" y="6"/>
                  </a:lnTo>
                  <a:lnTo>
                    <a:pt x="62" y="0"/>
                  </a:lnTo>
                  <a:lnTo>
                    <a:pt x="60" y="420"/>
                  </a:lnTo>
                  <a:lnTo>
                    <a:pt x="57" y="426"/>
                  </a:lnTo>
                  <a:lnTo>
                    <a:pt x="52" y="432"/>
                  </a:lnTo>
                  <a:lnTo>
                    <a:pt x="45" y="436"/>
                  </a:lnTo>
                  <a:lnTo>
                    <a:pt x="37" y="439"/>
                  </a:lnTo>
                  <a:lnTo>
                    <a:pt x="29" y="440"/>
                  </a:lnTo>
                  <a:lnTo>
                    <a:pt x="19" y="439"/>
                  </a:lnTo>
                  <a:lnTo>
                    <a:pt x="10" y="436"/>
                  </a:lnTo>
                  <a:lnTo>
                    <a:pt x="0" y="43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70"/>
            <p:cNvSpPr>
              <a:spLocks/>
            </p:cNvSpPr>
            <p:nvPr/>
          </p:nvSpPr>
          <p:spPr bwMode="auto">
            <a:xfrm>
              <a:off x="-147" y="2689"/>
              <a:ext cx="399" cy="479"/>
            </a:xfrm>
            <a:custGeom>
              <a:avLst/>
              <a:gdLst>
                <a:gd name="T0" fmla="*/ 112 w 399"/>
                <a:gd name="T1" fmla="*/ 14 h 479"/>
                <a:gd name="T2" fmla="*/ 126 w 399"/>
                <a:gd name="T3" fmla="*/ 11 h 479"/>
                <a:gd name="T4" fmla="*/ 140 w 399"/>
                <a:gd name="T5" fmla="*/ 16 h 479"/>
                <a:gd name="T6" fmla="*/ 158 w 399"/>
                <a:gd name="T7" fmla="*/ 12 h 479"/>
                <a:gd name="T8" fmla="*/ 162 w 399"/>
                <a:gd name="T9" fmla="*/ 2 h 479"/>
                <a:gd name="T10" fmla="*/ 181 w 399"/>
                <a:gd name="T11" fmla="*/ 0 h 479"/>
                <a:gd name="T12" fmla="*/ 398 w 399"/>
                <a:gd name="T13" fmla="*/ 58 h 479"/>
                <a:gd name="T14" fmla="*/ 399 w 399"/>
                <a:gd name="T15" fmla="*/ 71 h 479"/>
                <a:gd name="T16" fmla="*/ 281 w 399"/>
                <a:gd name="T17" fmla="*/ 460 h 479"/>
                <a:gd name="T18" fmla="*/ 278 w 399"/>
                <a:gd name="T19" fmla="*/ 467 h 479"/>
                <a:gd name="T20" fmla="*/ 275 w 399"/>
                <a:gd name="T21" fmla="*/ 472 h 479"/>
                <a:gd name="T22" fmla="*/ 270 w 399"/>
                <a:gd name="T23" fmla="*/ 476 h 479"/>
                <a:gd name="T24" fmla="*/ 264 w 399"/>
                <a:gd name="T25" fmla="*/ 478 h 479"/>
                <a:gd name="T26" fmla="*/ 257 w 399"/>
                <a:gd name="T27" fmla="*/ 479 h 479"/>
                <a:gd name="T28" fmla="*/ 250 w 399"/>
                <a:gd name="T29" fmla="*/ 479 h 479"/>
                <a:gd name="T30" fmla="*/ 242 w 399"/>
                <a:gd name="T31" fmla="*/ 478 h 479"/>
                <a:gd name="T32" fmla="*/ 233 w 399"/>
                <a:gd name="T33" fmla="*/ 474 h 479"/>
                <a:gd name="T34" fmla="*/ 0 w 399"/>
                <a:gd name="T35" fmla="*/ 387 h 479"/>
                <a:gd name="T36" fmla="*/ 112 w 399"/>
                <a:gd name="T37" fmla="*/ 14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9" h="479">
                  <a:moveTo>
                    <a:pt x="112" y="14"/>
                  </a:moveTo>
                  <a:lnTo>
                    <a:pt x="126" y="11"/>
                  </a:lnTo>
                  <a:lnTo>
                    <a:pt x="140" y="16"/>
                  </a:lnTo>
                  <a:lnTo>
                    <a:pt x="158" y="12"/>
                  </a:lnTo>
                  <a:lnTo>
                    <a:pt x="162" y="2"/>
                  </a:lnTo>
                  <a:lnTo>
                    <a:pt x="181" y="0"/>
                  </a:lnTo>
                  <a:lnTo>
                    <a:pt x="398" y="58"/>
                  </a:lnTo>
                  <a:lnTo>
                    <a:pt x="399" y="71"/>
                  </a:lnTo>
                  <a:lnTo>
                    <a:pt x="281" y="460"/>
                  </a:lnTo>
                  <a:lnTo>
                    <a:pt x="278" y="467"/>
                  </a:lnTo>
                  <a:lnTo>
                    <a:pt x="275" y="472"/>
                  </a:lnTo>
                  <a:lnTo>
                    <a:pt x="270" y="476"/>
                  </a:lnTo>
                  <a:lnTo>
                    <a:pt x="264" y="478"/>
                  </a:lnTo>
                  <a:lnTo>
                    <a:pt x="257" y="479"/>
                  </a:lnTo>
                  <a:lnTo>
                    <a:pt x="250" y="479"/>
                  </a:lnTo>
                  <a:lnTo>
                    <a:pt x="242" y="478"/>
                  </a:lnTo>
                  <a:lnTo>
                    <a:pt x="233" y="474"/>
                  </a:lnTo>
                  <a:lnTo>
                    <a:pt x="0" y="387"/>
                  </a:lnTo>
                  <a:lnTo>
                    <a:pt x="112" y="14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71"/>
            <p:cNvSpPr>
              <a:spLocks/>
            </p:cNvSpPr>
            <p:nvPr/>
          </p:nvSpPr>
          <p:spPr bwMode="auto">
            <a:xfrm>
              <a:off x="-5" y="2696"/>
              <a:ext cx="243" cy="68"/>
            </a:xfrm>
            <a:custGeom>
              <a:avLst/>
              <a:gdLst>
                <a:gd name="T0" fmla="*/ 29 w 243"/>
                <a:gd name="T1" fmla="*/ 0 h 68"/>
                <a:gd name="T2" fmla="*/ 243 w 243"/>
                <a:gd name="T3" fmla="*/ 58 h 68"/>
                <a:gd name="T4" fmla="*/ 240 w 243"/>
                <a:gd name="T5" fmla="*/ 63 h 68"/>
                <a:gd name="T6" fmla="*/ 238 w 243"/>
                <a:gd name="T7" fmla="*/ 67 h 68"/>
                <a:gd name="T8" fmla="*/ 234 w 243"/>
                <a:gd name="T9" fmla="*/ 68 h 68"/>
                <a:gd name="T10" fmla="*/ 231 w 243"/>
                <a:gd name="T11" fmla="*/ 68 h 68"/>
                <a:gd name="T12" fmla="*/ 227 w 243"/>
                <a:gd name="T13" fmla="*/ 67 h 68"/>
                <a:gd name="T14" fmla="*/ 222 w 243"/>
                <a:gd name="T15" fmla="*/ 67 h 68"/>
                <a:gd name="T16" fmla="*/ 218 w 243"/>
                <a:gd name="T17" fmla="*/ 66 h 68"/>
                <a:gd name="T18" fmla="*/ 213 w 243"/>
                <a:gd name="T19" fmla="*/ 67 h 68"/>
                <a:gd name="T20" fmla="*/ 0 w 243"/>
                <a:gd name="T21" fmla="*/ 8 h 68"/>
                <a:gd name="T22" fmla="*/ 29 w 243"/>
                <a:gd name="T23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3" h="68">
                  <a:moveTo>
                    <a:pt x="29" y="0"/>
                  </a:moveTo>
                  <a:lnTo>
                    <a:pt x="243" y="58"/>
                  </a:lnTo>
                  <a:lnTo>
                    <a:pt x="240" y="63"/>
                  </a:lnTo>
                  <a:lnTo>
                    <a:pt x="238" y="67"/>
                  </a:lnTo>
                  <a:lnTo>
                    <a:pt x="234" y="68"/>
                  </a:lnTo>
                  <a:lnTo>
                    <a:pt x="231" y="68"/>
                  </a:lnTo>
                  <a:lnTo>
                    <a:pt x="227" y="67"/>
                  </a:lnTo>
                  <a:lnTo>
                    <a:pt x="222" y="67"/>
                  </a:lnTo>
                  <a:lnTo>
                    <a:pt x="218" y="66"/>
                  </a:lnTo>
                  <a:lnTo>
                    <a:pt x="213" y="67"/>
                  </a:lnTo>
                  <a:lnTo>
                    <a:pt x="0" y="8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Freeform 72"/>
            <p:cNvSpPr>
              <a:spLocks/>
            </p:cNvSpPr>
            <p:nvPr/>
          </p:nvSpPr>
          <p:spPr bwMode="auto">
            <a:xfrm>
              <a:off x="95" y="2760"/>
              <a:ext cx="149" cy="407"/>
            </a:xfrm>
            <a:custGeom>
              <a:avLst/>
              <a:gdLst>
                <a:gd name="T0" fmla="*/ 117 w 149"/>
                <a:gd name="T1" fmla="*/ 9 h 407"/>
                <a:gd name="T2" fmla="*/ 123 w 149"/>
                <a:gd name="T3" fmla="*/ 9 h 407"/>
                <a:gd name="T4" fmla="*/ 128 w 149"/>
                <a:gd name="T5" fmla="*/ 10 h 407"/>
                <a:gd name="T6" fmla="*/ 131 w 149"/>
                <a:gd name="T7" fmla="*/ 11 h 407"/>
                <a:gd name="T8" fmla="*/ 133 w 149"/>
                <a:gd name="T9" fmla="*/ 12 h 407"/>
                <a:gd name="T10" fmla="*/ 135 w 149"/>
                <a:gd name="T11" fmla="*/ 12 h 407"/>
                <a:gd name="T12" fmla="*/ 138 w 149"/>
                <a:gd name="T13" fmla="*/ 10 h 407"/>
                <a:gd name="T14" fmla="*/ 142 w 149"/>
                <a:gd name="T15" fmla="*/ 6 h 407"/>
                <a:gd name="T16" fmla="*/ 149 w 149"/>
                <a:gd name="T17" fmla="*/ 0 h 407"/>
                <a:gd name="T18" fmla="*/ 31 w 149"/>
                <a:gd name="T19" fmla="*/ 395 h 407"/>
                <a:gd name="T20" fmla="*/ 26 w 149"/>
                <a:gd name="T21" fmla="*/ 401 h 407"/>
                <a:gd name="T22" fmla="*/ 21 w 149"/>
                <a:gd name="T23" fmla="*/ 405 h 407"/>
                <a:gd name="T24" fmla="*/ 17 w 149"/>
                <a:gd name="T25" fmla="*/ 407 h 407"/>
                <a:gd name="T26" fmla="*/ 13 w 149"/>
                <a:gd name="T27" fmla="*/ 407 h 407"/>
                <a:gd name="T28" fmla="*/ 8 w 149"/>
                <a:gd name="T29" fmla="*/ 407 h 407"/>
                <a:gd name="T30" fmla="*/ 5 w 149"/>
                <a:gd name="T31" fmla="*/ 404 h 407"/>
                <a:gd name="T32" fmla="*/ 2 w 149"/>
                <a:gd name="T33" fmla="*/ 401 h 407"/>
                <a:gd name="T34" fmla="*/ 0 w 149"/>
                <a:gd name="T35" fmla="*/ 397 h 407"/>
                <a:gd name="T36" fmla="*/ 117 w 149"/>
                <a:gd name="T37" fmla="*/ 9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9" h="407">
                  <a:moveTo>
                    <a:pt x="117" y="9"/>
                  </a:moveTo>
                  <a:lnTo>
                    <a:pt x="123" y="9"/>
                  </a:lnTo>
                  <a:lnTo>
                    <a:pt x="128" y="10"/>
                  </a:lnTo>
                  <a:lnTo>
                    <a:pt x="131" y="11"/>
                  </a:lnTo>
                  <a:lnTo>
                    <a:pt x="133" y="12"/>
                  </a:lnTo>
                  <a:lnTo>
                    <a:pt x="135" y="12"/>
                  </a:lnTo>
                  <a:lnTo>
                    <a:pt x="138" y="10"/>
                  </a:lnTo>
                  <a:lnTo>
                    <a:pt x="142" y="6"/>
                  </a:lnTo>
                  <a:lnTo>
                    <a:pt x="149" y="0"/>
                  </a:lnTo>
                  <a:lnTo>
                    <a:pt x="31" y="395"/>
                  </a:lnTo>
                  <a:lnTo>
                    <a:pt x="26" y="401"/>
                  </a:lnTo>
                  <a:lnTo>
                    <a:pt x="21" y="405"/>
                  </a:lnTo>
                  <a:lnTo>
                    <a:pt x="17" y="407"/>
                  </a:lnTo>
                  <a:lnTo>
                    <a:pt x="13" y="407"/>
                  </a:lnTo>
                  <a:lnTo>
                    <a:pt x="8" y="407"/>
                  </a:lnTo>
                  <a:lnTo>
                    <a:pt x="5" y="404"/>
                  </a:lnTo>
                  <a:lnTo>
                    <a:pt x="2" y="401"/>
                  </a:lnTo>
                  <a:lnTo>
                    <a:pt x="0" y="397"/>
                  </a:lnTo>
                  <a:lnTo>
                    <a:pt x="117" y="9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73"/>
            <p:cNvSpPr>
              <a:spLocks/>
            </p:cNvSpPr>
            <p:nvPr/>
          </p:nvSpPr>
          <p:spPr bwMode="auto">
            <a:xfrm>
              <a:off x="-291" y="2731"/>
              <a:ext cx="337" cy="499"/>
            </a:xfrm>
            <a:custGeom>
              <a:avLst/>
              <a:gdLst>
                <a:gd name="T0" fmla="*/ 1 w 337"/>
                <a:gd name="T1" fmla="*/ 18 h 499"/>
                <a:gd name="T2" fmla="*/ 14 w 337"/>
                <a:gd name="T3" fmla="*/ 15 h 499"/>
                <a:gd name="T4" fmla="*/ 30 w 337"/>
                <a:gd name="T5" fmla="*/ 20 h 499"/>
                <a:gd name="T6" fmla="*/ 72 w 337"/>
                <a:gd name="T7" fmla="*/ 14 h 499"/>
                <a:gd name="T8" fmla="*/ 73 w 337"/>
                <a:gd name="T9" fmla="*/ 4 h 499"/>
                <a:gd name="T10" fmla="*/ 92 w 337"/>
                <a:gd name="T11" fmla="*/ 0 h 499"/>
                <a:gd name="T12" fmla="*/ 331 w 337"/>
                <a:gd name="T13" fmla="*/ 58 h 499"/>
                <a:gd name="T14" fmla="*/ 337 w 337"/>
                <a:gd name="T15" fmla="*/ 73 h 499"/>
                <a:gd name="T16" fmla="*/ 337 w 337"/>
                <a:gd name="T17" fmla="*/ 473 h 499"/>
                <a:gd name="T18" fmla="*/ 335 w 337"/>
                <a:gd name="T19" fmla="*/ 482 h 499"/>
                <a:gd name="T20" fmla="*/ 330 w 337"/>
                <a:gd name="T21" fmla="*/ 488 h 499"/>
                <a:gd name="T22" fmla="*/ 322 w 337"/>
                <a:gd name="T23" fmla="*/ 493 h 499"/>
                <a:gd name="T24" fmla="*/ 313 w 337"/>
                <a:gd name="T25" fmla="*/ 497 h 499"/>
                <a:gd name="T26" fmla="*/ 303 w 337"/>
                <a:gd name="T27" fmla="*/ 499 h 499"/>
                <a:gd name="T28" fmla="*/ 291 w 337"/>
                <a:gd name="T29" fmla="*/ 499 h 499"/>
                <a:gd name="T30" fmla="*/ 281 w 337"/>
                <a:gd name="T31" fmla="*/ 498 h 499"/>
                <a:gd name="T32" fmla="*/ 270 w 337"/>
                <a:gd name="T33" fmla="*/ 495 h 499"/>
                <a:gd name="T34" fmla="*/ 0 w 337"/>
                <a:gd name="T35" fmla="*/ 404 h 499"/>
                <a:gd name="T36" fmla="*/ 1 w 337"/>
                <a:gd name="T37" fmla="*/ 18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7" h="499">
                  <a:moveTo>
                    <a:pt x="1" y="18"/>
                  </a:moveTo>
                  <a:lnTo>
                    <a:pt x="14" y="15"/>
                  </a:lnTo>
                  <a:lnTo>
                    <a:pt x="30" y="20"/>
                  </a:lnTo>
                  <a:lnTo>
                    <a:pt x="72" y="14"/>
                  </a:lnTo>
                  <a:lnTo>
                    <a:pt x="73" y="4"/>
                  </a:lnTo>
                  <a:lnTo>
                    <a:pt x="92" y="0"/>
                  </a:lnTo>
                  <a:lnTo>
                    <a:pt x="331" y="58"/>
                  </a:lnTo>
                  <a:lnTo>
                    <a:pt x="337" y="73"/>
                  </a:lnTo>
                  <a:lnTo>
                    <a:pt x="337" y="473"/>
                  </a:lnTo>
                  <a:lnTo>
                    <a:pt x="335" y="482"/>
                  </a:lnTo>
                  <a:lnTo>
                    <a:pt x="330" y="488"/>
                  </a:lnTo>
                  <a:lnTo>
                    <a:pt x="322" y="493"/>
                  </a:lnTo>
                  <a:lnTo>
                    <a:pt x="313" y="497"/>
                  </a:lnTo>
                  <a:lnTo>
                    <a:pt x="303" y="499"/>
                  </a:lnTo>
                  <a:lnTo>
                    <a:pt x="291" y="499"/>
                  </a:lnTo>
                  <a:lnTo>
                    <a:pt x="281" y="498"/>
                  </a:lnTo>
                  <a:lnTo>
                    <a:pt x="270" y="495"/>
                  </a:lnTo>
                  <a:lnTo>
                    <a:pt x="0" y="404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74"/>
            <p:cNvSpPr>
              <a:spLocks/>
            </p:cNvSpPr>
            <p:nvPr/>
          </p:nvSpPr>
          <p:spPr bwMode="auto">
            <a:xfrm>
              <a:off x="-268" y="2613"/>
              <a:ext cx="367" cy="579"/>
            </a:xfrm>
            <a:custGeom>
              <a:avLst/>
              <a:gdLst>
                <a:gd name="T0" fmla="*/ 1 w 367"/>
                <a:gd name="T1" fmla="*/ 17 h 579"/>
                <a:gd name="T2" fmla="*/ 15 w 367"/>
                <a:gd name="T3" fmla="*/ 13 h 579"/>
                <a:gd name="T4" fmla="*/ 35 w 367"/>
                <a:gd name="T5" fmla="*/ 19 h 579"/>
                <a:gd name="T6" fmla="*/ 55 w 367"/>
                <a:gd name="T7" fmla="*/ 15 h 579"/>
                <a:gd name="T8" fmla="*/ 56 w 367"/>
                <a:gd name="T9" fmla="*/ 3 h 579"/>
                <a:gd name="T10" fmla="*/ 79 w 367"/>
                <a:gd name="T11" fmla="*/ 0 h 579"/>
                <a:gd name="T12" fmla="*/ 361 w 367"/>
                <a:gd name="T13" fmla="*/ 70 h 579"/>
                <a:gd name="T14" fmla="*/ 367 w 367"/>
                <a:gd name="T15" fmla="*/ 86 h 579"/>
                <a:gd name="T16" fmla="*/ 367 w 367"/>
                <a:gd name="T17" fmla="*/ 555 h 579"/>
                <a:gd name="T18" fmla="*/ 366 w 367"/>
                <a:gd name="T19" fmla="*/ 564 h 579"/>
                <a:gd name="T20" fmla="*/ 363 w 367"/>
                <a:gd name="T21" fmla="*/ 570 h 579"/>
                <a:gd name="T22" fmla="*/ 359 w 367"/>
                <a:gd name="T23" fmla="*/ 575 h 579"/>
                <a:gd name="T24" fmla="*/ 352 w 367"/>
                <a:gd name="T25" fmla="*/ 578 h 579"/>
                <a:gd name="T26" fmla="*/ 345 w 367"/>
                <a:gd name="T27" fmla="*/ 579 h 579"/>
                <a:gd name="T28" fmla="*/ 336 w 367"/>
                <a:gd name="T29" fmla="*/ 579 h 579"/>
                <a:gd name="T30" fmla="*/ 326 w 367"/>
                <a:gd name="T31" fmla="*/ 576 h 579"/>
                <a:gd name="T32" fmla="*/ 314 w 367"/>
                <a:gd name="T33" fmla="*/ 573 h 579"/>
                <a:gd name="T34" fmla="*/ 0 w 367"/>
                <a:gd name="T35" fmla="*/ 467 h 579"/>
                <a:gd name="T36" fmla="*/ 1 w 367"/>
                <a:gd name="T37" fmla="*/ 17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67" h="579">
                  <a:moveTo>
                    <a:pt x="1" y="17"/>
                  </a:moveTo>
                  <a:lnTo>
                    <a:pt x="15" y="13"/>
                  </a:lnTo>
                  <a:lnTo>
                    <a:pt x="35" y="19"/>
                  </a:lnTo>
                  <a:lnTo>
                    <a:pt x="55" y="15"/>
                  </a:lnTo>
                  <a:lnTo>
                    <a:pt x="56" y="3"/>
                  </a:lnTo>
                  <a:lnTo>
                    <a:pt x="79" y="0"/>
                  </a:lnTo>
                  <a:lnTo>
                    <a:pt x="361" y="70"/>
                  </a:lnTo>
                  <a:lnTo>
                    <a:pt x="367" y="86"/>
                  </a:lnTo>
                  <a:lnTo>
                    <a:pt x="367" y="555"/>
                  </a:lnTo>
                  <a:lnTo>
                    <a:pt x="366" y="564"/>
                  </a:lnTo>
                  <a:lnTo>
                    <a:pt x="363" y="570"/>
                  </a:lnTo>
                  <a:lnTo>
                    <a:pt x="359" y="575"/>
                  </a:lnTo>
                  <a:lnTo>
                    <a:pt x="352" y="578"/>
                  </a:lnTo>
                  <a:lnTo>
                    <a:pt x="345" y="579"/>
                  </a:lnTo>
                  <a:lnTo>
                    <a:pt x="336" y="579"/>
                  </a:lnTo>
                  <a:lnTo>
                    <a:pt x="326" y="576"/>
                  </a:lnTo>
                  <a:lnTo>
                    <a:pt x="314" y="573"/>
                  </a:lnTo>
                  <a:lnTo>
                    <a:pt x="0" y="467"/>
                  </a:lnTo>
                  <a:lnTo>
                    <a:pt x="1" y="17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75"/>
            <p:cNvSpPr>
              <a:spLocks/>
            </p:cNvSpPr>
            <p:nvPr/>
          </p:nvSpPr>
          <p:spPr bwMode="auto">
            <a:xfrm>
              <a:off x="-259" y="2741"/>
              <a:ext cx="291" cy="70"/>
            </a:xfrm>
            <a:custGeom>
              <a:avLst/>
              <a:gdLst>
                <a:gd name="T0" fmla="*/ 53 w 291"/>
                <a:gd name="T1" fmla="*/ 0 h 70"/>
                <a:gd name="T2" fmla="*/ 291 w 291"/>
                <a:gd name="T3" fmla="*/ 56 h 70"/>
                <a:gd name="T4" fmla="*/ 291 w 291"/>
                <a:gd name="T5" fmla="*/ 62 h 70"/>
                <a:gd name="T6" fmla="*/ 287 w 291"/>
                <a:gd name="T7" fmla="*/ 66 h 70"/>
                <a:gd name="T8" fmla="*/ 281 w 291"/>
                <a:gd name="T9" fmla="*/ 68 h 70"/>
                <a:gd name="T10" fmla="*/ 273 w 291"/>
                <a:gd name="T11" fmla="*/ 70 h 70"/>
                <a:gd name="T12" fmla="*/ 264 w 291"/>
                <a:gd name="T13" fmla="*/ 70 h 70"/>
                <a:gd name="T14" fmla="*/ 255 w 291"/>
                <a:gd name="T15" fmla="*/ 70 h 70"/>
                <a:gd name="T16" fmla="*/ 246 w 291"/>
                <a:gd name="T17" fmla="*/ 69 h 70"/>
                <a:gd name="T18" fmla="*/ 238 w 291"/>
                <a:gd name="T19" fmla="*/ 69 h 70"/>
                <a:gd name="T20" fmla="*/ 0 w 291"/>
                <a:gd name="T21" fmla="*/ 8 h 70"/>
                <a:gd name="T22" fmla="*/ 53 w 291"/>
                <a:gd name="T2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1" h="70">
                  <a:moveTo>
                    <a:pt x="53" y="0"/>
                  </a:moveTo>
                  <a:lnTo>
                    <a:pt x="291" y="56"/>
                  </a:lnTo>
                  <a:lnTo>
                    <a:pt x="291" y="62"/>
                  </a:lnTo>
                  <a:lnTo>
                    <a:pt x="287" y="66"/>
                  </a:lnTo>
                  <a:lnTo>
                    <a:pt x="281" y="68"/>
                  </a:lnTo>
                  <a:lnTo>
                    <a:pt x="273" y="70"/>
                  </a:lnTo>
                  <a:lnTo>
                    <a:pt x="264" y="70"/>
                  </a:lnTo>
                  <a:lnTo>
                    <a:pt x="255" y="70"/>
                  </a:lnTo>
                  <a:lnTo>
                    <a:pt x="246" y="69"/>
                  </a:lnTo>
                  <a:lnTo>
                    <a:pt x="238" y="69"/>
                  </a:lnTo>
                  <a:lnTo>
                    <a:pt x="0" y="8"/>
                  </a:lnTo>
                  <a:lnTo>
                    <a:pt x="53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76"/>
            <p:cNvSpPr>
              <a:spLocks/>
            </p:cNvSpPr>
            <p:nvPr/>
          </p:nvSpPr>
          <p:spPr bwMode="auto">
            <a:xfrm>
              <a:off x="-231" y="2621"/>
              <a:ext cx="311" cy="82"/>
            </a:xfrm>
            <a:custGeom>
              <a:avLst/>
              <a:gdLst>
                <a:gd name="T0" fmla="*/ 32 w 311"/>
                <a:gd name="T1" fmla="*/ 0 h 82"/>
                <a:gd name="T2" fmla="*/ 311 w 311"/>
                <a:gd name="T3" fmla="*/ 70 h 82"/>
                <a:gd name="T4" fmla="*/ 310 w 311"/>
                <a:gd name="T5" fmla="*/ 77 h 82"/>
                <a:gd name="T6" fmla="*/ 308 w 311"/>
                <a:gd name="T7" fmla="*/ 80 h 82"/>
                <a:gd name="T8" fmla="*/ 305 w 311"/>
                <a:gd name="T9" fmla="*/ 82 h 82"/>
                <a:gd name="T10" fmla="*/ 300 w 311"/>
                <a:gd name="T11" fmla="*/ 82 h 82"/>
                <a:gd name="T12" fmla="*/ 295 w 311"/>
                <a:gd name="T13" fmla="*/ 81 h 82"/>
                <a:gd name="T14" fmla="*/ 290 w 311"/>
                <a:gd name="T15" fmla="*/ 80 h 82"/>
                <a:gd name="T16" fmla="*/ 283 w 311"/>
                <a:gd name="T17" fmla="*/ 80 h 82"/>
                <a:gd name="T18" fmla="*/ 277 w 311"/>
                <a:gd name="T19" fmla="*/ 80 h 82"/>
                <a:gd name="T20" fmla="*/ 0 w 311"/>
                <a:gd name="T21" fmla="*/ 10 h 82"/>
                <a:gd name="T22" fmla="*/ 32 w 311"/>
                <a:gd name="T23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1" h="82">
                  <a:moveTo>
                    <a:pt x="32" y="0"/>
                  </a:moveTo>
                  <a:lnTo>
                    <a:pt x="311" y="70"/>
                  </a:lnTo>
                  <a:lnTo>
                    <a:pt x="310" y="77"/>
                  </a:lnTo>
                  <a:lnTo>
                    <a:pt x="308" y="80"/>
                  </a:lnTo>
                  <a:lnTo>
                    <a:pt x="305" y="82"/>
                  </a:lnTo>
                  <a:lnTo>
                    <a:pt x="300" y="82"/>
                  </a:lnTo>
                  <a:lnTo>
                    <a:pt x="295" y="81"/>
                  </a:lnTo>
                  <a:lnTo>
                    <a:pt x="290" y="80"/>
                  </a:lnTo>
                  <a:lnTo>
                    <a:pt x="283" y="80"/>
                  </a:lnTo>
                  <a:lnTo>
                    <a:pt x="277" y="80"/>
                  </a:lnTo>
                  <a:lnTo>
                    <a:pt x="0" y="1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Freeform 77"/>
            <p:cNvSpPr>
              <a:spLocks/>
            </p:cNvSpPr>
            <p:nvPr/>
          </p:nvSpPr>
          <p:spPr bwMode="auto">
            <a:xfrm>
              <a:off x="-14" y="2804"/>
              <a:ext cx="59" cy="424"/>
            </a:xfrm>
            <a:custGeom>
              <a:avLst/>
              <a:gdLst>
                <a:gd name="T0" fmla="*/ 0 w 59"/>
                <a:gd name="T1" fmla="*/ 14 h 424"/>
                <a:gd name="T2" fmla="*/ 8 w 59"/>
                <a:gd name="T3" fmla="*/ 14 h 424"/>
                <a:gd name="T4" fmla="*/ 17 w 59"/>
                <a:gd name="T5" fmla="*/ 15 h 424"/>
                <a:gd name="T6" fmla="*/ 24 w 59"/>
                <a:gd name="T7" fmla="*/ 15 h 424"/>
                <a:gd name="T8" fmla="*/ 32 w 59"/>
                <a:gd name="T9" fmla="*/ 15 h 424"/>
                <a:gd name="T10" fmla="*/ 39 w 59"/>
                <a:gd name="T11" fmla="*/ 14 h 424"/>
                <a:gd name="T12" fmla="*/ 46 w 59"/>
                <a:gd name="T13" fmla="*/ 11 h 424"/>
                <a:gd name="T14" fmla="*/ 53 w 59"/>
                <a:gd name="T15" fmla="*/ 7 h 424"/>
                <a:gd name="T16" fmla="*/ 59 w 59"/>
                <a:gd name="T17" fmla="*/ 0 h 424"/>
                <a:gd name="T18" fmla="*/ 57 w 59"/>
                <a:gd name="T19" fmla="*/ 404 h 424"/>
                <a:gd name="T20" fmla="*/ 54 w 59"/>
                <a:gd name="T21" fmla="*/ 411 h 424"/>
                <a:gd name="T22" fmla="*/ 49 w 59"/>
                <a:gd name="T23" fmla="*/ 417 h 424"/>
                <a:gd name="T24" fmla="*/ 43 w 59"/>
                <a:gd name="T25" fmla="*/ 421 h 424"/>
                <a:gd name="T26" fmla="*/ 36 w 59"/>
                <a:gd name="T27" fmla="*/ 423 h 424"/>
                <a:gd name="T28" fmla="*/ 27 w 59"/>
                <a:gd name="T29" fmla="*/ 424 h 424"/>
                <a:gd name="T30" fmla="*/ 18 w 59"/>
                <a:gd name="T31" fmla="*/ 423 h 424"/>
                <a:gd name="T32" fmla="*/ 9 w 59"/>
                <a:gd name="T33" fmla="*/ 419 h 424"/>
                <a:gd name="T34" fmla="*/ 0 w 59"/>
                <a:gd name="T35" fmla="*/ 414 h 424"/>
                <a:gd name="T36" fmla="*/ 0 w 59"/>
                <a:gd name="T37" fmla="*/ 1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424">
                  <a:moveTo>
                    <a:pt x="0" y="14"/>
                  </a:moveTo>
                  <a:lnTo>
                    <a:pt x="8" y="14"/>
                  </a:lnTo>
                  <a:lnTo>
                    <a:pt x="17" y="15"/>
                  </a:lnTo>
                  <a:lnTo>
                    <a:pt x="24" y="15"/>
                  </a:lnTo>
                  <a:lnTo>
                    <a:pt x="32" y="15"/>
                  </a:lnTo>
                  <a:lnTo>
                    <a:pt x="39" y="14"/>
                  </a:lnTo>
                  <a:lnTo>
                    <a:pt x="46" y="11"/>
                  </a:lnTo>
                  <a:lnTo>
                    <a:pt x="53" y="7"/>
                  </a:lnTo>
                  <a:lnTo>
                    <a:pt x="59" y="0"/>
                  </a:lnTo>
                  <a:lnTo>
                    <a:pt x="57" y="404"/>
                  </a:lnTo>
                  <a:lnTo>
                    <a:pt x="54" y="411"/>
                  </a:lnTo>
                  <a:lnTo>
                    <a:pt x="49" y="417"/>
                  </a:lnTo>
                  <a:lnTo>
                    <a:pt x="43" y="421"/>
                  </a:lnTo>
                  <a:lnTo>
                    <a:pt x="36" y="423"/>
                  </a:lnTo>
                  <a:lnTo>
                    <a:pt x="27" y="424"/>
                  </a:lnTo>
                  <a:lnTo>
                    <a:pt x="18" y="423"/>
                  </a:lnTo>
                  <a:lnTo>
                    <a:pt x="9" y="419"/>
                  </a:lnTo>
                  <a:lnTo>
                    <a:pt x="0" y="414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78"/>
            <p:cNvSpPr>
              <a:spLocks/>
            </p:cNvSpPr>
            <p:nvPr/>
          </p:nvSpPr>
          <p:spPr bwMode="auto">
            <a:xfrm>
              <a:off x="54" y="2699"/>
              <a:ext cx="37" cy="492"/>
            </a:xfrm>
            <a:custGeom>
              <a:avLst/>
              <a:gdLst>
                <a:gd name="T0" fmla="*/ 0 w 37"/>
                <a:gd name="T1" fmla="*/ 11 h 492"/>
                <a:gd name="T2" fmla="*/ 8 w 37"/>
                <a:gd name="T3" fmla="*/ 11 h 492"/>
                <a:gd name="T4" fmla="*/ 14 w 37"/>
                <a:gd name="T5" fmla="*/ 12 h 492"/>
                <a:gd name="T6" fmla="*/ 19 w 37"/>
                <a:gd name="T7" fmla="*/ 13 h 492"/>
                <a:gd name="T8" fmla="*/ 21 w 37"/>
                <a:gd name="T9" fmla="*/ 14 h 492"/>
                <a:gd name="T10" fmla="*/ 24 w 37"/>
                <a:gd name="T11" fmla="*/ 14 h 492"/>
                <a:gd name="T12" fmla="*/ 27 w 37"/>
                <a:gd name="T13" fmla="*/ 12 h 492"/>
                <a:gd name="T14" fmla="*/ 30 w 37"/>
                <a:gd name="T15" fmla="*/ 7 h 492"/>
                <a:gd name="T16" fmla="*/ 37 w 37"/>
                <a:gd name="T17" fmla="*/ 0 h 492"/>
                <a:gd name="T18" fmla="*/ 37 w 37"/>
                <a:gd name="T19" fmla="*/ 477 h 492"/>
                <a:gd name="T20" fmla="*/ 34 w 37"/>
                <a:gd name="T21" fmla="*/ 484 h 492"/>
                <a:gd name="T22" fmla="*/ 29 w 37"/>
                <a:gd name="T23" fmla="*/ 489 h 492"/>
                <a:gd name="T24" fmla="*/ 25 w 37"/>
                <a:gd name="T25" fmla="*/ 491 h 492"/>
                <a:gd name="T26" fmla="*/ 20 w 37"/>
                <a:gd name="T27" fmla="*/ 492 h 492"/>
                <a:gd name="T28" fmla="*/ 14 w 37"/>
                <a:gd name="T29" fmla="*/ 490 h 492"/>
                <a:gd name="T30" fmla="*/ 9 w 37"/>
                <a:gd name="T31" fmla="*/ 488 h 492"/>
                <a:gd name="T32" fmla="*/ 4 w 37"/>
                <a:gd name="T33" fmla="*/ 483 h 492"/>
                <a:gd name="T34" fmla="*/ 0 w 37"/>
                <a:gd name="T35" fmla="*/ 478 h 492"/>
                <a:gd name="T36" fmla="*/ 0 w 37"/>
                <a:gd name="T37" fmla="*/ 11 h 4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7" h="492">
                  <a:moveTo>
                    <a:pt x="0" y="11"/>
                  </a:moveTo>
                  <a:lnTo>
                    <a:pt x="8" y="11"/>
                  </a:lnTo>
                  <a:lnTo>
                    <a:pt x="14" y="12"/>
                  </a:lnTo>
                  <a:lnTo>
                    <a:pt x="19" y="13"/>
                  </a:lnTo>
                  <a:lnTo>
                    <a:pt x="21" y="14"/>
                  </a:lnTo>
                  <a:lnTo>
                    <a:pt x="24" y="14"/>
                  </a:lnTo>
                  <a:lnTo>
                    <a:pt x="27" y="12"/>
                  </a:lnTo>
                  <a:lnTo>
                    <a:pt x="30" y="7"/>
                  </a:lnTo>
                  <a:lnTo>
                    <a:pt x="37" y="0"/>
                  </a:lnTo>
                  <a:lnTo>
                    <a:pt x="37" y="477"/>
                  </a:lnTo>
                  <a:lnTo>
                    <a:pt x="34" y="484"/>
                  </a:lnTo>
                  <a:lnTo>
                    <a:pt x="29" y="489"/>
                  </a:lnTo>
                  <a:lnTo>
                    <a:pt x="25" y="491"/>
                  </a:lnTo>
                  <a:lnTo>
                    <a:pt x="20" y="492"/>
                  </a:lnTo>
                  <a:lnTo>
                    <a:pt x="14" y="490"/>
                  </a:lnTo>
                  <a:lnTo>
                    <a:pt x="9" y="488"/>
                  </a:lnTo>
                  <a:lnTo>
                    <a:pt x="4" y="483"/>
                  </a:lnTo>
                  <a:lnTo>
                    <a:pt x="0" y="478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" name="Freeform 79"/>
            <p:cNvSpPr>
              <a:spLocks/>
            </p:cNvSpPr>
            <p:nvPr/>
          </p:nvSpPr>
          <p:spPr bwMode="auto">
            <a:xfrm>
              <a:off x="-410" y="2693"/>
              <a:ext cx="383" cy="569"/>
            </a:xfrm>
            <a:custGeom>
              <a:avLst/>
              <a:gdLst>
                <a:gd name="T0" fmla="*/ 1 w 383"/>
                <a:gd name="T1" fmla="*/ 20 h 569"/>
                <a:gd name="T2" fmla="*/ 15 w 383"/>
                <a:gd name="T3" fmla="*/ 17 h 569"/>
                <a:gd name="T4" fmla="*/ 33 w 383"/>
                <a:gd name="T5" fmla="*/ 23 h 569"/>
                <a:gd name="T6" fmla="*/ 81 w 383"/>
                <a:gd name="T7" fmla="*/ 16 h 569"/>
                <a:gd name="T8" fmla="*/ 82 w 383"/>
                <a:gd name="T9" fmla="*/ 5 h 569"/>
                <a:gd name="T10" fmla="*/ 104 w 383"/>
                <a:gd name="T11" fmla="*/ 0 h 569"/>
                <a:gd name="T12" fmla="*/ 375 w 383"/>
                <a:gd name="T13" fmla="*/ 66 h 569"/>
                <a:gd name="T14" fmla="*/ 383 w 383"/>
                <a:gd name="T15" fmla="*/ 84 h 569"/>
                <a:gd name="T16" fmla="*/ 383 w 383"/>
                <a:gd name="T17" fmla="*/ 539 h 569"/>
                <a:gd name="T18" fmla="*/ 380 w 383"/>
                <a:gd name="T19" fmla="*/ 549 h 569"/>
                <a:gd name="T20" fmla="*/ 374 w 383"/>
                <a:gd name="T21" fmla="*/ 556 h 569"/>
                <a:gd name="T22" fmla="*/ 366 w 383"/>
                <a:gd name="T23" fmla="*/ 562 h 569"/>
                <a:gd name="T24" fmla="*/ 355 w 383"/>
                <a:gd name="T25" fmla="*/ 566 h 569"/>
                <a:gd name="T26" fmla="*/ 343 w 383"/>
                <a:gd name="T27" fmla="*/ 569 h 569"/>
                <a:gd name="T28" fmla="*/ 331 w 383"/>
                <a:gd name="T29" fmla="*/ 569 h 569"/>
                <a:gd name="T30" fmla="*/ 318 w 383"/>
                <a:gd name="T31" fmla="*/ 567 h 569"/>
                <a:gd name="T32" fmla="*/ 306 w 383"/>
                <a:gd name="T33" fmla="*/ 564 h 569"/>
                <a:gd name="T34" fmla="*/ 0 w 383"/>
                <a:gd name="T35" fmla="*/ 460 h 569"/>
                <a:gd name="T36" fmla="*/ 1 w 383"/>
                <a:gd name="T37" fmla="*/ 20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83" h="569">
                  <a:moveTo>
                    <a:pt x="1" y="20"/>
                  </a:moveTo>
                  <a:lnTo>
                    <a:pt x="15" y="17"/>
                  </a:lnTo>
                  <a:lnTo>
                    <a:pt x="33" y="23"/>
                  </a:lnTo>
                  <a:lnTo>
                    <a:pt x="81" y="16"/>
                  </a:lnTo>
                  <a:lnTo>
                    <a:pt x="82" y="5"/>
                  </a:lnTo>
                  <a:lnTo>
                    <a:pt x="104" y="0"/>
                  </a:lnTo>
                  <a:lnTo>
                    <a:pt x="375" y="66"/>
                  </a:lnTo>
                  <a:lnTo>
                    <a:pt x="383" y="84"/>
                  </a:lnTo>
                  <a:lnTo>
                    <a:pt x="383" y="539"/>
                  </a:lnTo>
                  <a:lnTo>
                    <a:pt x="380" y="549"/>
                  </a:lnTo>
                  <a:lnTo>
                    <a:pt x="374" y="556"/>
                  </a:lnTo>
                  <a:lnTo>
                    <a:pt x="366" y="562"/>
                  </a:lnTo>
                  <a:lnTo>
                    <a:pt x="355" y="566"/>
                  </a:lnTo>
                  <a:lnTo>
                    <a:pt x="343" y="569"/>
                  </a:lnTo>
                  <a:lnTo>
                    <a:pt x="331" y="569"/>
                  </a:lnTo>
                  <a:lnTo>
                    <a:pt x="318" y="567"/>
                  </a:lnTo>
                  <a:lnTo>
                    <a:pt x="306" y="564"/>
                  </a:lnTo>
                  <a:lnTo>
                    <a:pt x="0" y="460"/>
                  </a:lnTo>
                  <a:lnTo>
                    <a:pt x="1" y="20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" name="Freeform 80"/>
            <p:cNvSpPr>
              <a:spLocks/>
            </p:cNvSpPr>
            <p:nvPr/>
          </p:nvSpPr>
          <p:spPr bwMode="auto">
            <a:xfrm>
              <a:off x="-375" y="2705"/>
              <a:ext cx="332" cy="79"/>
            </a:xfrm>
            <a:custGeom>
              <a:avLst/>
              <a:gdLst>
                <a:gd name="T0" fmla="*/ 61 w 332"/>
                <a:gd name="T1" fmla="*/ 0 h 79"/>
                <a:gd name="T2" fmla="*/ 332 w 332"/>
                <a:gd name="T3" fmla="*/ 63 h 79"/>
                <a:gd name="T4" fmla="*/ 332 w 332"/>
                <a:gd name="T5" fmla="*/ 70 h 79"/>
                <a:gd name="T6" fmla="*/ 328 w 332"/>
                <a:gd name="T7" fmla="*/ 75 h 79"/>
                <a:gd name="T8" fmla="*/ 321 w 332"/>
                <a:gd name="T9" fmla="*/ 78 h 79"/>
                <a:gd name="T10" fmla="*/ 312 w 332"/>
                <a:gd name="T11" fmla="*/ 79 h 79"/>
                <a:gd name="T12" fmla="*/ 302 w 332"/>
                <a:gd name="T13" fmla="*/ 79 h 79"/>
                <a:gd name="T14" fmla="*/ 291 w 332"/>
                <a:gd name="T15" fmla="*/ 79 h 79"/>
                <a:gd name="T16" fmla="*/ 281 w 332"/>
                <a:gd name="T17" fmla="*/ 79 h 79"/>
                <a:gd name="T18" fmla="*/ 271 w 332"/>
                <a:gd name="T19" fmla="*/ 78 h 79"/>
                <a:gd name="T20" fmla="*/ 0 w 332"/>
                <a:gd name="T21" fmla="*/ 10 h 79"/>
                <a:gd name="T22" fmla="*/ 61 w 332"/>
                <a:gd name="T23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2" h="79">
                  <a:moveTo>
                    <a:pt x="61" y="0"/>
                  </a:moveTo>
                  <a:lnTo>
                    <a:pt x="332" y="63"/>
                  </a:lnTo>
                  <a:lnTo>
                    <a:pt x="332" y="70"/>
                  </a:lnTo>
                  <a:lnTo>
                    <a:pt x="328" y="75"/>
                  </a:lnTo>
                  <a:lnTo>
                    <a:pt x="321" y="78"/>
                  </a:lnTo>
                  <a:lnTo>
                    <a:pt x="312" y="79"/>
                  </a:lnTo>
                  <a:lnTo>
                    <a:pt x="302" y="79"/>
                  </a:lnTo>
                  <a:lnTo>
                    <a:pt x="291" y="79"/>
                  </a:lnTo>
                  <a:lnTo>
                    <a:pt x="281" y="79"/>
                  </a:lnTo>
                  <a:lnTo>
                    <a:pt x="271" y="78"/>
                  </a:lnTo>
                  <a:lnTo>
                    <a:pt x="0" y="10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" name="Freeform 81"/>
            <p:cNvSpPr>
              <a:spLocks/>
            </p:cNvSpPr>
            <p:nvPr/>
          </p:nvSpPr>
          <p:spPr bwMode="auto">
            <a:xfrm>
              <a:off x="-96" y="2777"/>
              <a:ext cx="68" cy="482"/>
            </a:xfrm>
            <a:custGeom>
              <a:avLst/>
              <a:gdLst>
                <a:gd name="T0" fmla="*/ 0 w 68"/>
                <a:gd name="T1" fmla="*/ 15 h 482"/>
                <a:gd name="T2" fmla="*/ 10 w 68"/>
                <a:gd name="T3" fmla="*/ 15 h 482"/>
                <a:gd name="T4" fmla="*/ 19 w 68"/>
                <a:gd name="T5" fmla="*/ 16 h 482"/>
                <a:gd name="T6" fmla="*/ 28 w 68"/>
                <a:gd name="T7" fmla="*/ 16 h 482"/>
                <a:gd name="T8" fmla="*/ 37 w 68"/>
                <a:gd name="T9" fmla="*/ 16 h 482"/>
                <a:gd name="T10" fmla="*/ 45 w 68"/>
                <a:gd name="T11" fmla="*/ 15 h 482"/>
                <a:gd name="T12" fmla="*/ 53 w 68"/>
                <a:gd name="T13" fmla="*/ 12 h 482"/>
                <a:gd name="T14" fmla="*/ 61 w 68"/>
                <a:gd name="T15" fmla="*/ 7 h 482"/>
                <a:gd name="T16" fmla="*/ 68 w 68"/>
                <a:gd name="T17" fmla="*/ 0 h 482"/>
                <a:gd name="T18" fmla="*/ 66 w 68"/>
                <a:gd name="T19" fmla="*/ 460 h 482"/>
                <a:gd name="T20" fmla="*/ 62 w 68"/>
                <a:gd name="T21" fmla="*/ 468 h 482"/>
                <a:gd name="T22" fmla="*/ 57 w 68"/>
                <a:gd name="T23" fmla="*/ 474 h 482"/>
                <a:gd name="T24" fmla="*/ 50 w 68"/>
                <a:gd name="T25" fmla="*/ 479 h 482"/>
                <a:gd name="T26" fmla="*/ 41 w 68"/>
                <a:gd name="T27" fmla="*/ 482 h 482"/>
                <a:gd name="T28" fmla="*/ 32 w 68"/>
                <a:gd name="T29" fmla="*/ 482 h 482"/>
                <a:gd name="T30" fmla="*/ 21 w 68"/>
                <a:gd name="T31" fmla="*/ 481 h 482"/>
                <a:gd name="T32" fmla="*/ 10 w 68"/>
                <a:gd name="T33" fmla="*/ 477 h 482"/>
                <a:gd name="T34" fmla="*/ 0 w 68"/>
                <a:gd name="T35" fmla="*/ 472 h 482"/>
                <a:gd name="T36" fmla="*/ 0 w 68"/>
                <a:gd name="T37" fmla="*/ 15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8" h="482">
                  <a:moveTo>
                    <a:pt x="0" y="15"/>
                  </a:moveTo>
                  <a:lnTo>
                    <a:pt x="10" y="15"/>
                  </a:lnTo>
                  <a:lnTo>
                    <a:pt x="19" y="16"/>
                  </a:lnTo>
                  <a:lnTo>
                    <a:pt x="28" y="16"/>
                  </a:lnTo>
                  <a:lnTo>
                    <a:pt x="37" y="16"/>
                  </a:lnTo>
                  <a:lnTo>
                    <a:pt x="45" y="15"/>
                  </a:lnTo>
                  <a:lnTo>
                    <a:pt x="53" y="12"/>
                  </a:lnTo>
                  <a:lnTo>
                    <a:pt x="61" y="7"/>
                  </a:lnTo>
                  <a:lnTo>
                    <a:pt x="68" y="0"/>
                  </a:lnTo>
                  <a:lnTo>
                    <a:pt x="66" y="460"/>
                  </a:lnTo>
                  <a:lnTo>
                    <a:pt x="62" y="468"/>
                  </a:lnTo>
                  <a:lnTo>
                    <a:pt x="57" y="474"/>
                  </a:lnTo>
                  <a:lnTo>
                    <a:pt x="50" y="479"/>
                  </a:lnTo>
                  <a:lnTo>
                    <a:pt x="41" y="482"/>
                  </a:lnTo>
                  <a:lnTo>
                    <a:pt x="32" y="482"/>
                  </a:lnTo>
                  <a:lnTo>
                    <a:pt x="21" y="481"/>
                  </a:lnTo>
                  <a:lnTo>
                    <a:pt x="10" y="477"/>
                  </a:lnTo>
                  <a:lnTo>
                    <a:pt x="0" y="472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82"/>
            <p:cNvSpPr>
              <a:spLocks/>
            </p:cNvSpPr>
            <p:nvPr/>
          </p:nvSpPr>
          <p:spPr bwMode="auto">
            <a:xfrm>
              <a:off x="-504" y="3255"/>
              <a:ext cx="297" cy="81"/>
            </a:xfrm>
            <a:custGeom>
              <a:avLst/>
              <a:gdLst>
                <a:gd name="T0" fmla="*/ 272 w 297"/>
                <a:gd name="T1" fmla="*/ 30 h 81"/>
                <a:gd name="T2" fmla="*/ 213 w 297"/>
                <a:gd name="T3" fmla="*/ 55 h 81"/>
                <a:gd name="T4" fmla="*/ 175 w 297"/>
                <a:gd name="T5" fmla="*/ 66 h 81"/>
                <a:gd name="T6" fmla="*/ 102 w 297"/>
                <a:gd name="T7" fmla="*/ 52 h 81"/>
                <a:gd name="T8" fmla="*/ 0 w 297"/>
                <a:gd name="T9" fmla="*/ 0 h 81"/>
                <a:gd name="T10" fmla="*/ 0 w 297"/>
                <a:gd name="T11" fmla="*/ 23 h 81"/>
                <a:gd name="T12" fmla="*/ 12 w 297"/>
                <a:gd name="T13" fmla="*/ 36 h 81"/>
                <a:gd name="T14" fmla="*/ 114 w 297"/>
                <a:gd name="T15" fmla="*/ 71 h 81"/>
                <a:gd name="T16" fmla="*/ 159 w 297"/>
                <a:gd name="T17" fmla="*/ 81 h 81"/>
                <a:gd name="T18" fmla="*/ 197 w 297"/>
                <a:gd name="T19" fmla="*/ 75 h 81"/>
                <a:gd name="T20" fmla="*/ 238 w 297"/>
                <a:gd name="T21" fmla="*/ 61 h 81"/>
                <a:gd name="T22" fmla="*/ 297 w 297"/>
                <a:gd name="T23" fmla="*/ 25 h 81"/>
                <a:gd name="T24" fmla="*/ 272 w 297"/>
                <a:gd name="T25" fmla="*/ 14 h 81"/>
                <a:gd name="T26" fmla="*/ 272 w 297"/>
                <a:gd name="T27" fmla="*/ 3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7" h="81">
                  <a:moveTo>
                    <a:pt x="272" y="30"/>
                  </a:moveTo>
                  <a:lnTo>
                    <a:pt x="213" y="55"/>
                  </a:lnTo>
                  <a:lnTo>
                    <a:pt x="175" y="66"/>
                  </a:lnTo>
                  <a:lnTo>
                    <a:pt x="102" y="52"/>
                  </a:lnTo>
                  <a:lnTo>
                    <a:pt x="0" y="0"/>
                  </a:lnTo>
                  <a:lnTo>
                    <a:pt x="0" y="23"/>
                  </a:lnTo>
                  <a:lnTo>
                    <a:pt x="12" y="36"/>
                  </a:lnTo>
                  <a:lnTo>
                    <a:pt x="114" y="71"/>
                  </a:lnTo>
                  <a:lnTo>
                    <a:pt x="159" y="81"/>
                  </a:lnTo>
                  <a:lnTo>
                    <a:pt x="197" y="75"/>
                  </a:lnTo>
                  <a:lnTo>
                    <a:pt x="238" y="61"/>
                  </a:lnTo>
                  <a:lnTo>
                    <a:pt x="297" y="25"/>
                  </a:lnTo>
                  <a:lnTo>
                    <a:pt x="272" y="14"/>
                  </a:lnTo>
                  <a:lnTo>
                    <a:pt x="272" y="30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83"/>
            <p:cNvSpPr>
              <a:spLocks/>
            </p:cNvSpPr>
            <p:nvPr/>
          </p:nvSpPr>
          <p:spPr bwMode="auto">
            <a:xfrm>
              <a:off x="-518" y="2713"/>
              <a:ext cx="399" cy="593"/>
            </a:xfrm>
            <a:custGeom>
              <a:avLst/>
              <a:gdLst>
                <a:gd name="T0" fmla="*/ 1 w 399"/>
                <a:gd name="T1" fmla="*/ 21 h 593"/>
                <a:gd name="T2" fmla="*/ 16 w 399"/>
                <a:gd name="T3" fmla="*/ 17 h 593"/>
                <a:gd name="T4" fmla="*/ 35 w 399"/>
                <a:gd name="T5" fmla="*/ 24 h 593"/>
                <a:gd name="T6" fmla="*/ 86 w 399"/>
                <a:gd name="T7" fmla="*/ 17 h 593"/>
                <a:gd name="T8" fmla="*/ 87 w 399"/>
                <a:gd name="T9" fmla="*/ 5 h 593"/>
                <a:gd name="T10" fmla="*/ 109 w 399"/>
                <a:gd name="T11" fmla="*/ 0 h 593"/>
                <a:gd name="T12" fmla="*/ 392 w 399"/>
                <a:gd name="T13" fmla="*/ 69 h 593"/>
                <a:gd name="T14" fmla="*/ 399 w 399"/>
                <a:gd name="T15" fmla="*/ 87 h 593"/>
                <a:gd name="T16" fmla="*/ 399 w 399"/>
                <a:gd name="T17" fmla="*/ 562 h 593"/>
                <a:gd name="T18" fmla="*/ 396 w 399"/>
                <a:gd name="T19" fmla="*/ 572 h 593"/>
                <a:gd name="T20" fmla="*/ 391 w 399"/>
                <a:gd name="T21" fmla="*/ 581 h 593"/>
                <a:gd name="T22" fmla="*/ 382 w 399"/>
                <a:gd name="T23" fmla="*/ 587 h 593"/>
                <a:gd name="T24" fmla="*/ 371 w 399"/>
                <a:gd name="T25" fmla="*/ 591 h 593"/>
                <a:gd name="T26" fmla="*/ 359 w 399"/>
                <a:gd name="T27" fmla="*/ 593 h 593"/>
                <a:gd name="T28" fmla="*/ 345 w 399"/>
                <a:gd name="T29" fmla="*/ 593 h 593"/>
                <a:gd name="T30" fmla="*/ 332 w 399"/>
                <a:gd name="T31" fmla="*/ 592 h 593"/>
                <a:gd name="T32" fmla="*/ 320 w 399"/>
                <a:gd name="T33" fmla="*/ 588 h 593"/>
                <a:gd name="T34" fmla="*/ 0 w 399"/>
                <a:gd name="T35" fmla="*/ 480 h 593"/>
                <a:gd name="T36" fmla="*/ 1 w 399"/>
                <a:gd name="T37" fmla="*/ 21 h 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9" h="593">
                  <a:moveTo>
                    <a:pt x="1" y="21"/>
                  </a:moveTo>
                  <a:lnTo>
                    <a:pt x="16" y="17"/>
                  </a:lnTo>
                  <a:lnTo>
                    <a:pt x="35" y="24"/>
                  </a:lnTo>
                  <a:lnTo>
                    <a:pt x="86" y="17"/>
                  </a:lnTo>
                  <a:lnTo>
                    <a:pt x="87" y="5"/>
                  </a:lnTo>
                  <a:lnTo>
                    <a:pt x="109" y="0"/>
                  </a:lnTo>
                  <a:lnTo>
                    <a:pt x="392" y="69"/>
                  </a:lnTo>
                  <a:lnTo>
                    <a:pt x="399" y="87"/>
                  </a:lnTo>
                  <a:lnTo>
                    <a:pt x="399" y="562"/>
                  </a:lnTo>
                  <a:lnTo>
                    <a:pt x="396" y="572"/>
                  </a:lnTo>
                  <a:lnTo>
                    <a:pt x="391" y="581"/>
                  </a:lnTo>
                  <a:lnTo>
                    <a:pt x="382" y="587"/>
                  </a:lnTo>
                  <a:lnTo>
                    <a:pt x="371" y="591"/>
                  </a:lnTo>
                  <a:lnTo>
                    <a:pt x="359" y="593"/>
                  </a:lnTo>
                  <a:lnTo>
                    <a:pt x="345" y="593"/>
                  </a:lnTo>
                  <a:lnTo>
                    <a:pt x="332" y="592"/>
                  </a:lnTo>
                  <a:lnTo>
                    <a:pt x="320" y="588"/>
                  </a:lnTo>
                  <a:lnTo>
                    <a:pt x="0" y="480"/>
                  </a:lnTo>
                  <a:lnTo>
                    <a:pt x="1" y="21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84"/>
            <p:cNvSpPr>
              <a:spLocks/>
            </p:cNvSpPr>
            <p:nvPr/>
          </p:nvSpPr>
          <p:spPr bwMode="auto">
            <a:xfrm>
              <a:off x="-481" y="2725"/>
              <a:ext cx="346" cy="83"/>
            </a:xfrm>
            <a:custGeom>
              <a:avLst/>
              <a:gdLst>
                <a:gd name="T0" fmla="*/ 64 w 346"/>
                <a:gd name="T1" fmla="*/ 0 h 83"/>
                <a:gd name="T2" fmla="*/ 346 w 346"/>
                <a:gd name="T3" fmla="*/ 66 h 83"/>
                <a:gd name="T4" fmla="*/ 346 w 346"/>
                <a:gd name="T5" fmla="*/ 73 h 83"/>
                <a:gd name="T6" fmla="*/ 341 w 346"/>
                <a:gd name="T7" fmla="*/ 78 h 83"/>
                <a:gd name="T8" fmla="*/ 334 w 346"/>
                <a:gd name="T9" fmla="*/ 81 h 83"/>
                <a:gd name="T10" fmla="*/ 325 w 346"/>
                <a:gd name="T11" fmla="*/ 83 h 83"/>
                <a:gd name="T12" fmla="*/ 314 w 346"/>
                <a:gd name="T13" fmla="*/ 83 h 83"/>
                <a:gd name="T14" fmla="*/ 303 w 346"/>
                <a:gd name="T15" fmla="*/ 83 h 83"/>
                <a:gd name="T16" fmla="*/ 292 w 346"/>
                <a:gd name="T17" fmla="*/ 82 h 83"/>
                <a:gd name="T18" fmla="*/ 283 w 346"/>
                <a:gd name="T19" fmla="*/ 82 h 83"/>
                <a:gd name="T20" fmla="*/ 0 w 346"/>
                <a:gd name="T21" fmla="*/ 10 h 83"/>
                <a:gd name="T22" fmla="*/ 64 w 346"/>
                <a:gd name="T23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6" h="83">
                  <a:moveTo>
                    <a:pt x="64" y="0"/>
                  </a:moveTo>
                  <a:lnTo>
                    <a:pt x="346" y="66"/>
                  </a:lnTo>
                  <a:lnTo>
                    <a:pt x="346" y="73"/>
                  </a:lnTo>
                  <a:lnTo>
                    <a:pt x="341" y="78"/>
                  </a:lnTo>
                  <a:lnTo>
                    <a:pt x="334" y="81"/>
                  </a:lnTo>
                  <a:lnTo>
                    <a:pt x="325" y="83"/>
                  </a:lnTo>
                  <a:lnTo>
                    <a:pt x="314" y="83"/>
                  </a:lnTo>
                  <a:lnTo>
                    <a:pt x="303" y="83"/>
                  </a:lnTo>
                  <a:lnTo>
                    <a:pt x="292" y="82"/>
                  </a:lnTo>
                  <a:lnTo>
                    <a:pt x="283" y="82"/>
                  </a:lnTo>
                  <a:lnTo>
                    <a:pt x="0" y="1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9" name="Freeform 85"/>
            <p:cNvSpPr>
              <a:spLocks/>
            </p:cNvSpPr>
            <p:nvPr/>
          </p:nvSpPr>
          <p:spPr bwMode="auto">
            <a:xfrm>
              <a:off x="-190" y="2800"/>
              <a:ext cx="70" cy="504"/>
            </a:xfrm>
            <a:custGeom>
              <a:avLst/>
              <a:gdLst>
                <a:gd name="T0" fmla="*/ 0 w 70"/>
                <a:gd name="T1" fmla="*/ 16 h 504"/>
                <a:gd name="T2" fmla="*/ 10 w 70"/>
                <a:gd name="T3" fmla="*/ 16 h 504"/>
                <a:gd name="T4" fmla="*/ 20 w 70"/>
                <a:gd name="T5" fmla="*/ 17 h 504"/>
                <a:gd name="T6" fmla="*/ 29 w 70"/>
                <a:gd name="T7" fmla="*/ 17 h 504"/>
                <a:gd name="T8" fmla="*/ 38 w 70"/>
                <a:gd name="T9" fmla="*/ 17 h 504"/>
                <a:gd name="T10" fmla="*/ 47 w 70"/>
                <a:gd name="T11" fmla="*/ 16 h 504"/>
                <a:gd name="T12" fmla="*/ 55 w 70"/>
                <a:gd name="T13" fmla="*/ 13 h 504"/>
                <a:gd name="T14" fmla="*/ 63 w 70"/>
                <a:gd name="T15" fmla="*/ 8 h 504"/>
                <a:gd name="T16" fmla="*/ 70 w 70"/>
                <a:gd name="T17" fmla="*/ 0 h 504"/>
                <a:gd name="T18" fmla="*/ 68 w 70"/>
                <a:gd name="T19" fmla="*/ 480 h 504"/>
                <a:gd name="T20" fmla="*/ 65 w 70"/>
                <a:gd name="T21" fmla="*/ 489 h 504"/>
                <a:gd name="T22" fmla="*/ 59 w 70"/>
                <a:gd name="T23" fmla="*/ 495 h 504"/>
                <a:gd name="T24" fmla="*/ 51 w 70"/>
                <a:gd name="T25" fmla="*/ 500 h 504"/>
                <a:gd name="T26" fmla="*/ 42 w 70"/>
                <a:gd name="T27" fmla="*/ 503 h 504"/>
                <a:gd name="T28" fmla="*/ 32 w 70"/>
                <a:gd name="T29" fmla="*/ 504 h 504"/>
                <a:gd name="T30" fmla="*/ 21 w 70"/>
                <a:gd name="T31" fmla="*/ 502 h 504"/>
                <a:gd name="T32" fmla="*/ 11 w 70"/>
                <a:gd name="T33" fmla="*/ 499 h 504"/>
                <a:gd name="T34" fmla="*/ 0 w 70"/>
                <a:gd name="T35" fmla="*/ 493 h 504"/>
                <a:gd name="T36" fmla="*/ 0 w 70"/>
                <a:gd name="T37" fmla="*/ 16 h 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0" h="504">
                  <a:moveTo>
                    <a:pt x="0" y="16"/>
                  </a:moveTo>
                  <a:lnTo>
                    <a:pt x="10" y="16"/>
                  </a:lnTo>
                  <a:lnTo>
                    <a:pt x="20" y="17"/>
                  </a:lnTo>
                  <a:lnTo>
                    <a:pt x="29" y="17"/>
                  </a:lnTo>
                  <a:lnTo>
                    <a:pt x="38" y="17"/>
                  </a:lnTo>
                  <a:lnTo>
                    <a:pt x="47" y="16"/>
                  </a:lnTo>
                  <a:lnTo>
                    <a:pt x="55" y="13"/>
                  </a:lnTo>
                  <a:lnTo>
                    <a:pt x="63" y="8"/>
                  </a:lnTo>
                  <a:lnTo>
                    <a:pt x="70" y="0"/>
                  </a:lnTo>
                  <a:lnTo>
                    <a:pt x="68" y="480"/>
                  </a:lnTo>
                  <a:lnTo>
                    <a:pt x="65" y="489"/>
                  </a:lnTo>
                  <a:lnTo>
                    <a:pt x="59" y="495"/>
                  </a:lnTo>
                  <a:lnTo>
                    <a:pt x="51" y="500"/>
                  </a:lnTo>
                  <a:lnTo>
                    <a:pt x="42" y="503"/>
                  </a:lnTo>
                  <a:lnTo>
                    <a:pt x="32" y="504"/>
                  </a:lnTo>
                  <a:lnTo>
                    <a:pt x="21" y="502"/>
                  </a:lnTo>
                  <a:lnTo>
                    <a:pt x="11" y="499"/>
                  </a:lnTo>
                  <a:lnTo>
                    <a:pt x="0" y="493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0" name="Freeform 86"/>
            <p:cNvSpPr>
              <a:spLocks/>
            </p:cNvSpPr>
            <p:nvPr/>
          </p:nvSpPr>
          <p:spPr bwMode="auto">
            <a:xfrm>
              <a:off x="-357" y="2891"/>
              <a:ext cx="79" cy="380"/>
            </a:xfrm>
            <a:custGeom>
              <a:avLst/>
              <a:gdLst>
                <a:gd name="T0" fmla="*/ 0 w 79"/>
                <a:gd name="T1" fmla="*/ 0 h 380"/>
                <a:gd name="T2" fmla="*/ 33 w 79"/>
                <a:gd name="T3" fmla="*/ 6 h 380"/>
                <a:gd name="T4" fmla="*/ 56 w 79"/>
                <a:gd name="T5" fmla="*/ 29 h 380"/>
                <a:gd name="T6" fmla="*/ 74 w 79"/>
                <a:gd name="T7" fmla="*/ 63 h 380"/>
                <a:gd name="T8" fmla="*/ 79 w 79"/>
                <a:gd name="T9" fmla="*/ 92 h 380"/>
                <a:gd name="T10" fmla="*/ 79 w 79"/>
                <a:gd name="T11" fmla="*/ 380 h 380"/>
                <a:gd name="T12" fmla="*/ 68 w 79"/>
                <a:gd name="T13" fmla="*/ 380 h 380"/>
                <a:gd name="T14" fmla="*/ 20 w 79"/>
                <a:gd name="T15" fmla="*/ 36 h 380"/>
                <a:gd name="T16" fmla="*/ 0 w 79"/>
                <a:gd name="T17" fmla="*/ 0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9" h="380">
                  <a:moveTo>
                    <a:pt x="0" y="0"/>
                  </a:moveTo>
                  <a:lnTo>
                    <a:pt x="33" y="6"/>
                  </a:lnTo>
                  <a:lnTo>
                    <a:pt x="56" y="29"/>
                  </a:lnTo>
                  <a:lnTo>
                    <a:pt x="74" y="63"/>
                  </a:lnTo>
                  <a:lnTo>
                    <a:pt x="79" y="92"/>
                  </a:lnTo>
                  <a:lnTo>
                    <a:pt x="79" y="380"/>
                  </a:lnTo>
                  <a:lnTo>
                    <a:pt x="68" y="380"/>
                  </a:lnTo>
                  <a:lnTo>
                    <a:pt x="20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1" name="Freeform 87"/>
            <p:cNvSpPr>
              <a:spLocks/>
            </p:cNvSpPr>
            <p:nvPr/>
          </p:nvSpPr>
          <p:spPr bwMode="auto">
            <a:xfrm>
              <a:off x="-407" y="2927"/>
              <a:ext cx="50" cy="326"/>
            </a:xfrm>
            <a:custGeom>
              <a:avLst/>
              <a:gdLst>
                <a:gd name="T0" fmla="*/ 50 w 50"/>
                <a:gd name="T1" fmla="*/ 36 h 326"/>
                <a:gd name="T2" fmla="*/ 29 w 50"/>
                <a:gd name="T3" fmla="*/ 51 h 326"/>
                <a:gd name="T4" fmla="*/ 24 w 50"/>
                <a:gd name="T5" fmla="*/ 79 h 326"/>
                <a:gd name="T6" fmla="*/ 24 w 50"/>
                <a:gd name="T7" fmla="*/ 319 h 326"/>
                <a:gd name="T8" fmla="*/ 0 w 50"/>
                <a:gd name="T9" fmla="*/ 326 h 326"/>
                <a:gd name="T10" fmla="*/ 0 w 50"/>
                <a:gd name="T11" fmla="*/ 34 h 326"/>
                <a:gd name="T12" fmla="*/ 29 w 50"/>
                <a:gd name="T13" fmla="*/ 0 h 326"/>
                <a:gd name="T14" fmla="*/ 50 w 50"/>
                <a:gd name="T15" fmla="*/ 36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" h="326">
                  <a:moveTo>
                    <a:pt x="50" y="36"/>
                  </a:moveTo>
                  <a:lnTo>
                    <a:pt x="29" y="51"/>
                  </a:lnTo>
                  <a:lnTo>
                    <a:pt x="24" y="79"/>
                  </a:lnTo>
                  <a:lnTo>
                    <a:pt x="24" y="319"/>
                  </a:lnTo>
                  <a:lnTo>
                    <a:pt x="0" y="326"/>
                  </a:lnTo>
                  <a:lnTo>
                    <a:pt x="0" y="34"/>
                  </a:lnTo>
                  <a:lnTo>
                    <a:pt x="29" y="0"/>
                  </a:lnTo>
                  <a:lnTo>
                    <a:pt x="50" y="36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2" name="Freeform 88"/>
            <p:cNvSpPr>
              <a:spLocks/>
            </p:cNvSpPr>
            <p:nvPr/>
          </p:nvSpPr>
          <p:spPr bwMode="auto">
            <a:xfrm>
              <a:off x="-362" y="2889"/>
              <a:ext cx="134" cy="440"/>
            </a:xfrm>
            <a:custGeom>
              <a:avLst/>
              <a:gdLst>
                <a:gd name="T0" fmla="*/ 0 w 134"/>
                <a:gd name="T1" fmla="*/ 362 h 440"/>
                <a:gd name="T2" fmla="*/ 0 w 134"/>
                <a:gd name="T3" fmla="*/ 437 h 440"/>
                <a:gd name="T4" fmla="*/ 10 w 134"/>
                <a:gd name="T5" fmla="*/ 439 h 440"/>
                <a:gd name="T6" fmla="*/ 19 w 134"/>
                <a:gd name="T7" fmla="*/ 440 h 440"/>
                <a:gd name="T8" fmla="*/ 27 w 134"/>
                <a:gd name="T9" fmla="*/ 440 h 440"/>
                <a:gd name="T10" fmla="*/ 35 w 134"/>
                <a:gd name="T11" fmla="*/ 440 h 440"/>
                <a:gd name="T12" fmla="*/ 43 w 134"/>
                <a:gd name="T13" fmla="*/ 439 h 440"/>
                <a:gd name="T14" fmla="*/ 51 w 134"/>
                <a:gd name="T15" fmla="*/ 437 h 440"/>
                <a:gd name="T16" fmla="*/ 60 w 134"/>
                <a:gd name="T17" fmla="*/ 435 h 440"/>
                <a:gd name="T18" fmla="*/ 69 w 134"/>
                <a:gd name="T19" fmla="*/ 432 h 440"/>
                <a:gd name="T20" fmla="*/ 134 w 134"/>
                <a:gd name="T21" fmla="*/ 401 h 440"/>
                <a:gd name="T22" fmla="*/ 75 w 134"/>
                <a:gd name="T23" fmla="*/ 377 h 440"/>
                <a:gd name="T24" fmla="*/ 75 w 134"/>
                <a:gd name="T25" fmla="*/ 84 h 440"/>
                <a:gd name="T26" fmla="*/ 69 w 134"/>
                <a:gd name="T27" fmla="*/ 66 h 440"/>
                <a:gd name="T28" fmla="*/ 63 w 134"/>
                <a:gd name="T29" fmla="*/ 49 h 440"/>
                <a:gd name="T30" fmla="*/ 54 w 134"/>
                <a:gd name="T31" fmla="*/ 35 h 440"/>
                <a:gd name="T32" fmla="*/ 45 w 134"/>
                <a:gd name="T33" fmla="*/ 23 h 440"/>
                <a:gd name="T34" fmla="*/ 35 w 134"/>
                <a:gd name="T35" fmla="*/ 13 h 440"/>
                <a:gd name="T36" fmla="*/ 24 w 134"/>
                <a:gd name="T37" fmla="*/ 7 h 440"/>
                <a:gd name="T38" fmla="*/ 13 w 134"/>
                <a:gd name="T39" fmla="*/ 2 h 440"/>
                <a:gd name="T40" fmla="*/ 0 w 134"/>
                <a:gd name="T41" fmla="*/ 0 h 440"/>
                <a:gd name="T42" fmla="*/ 0 w 134"/>
                <a:gd name="T43" fmla="*/ 74 h 440"/>
                <a:gd name="T44" fmla="*/ 5 w 134"/>
                <a:gd name="T45" fmla="*/ 77 h 440"/>
                <a:gd name="T46" fmla="*/ 9 w 134"/>
                <a:gd name="T47" fmla="*/ 81 h 440"/>
                <a:gd name="T48" fmla="*/ 13 w 134"/>
                <a:gd name="T49" fmla="*/ 86 h 440"/>
                <a:gd name="T50" fmla="*/ 17 w 134"/>
                <a:gd name="T51" fmla="*/ 92 h 440"/>
                <a:gd name="T52" fmla="*/ 20 w 134"/>
                <a:gd name="T53" fmla="*/ 99 h 440"/>
                <a:gd name="T54" fmla="*/ 23 w 134"/>
                <a:gd name="T55" fmla="*/ 107 h 440"/>
                <a:gd name="T56" fmla="*/ 25 w 134"/>
                <a:gd name="T57" fmla="*/ 115 h 440"/>
                <a:gd name="T58" fmla="*/ 26 w 134"/>
                <a:gd name="T59" fmla="*/ 125 h 440"/>
                <a:gd name="T60" fmla="*/ 31 w 134"/>
                <a:gd name="T61" fmla="*/ 372 h 440"/>
                <a:gd name="T62" fmla="*/ 0 w 134"/>
                <a:gd name="T63" fmla="*/ 362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4" h="440">
                  <a:moveTo>
                    <a:pt x="0" y="362"/>
                  </a:moveTo>
                  <a:lnTo>
                    <a:pt x="0" y="437"/>
                  </a:lnTo>
                  <a:lnTo>
                    <a:pt x="10" y="439"/>
                  </a:lnTo>
                  <a:lnTo>
                    <a:pt x="19" y="440"/>
                  </a:lnTo>
                  <a:lnTo>
                    <a:pt x="27" y="440"/>
                  </a:lnTo>
                  <a:lnTo>
                    <a:pt x="35" y="440"/>
                  </a:lnTo>
                  <a:lnTo>
                    <a:pt x="43" y="439"/>
                  </a:lnTo>
                  <a:lnTo>
                    <a:pt x="51" y="437"/>
                  </a:lnTo>
                  <a:lnTo>
                    <a:pt x="60" y="435"/>
                  </a:lnTo>
                  <a:lnTo>
                    <a:pt x="69" y="432"/>
                  </a:lnTo>
                  <a:lnTo>
                    <a:pt x="134" y="401"/>
                  </a:lnTo>
                  <a:lnTo>
                    <a:pt x="75" y="377"/>
                  </a:lnTo>
                  <a:lnTo>
                    <a:pt x="75" y="84"/>
                  </a:lnTo>
                  <a:lnTo>
                    <a:pt x="69" y="66"/>
                  </a:lnTo>
                  <a:lnTo>
                    <a:pt x="63" y="49"/>
                  </a:lnTo>
                  <a:lnTo>
                    <a:pt x="54" y="35"/>
                  </a:lnTo>
                  <a:lnTo>
                    <a:pt x="45" y="23"/>
                  </a:lnTo>
                  <a:lnTo>
                    <a:pt x="35" y="13"/>
                  </a:lnTo>
                  <a:lnTo>
                    <a:pt x="24" y="7"/>
                  </a:lnTo>
                  <a:lnTo>
                    <a:pt x="13" y="2"/>
                  </a:lnTo>
                  <a:lnTo>
                    <a:pt x="0" y="0"/>
                  </a:lnTo>
                  <a:lnTo>
                    <a:pt x="0" y="74"/>
                  </a:lnTo>
                  <a:lnTo>
                    <a:pt x="5" y="77"/>
                  </a:lnTo>
                  <a:lnTo>
                    <a:pt x="9" y="81"/>
                  </a:lnTo>
                  <a:lnTo>
                    <a:pt x="13" y="86"/>
                  </a:lnTo>
                  <a:lnTo>
                    <a:pt x="17" y="92"/>
                  </a:lnTo>
                  <a:lnTo>
                    <a:pt x="20" y="99"/>
                  </a:lnTo>
                  <a:lnTo>
                    <a:pt x="23" y="107"/>
                  </a:lnTo>
                  <a:lnTo>
                    <a:pt x="25" y="115"/>
                  </a:lnTo>
                  <a:lnTo>
                    <a:pt x="26" y="125"/>
                  </a:lnTo>
                  <a:lnTo>
                    <a:pt x="31" y="372"/>
                  </a:lnTo>
                  <a:lnTo>
                    <a:pt x="0" y="362"/>
                  </a:lnTo>
                  <a:close/>
                </a:path>
              </a:pathLst>
            </a:custGeom>
            <a:solidFill>
              <a:srgbClr val="1C2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" name="Freeform 89"/>
            <p:cNvSpPr>
              <a:spLocks/>
            </p:cNvSpPr>
            <p:nvPr/>
          </p:nvSpPr>
          <p:spPr bwMode="auto">
            <a:xfrm>
              <a:off x="-504" y="2889"/>
              <a:ext cx="142" cy="437"/>
            </a:xfrm>
            <a:custGeom>
              <a:avLst/>
              <a:gdLst>
                <a:gd name="T0" fmla="*/ 142 w 142"/>
                <a:gd name="T1" fmla="*/ 74 h 437"/>
                <a:gd name="T2" fmla="*/ 142 w 142"/>
                <a:gd name="T3" fmla="*/ 0 h 437"/>
                <a:gd name="T4" fmla="*/ 134 w 142"/>
                <a:gd name="T5" fmla="*/ 1 h 437"/>
                <a:gd name="T6" fmla="*/ 126 w 142"/>
                <a:gd name="T7" fmla="*/ 2 h 437"/>
                <a:gd name="T8" fmla="*/ 117 w 142"/>
                <a:gd name="T9" fmla="*/ 6 h 437"/>
                <a:gd name="T10" fmla="*/ 109 w 142"/>
                <a:gd name="T11" fmla="*/ 10 h 437"/>
                <a:gd name="T12" fmla="*/ 100 w 142"/>
                <a:gd name="T13" fmla="*/ 16 h 437"/>
                <a:gd name="T14" fmla="*/ 91 w 142"/>
                <a:gd name="T15" fmla="*/ 24 h 437"/>
                <a:gd name="T16" fmla="*/ 82 w 142"/>
                <a:gd name="T17" fmla="*/ 33 h 437"/>
                <a:gd name="T18" fmla="*/ 73 w 142"/>
                <a:gd name="T19" fmla="*/ 43 h 437"/>
                <a:gd name="T20" fmla="*/ 73 w 142"/>
                <a:gd name="T21" fmla="*/ 333 h 437"/>
                <a:gd name="T22" fmla="*/ 37 w 142"/>
                <a:gd name="T23" fmla="*/ 319 h 437"/>
                <a:gd name="T24" fmla="*/ 28 w 142"/>
                <a:gd name="T25" fmla="*/ 324 h 437"/>
                <a:gd name="T26" fmla="*/ 21 w 142"/>
                <a:gd name="T27" fmla="*/ 329 h 437"/>
                <a:gd name="T28" fmla="*/ 15 w 142"/>
                <a:gd name="T29" fmla="*/ 335 h 437"/>
                <a:gd name="T30" fmla="*/ 9 w 142"/>
                <a:gd name="T31" fmla="*/ 340 h 437"/>
                <a:gd name="T32" fmla="*/ 6 w 142"/>
                <a:gd name="T33" fmla="*/ 346 h 437"/>
                <a:gd name="T34" fmla="*/ 3 w 142"/>
                <a:gd name="T35" fmla="*/ 352 h 437"/>
                <a:gd name="T36" fmla="*/ 1 w 142"/>
                <a:gd name="T37" fmla="*/ 359 h 437"/>
                <a:gd name="T38" fmla="*/ 0 w 142"/>
                <a:gd name="T39" fmla="*/ 365 h 437"/>
                <a:gd name="T40" fmla="*/ 0 w 142"/>
                <a:gd name="T41" fmla="*/ 369 h 437"/>
                <a:gd name="T42" fmla="*/ 1 w 142"/>
                <a:gd name="T43" fmla="*/ 375 h 437"/>
                <a:gd name="T44" fmla="*/ 3 w 142"/>
                <a:gd name="T45" fmla="*/ 380 h 437"/>
                <a:gd name="T46" fmla="*/ 5 w 142"/>
                <a:gd name="T47" fmla="*/ 386 h 437"/>
                <a:gd name="T48" fmla="*/ 8 w 142"/>
                <a:gd name="T49" fmla="*/ 392 h 437"/>
                <a:gd name="T50" fmla="*/ 78 w 142"/>
                <a:gd name="T51" fmla="*/ 421 h 437"/>
                <a:gd name="T52" fmla="*/ 88 w 142"/>
                <a:gd name="T53" fmla="*/ 424 h 437"/>
                <a:gd name="T54" fmla="*/ 98 w 142"/>
                <a:gd name="T55" fmla="*/ 427 h 437"/>
                <a:gd name="T56" fmla="*/ 107 w 142"/>
                <a:gd name="T57" fmla="*/ 429 h 437"/>
                <a:gd name="T58" fmla="*/ 115 w 142"/>
                <a:gd name="T59" fmla="*/ 431 h 437"/>
                <a:gd name="T60" fmla="*/ 123 w 142"/>
                <a:gd name="T61" fmla="*/ 433 h 437"/>
                <a:gd name="T62" fmla="*/ 129 w 142"/>
                <a:gd name="T63" fmla="*/ 435 h 437"/>
                <a:gd name="T64" fmla="*/ 136 w 142"/>
                <a:gd name="T65" fmla="*/ 436 h 437"/>
                <a:gd name="T66" fmla="*/ 142 w 142"/>
                <a:gd name="T67" fmla="*/ 437 h 437"/>
                <a:gd name="T68" fmla="*/ 142 w 142"/>
                <a:gd name="T69" fmla="*/ 362 h 437"/>
                <a:gd name="T70" fmla="*/ 113 w 142"/>
                <a:gd name="T71" fmla="*/ 352 h 437"/>
                <a:gd name="T72" fmla="*/ 113 w 142"/>
                <a:gd name="T73" fmla="*/ 131 h 437"/>
                <a:gd name="T74" fmla="*/ 113 w 142"/>
                <a:gd name="T75" fmla="*/ 115 h 437"/>
                <a:gd name="T76" fmla="*/ 114 w 142"/>
                <a:gd name="T77" fmla="*/ 101 h 437"/>
                <a:gd name="T78" fmla="*/ 117 w 142"/>
                <a:gd name="T79" fmla="*/ 90 h 437"/>
                <a:gd name="T80" fmla="*/ 121 w 142"/>
                <a:gd name="T81" fmla="*/ 82 h 437"/>
                <a:gd name="T82" fmla="*/ 125 w 142"/>
                <a:gd name="T83" fmla="*/ 77 h 437"/>
                <a:gd name="T84" fmla="*/ 130 w 142"/>
                <a:gd name="T85" fmla="*/ 73 h 437"/>
                <a:gd name="T86" fmla="*/ 136 w 142"/>
                <a:gd name="T87" fmla="*/ 73 h 437"/>
                <a:gd name="T88" fmla="*/ 142 w 142"/>
                <a:gd name="T89" fmla="*/ 74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42" h="437">
                  <a:moveTo>
                    <a:pt x="142" y="74"/>
                  </a:moveTo>
                  <a:lnTo>
                    <a:pt x="142" y="0"/>
                  </a:lnTo>
                  <a:lnTo>
                    <a:pt x="134" y="1"/>
                  </a:lnTo>
                  <a:lnTo>
                    <a:pt x="126" y="2"/>
                  </a:lnTo>
                  <a:lnTo>
                    <a:pt x="117" y="6"/>
                  </a:lnTo>
                  <a:lnTo>
                    <a:pt x="109" y="10"/>
                  </a:lnTo>
                  <a:lnTo>
                    <a:pt x="100" y="16"/>
                  </a:lnTo>
                  <a:lnTo>
                    <a:pt x="91" y="24"/>
                  </a:lnTo>
                  <a:lnTo>
                    <a:pt x="82" y="33"/>
                  </a:lnTo>
                  <a:lnTo>
                    <a:pt x="73" y="43"/>
                  </a:lnTo>
                  <a:lnTo>
                    <a:pt x="73" y="333"/>
                  </a:lnTo>
                  <a:lnTo>
                    <a:pt x="37" y="319"/>
                  </a:lnTo>
                  <a:lnTo>
                    <a:pt x="28" y="324"/>
                  </a:lnTo>
                  <a:lnTo>
                    <a:pt x="21" y="329"/>
                  </a:lnTo>
                  <a:lnTo>
                    <a:pt x="15" y="335"/>
                  </a:lnTo>
                  <a:lnTo>
                    <a:pt x="9" y="340"/>
                  </a:lnTo>
                  <a:lnTo>
                    <a:pt x="6" y="346"/>
                  </a:lnTo>
                  <a:lnTo>
                    <a:pt x="3" y="352"/>
                  </a:lnTo>
                  <a:lnTo>
                    <a:pt x="1" y="359"/>
                  </a:lnTo>
                  <a:lnTo>
                    <a:pt x="0" y="365"/>
                  </a:lnTo>
                  <a:lnTo>
                    <a:pt x="0" y="369"/>
                  </a:lnTo>
                  <a:lnTo>
                    <a:pt x="1" y="375"/>
                  </a:lnTo>
                  <a:lnTo>
                    <a:pt x="3" y="380"/>
                  </a:lnTo>
                  <a:lnTo>
                    <a:pt x="5" y="386"/>
                  </a:lnTo>
                  <a:lnTo>
                    <a:pt x="8" y="392"/>
                  </a:lnTo>
                  <a:lnTo>
                    <a:pt x="78" y="421"/>
                  </a:lnTo>
                  <a:lnTo>
                    <a:pt x="88" y="424"/>
                  </a:lnTo>
                  <a:lnTo>
                    <a:pt x="98" y="427"/>
                  </a:lnTo>
                  <a:lnTo>
                    <a:pt x="107" y="429"/>
                  </a:lnTo>
                  <a:lnTo>
                    <a:pt x="115" y="431"/>
                  </a:lnTo>
                  <a:lnTo>
                    <a:pt x="123" y="433"/>
                  </a:lnTo>
                  <a:lnTo>
                    <a:pt x="129" y="435"/>
                  </a:lnTo>
                  <a:lnTo>
                    <a:pt x="136" y="436"/>
                  </a:lnTo>
                  <a:lnTo>
                    <a:pt x="142" y="437"/>
                  </a:lnTo>
                  <a:lnTo>
                    <a:pt x="142" y="362"/>
                  </a:lnTo>
                  <a:lnTo>
                    <a:pt x="113" y="352"/>
                  </a:lnTo>
                  <a:lnTo>
                    <a:pt x="113" y="131"/>
                  </a:lnTo>
                  <a:lnTo>
                    <a:pt x="113" y="115"/>
                  </a:lnTo>
                  <a:lnTo>
                    <a:pt x="114" y="101"/>
                  </a:lnTo>
                  <a:lnTo>
                    <a:pt x="117" y="90"/>
                  </a:lnTo>
                  <a:lnTo>
                    <a:pt x="121" y="82"/>
                  </a:lnTo>
                  <a:lnTo>
                    <a:pt x="125" y="77"/>
                  </a:lnTo>
                  <a:lnTo>
                    <a:pt x="130" y="73"/>
                  </a:lnTo>
                  <a:lnTo>
                    <a:pt x="136" y="73"/>
                  </a:lnTo>
                  <a:lnTo>
                    <a:pt x="142" y="74"/>
                  </a:lnTo>
                  <a:close/>
                </a:path>
              </a:pathLst>
            </a:custGeom>
            <a:solidFill>
              <a:srgbClr val="1C2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169924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0" y="304800"/>
            <a:ext cx="9144000" cy="5961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Project Document Library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-40928"/>
            <a:ext cx="3299493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1: Overview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451271" y="1299605"/>
            <a:ext cx="8469444" cy="3324600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pPr marL="341313" lvl="0" indent="-341313">
              <a:spcBef>
                <a:spcPct val="20000"/>
              </a:spcBef>
              <a:buFont typeface="Wingdings" pitchFamily="2" charset="2"/>
              <a:buChar char="§"/>
              <a:defRPr/>
            </a:pPr>
            <a:r>
              <a:rPr lang="en-US" dirty="0" smtClean="0">
                <a:solidFill>
                  <a:schemeClr val="tx1"/>
                </a:solidFill>
              </a:rPr>
              <a:t>The purpose of the Project Library is to provide one place to view all of the documents that a user has privileges to access.</a:t>
            </a:r>
          </a:p>
          <a:p>
            <a:pPr marL="341313" lvl="0" indent="-341313">
              <a:spcBef>
                <a:spcPct val="20000"/>
              </a:spcBef>
              <a:buFont typeface="Wingdings" pitchFamily="2" charset="2"/>
              <a:buChar char="§"/>
              <a:defRPr/>
            </a:pPr>
            <a:r>
              <a:rPr lang="en-US" dirty="0" smtClean="0">
                <a:solidFill>
                  <a:schemeClr val="tx1"/>
                </a:solidFill>
              </a:rPr>
              <a:t>The repository is a cross-project view of these documents</a:t>
            </a:r>
          </a:p>
          <a:p>
            <a:pPr marL="798513" lvl="1" indent="-341313">
              <a:spcBef>
                <a:spcPct val="20000"/>
              </a:spcBef>
              <a:buFont typeface="Courier New" pitchFamily="49" charset="0"/>
              <a:buChar char="-"/>
              <a:defRPr/>
            </a:pPr>
            <a:r>
              <a:rPr lang="en-US" dirty="0" smtClean="0">
                <a:solidFill>
                  <a:schemeClr val="tx1"/>
                </a:solidFill>
              </a:rPr>
              <a:t>All documents of a type or related to a milestone for all of the users’ projects may be seen at one time as a collection.</a:t>
            </a:r>
          </a:p>
          <a:p>
            <a:pPr marL="341313" marR="0" lvl="0" indent="-341313" defTabSz="914400" rtl="0" eaLnBrk="1" fontAlgn="auto" latinLnBrk="0" hangingPunct="1"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en-US" dirty="0" smtClean="0">
                <a:solidFill>
                  <a:schemeClr val="tx1"/>
                </a:solidFill>
              </a:rPr>
              <a:t>Users have access to the libraries of their assigned projects – based on their privilege level.  If a document has a privilege level of “EXEC” then only user with the same privilege level will be able to access the document.</a:t>
            </a:r>
            <a:endParaRPr kumimoji="0" lang="en-US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2546431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0" y="304800"/>
            <a:ext cx="9144000" cy="5961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Project Privilege Model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6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5327853"/>
              </p:ext>
            </p:extLst>
          </p:nvPr>
        </p:nvGraphicFramePr>
        <p:xfrm>
          <a:off x="228600" y="1167301"/>
          <a:ext cx="8686800" cy="2874936"/>
        </p:xfrm>
        <a:graphic>
          <a:graphicData uri="http://schemas.openxmlformats.org/drawingml/2006/table">
            <a:tbl>
              <a:tblPr>
                <a:tableStyleId>{0E3FDE45-AF77-4B5C-9715-49D594BDF05E}</a:tableStyleId>
              </a:tblPr>
              <a:tblGrid>
                <a:gridCol w="1447800"/>
                <a:gridCol w="914400"/>
                <a:gridCol w="6324600"/>
              </a:tblGrid>
              <a:tr h="530696">
                <a:tc>
                  <a:txBody>
                    <a:bodyPr/>
                    <a:lstStyle/>
                    <a:p>
                      <a:pPr marL="12700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400" b="1" dirty="0" smtClean="0">
                          <a:solidFill>
                            <a:schemeClr val="bg1"/>
                          </a:solidFill>
                          <a:effectLst/>
                        </a:rPr>
                        <a:t>Permission </a:t>
                      </a:r>
                      <a:br>
                        <a:rPr lang="en-US" sz="1400" b="1" dirty="0" smtClean="0">
                          <a:solidFill>
                            <a:schemeClr val="bg1"/>
                          </a:solidFill>
                          <a:effectLst/>
                        </a:rPr>
                      </a:br>
                      <a:r>
                        <a:rPr lang="en-US" sz="1400" b="1" dirty="0" smtClean="0">
                          <a:solidFill>
                            <a:schemeClr val="bg1"/>
                          </a:solidFill>
                          <a:effectLst/>
                        </a:rPr>
                        <a:t>Role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243" marR="52243" marT="0" marB="0" anchor="ctr">
                    <a:lnL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3E4464"/>
                    </a:solidFill>
                  </a:tcPr>
                </a:tc>
                <a:tc>
                  <a:txBody>
                    <a:bodyPr/>
                    <a:lstStyle/>
                    <a:p>
                      <a:pPr marL="12700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</a:rPr>
                        <a:t>R/W/M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243" marR="52243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3E446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400" b="1" dirty="0" smtClean="0">
                          <a:solidFill>
                            <a:schemeClr val="bg1"/>
                          </a:solidFill>
                          <a:effectLst/>
                        </a:rPr>
                        <a:t>Permission </a:t>
                      </a:r>
                      <a:br>
                        <a:rPr lang="en-US" sz="1400" b="1" dirty="0" smtClean="0">
                          <a:solidFill>
                            <a:schemeClr val="bg1"/>
                          </a:solidFill>
                          <a:effectLst/>
                        </a:rPr>
                      </a:br>
                      <a:r>
                        <a:rPr lang="en-US" sz="1400" b="1" dirty="0" smtClean="0">
                          <a:solidFill>
                            <a:schemeClr val="bg1"/>
                          </a:solidFill>
                          <a:effectLst/>
                        </a:rPr>
                        <a:t>Capabilities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243" marR="52243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3E4464"/>
                    </a:solidFill>
                  </a:tcPr>
                </a:tc>
              </a:tr>
              <a:tr h="662395">
                <a:tc>
                  <a:txBody>
                    <a:bodyPr/>
                    <a:lstStyle/>
                    <a:p>
                      <a:pPr marL="12700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2060"/>
                          </a:solidFill>
                          <a:effectLst/>
                        </a:rPr>
                        <a:t>PROJ </a:t>
                      </a:r>
                      <a:r>
                        <a:rPr lang="en-US" sz="1400" b="1" dirty="0" smtClean="0">
                          <a:solidFill>
                            <a:srgbClr val="002060"/>
                          </a:solidFill>
                          <a:effectLst/>
                        </a:rPr>
                        <a:t>MGR &amp; Contributor</a:t>
                      </a:r>
                      <a:endParaRPr lang="en-US" sz="1400" b="1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243" marR="52243" marT="0" marB="0" anchor="ctr">
                    <a:lnL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B92B7"/>
                    </a:solidFill>
                  </a:tcPr>
                </a:tc>
                <a:tc>
                  <a:txBody>
                    <a:bodyPr/>
                    <a:lstStyle/>
                    <a:p>
                      <a:pPr marL="12700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M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243" marR="52243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EDF"/>
                    </a:solidFill>
                  </a:tcPr>
                </a:tc>
                <a:tc>
                  <a:txBody>
                    <a:bodyPr/>
                    <a:lstStyle/>
                    <a:p>
                      <a:pPr marL="176213" marR="0" lvl="0" indent="-176213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160020" algn="l"/>
                        </a:tabLst>
                      </a:pPr>
                      <a:r>
                        <a:rPr lang="en-US" sz="1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Uploads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documents for project (</a:t>
                      </a:r>
                      <a:r>
                        <a:rPr lang="en-US" sz="14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Document has user’s Role)</a:t>
                      </a:r>
                    </a:p>
                    <a:p>
                      <a:pPr marL="176213" marR="0" lvl="0" indent="-176213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160020" algn="l"/>
                        </a:tabLst>
                      </a:pPr>
                      <a:r>
                        <a:rPr lang="en-US" sz="14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Modify document meta data (change document role, etc.)</a:t>
                      </a:r>
                    </a:p>
                    <a:p>
                      <a:pPr marL="176213" marR="0" lvl="0" indent="-176213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160020" algn="l"/>
                        </a:tabLst>
                      </a:pPr>
                      <a:r>
                        <a:rPr lang="en-US" sz="14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Replace a document</a:t>
                      </a:r>
                    </a:p>
                  </a:txBody>
                  <a:tcPr marL="52243" marR="52243" marT="0" marB="0" anchor="ctr">
                    <a:lnR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0696">
                <a:tc>
                  <a:txBody>
                    <a:bodyPr/>
                    <a:lstStyle/>
                    <a:p>
                      <a:pPr marL="12700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2060"/>
                          </a:solidFill>
                          <a:effectLst/>
                        </a:rPr>
                        <a:t>PROJ </a:t>
                      </a:r>
                      <a:r>
                        <a:rPr lang="en-US" sz="1400" b="1" dirty="0" smtClean="0">
                          <a:solidFill>
                            <a:srgbClr val="002060"/>
                          </a:solidFill>
                          <a:effectLst/>
                        </a:rPr>
                        <a:t> Reader</a:t>
                      </a:r>
                      <a:endParaRPr lang="en-US" sz="1400" b="1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243" marR="52243" marT="0" marB="0" anchor="ctr">
                    <a:lnL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B92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R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243" marR="52243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EDF"/>
                    </a:solidFill>
                  </a:tcPr>
                </a:tc>
                <a:tc>
                  <a:txBody>
                    <a:bodyPr/>
                    <a:lstStyle/>
                    <a:p>
                      <a:pPr marL="176213" marR="0" lvl="0" indent="-176213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160020" algn="l"/>
                        </a:tabLst>
                      </a:pPr>
                      <a:r>
                        <a:rPr lang="en-US" sz="1400" dirty="0" smtClean="0">
                          <a:effectLst/>
                        </a:rPr>
                        <a:t>Reads </a:t>
                      </a:r>
                      <a:r>
                        <a:rPr lang="en-US" sz="1400" dirty="0">
                          <a:effectLst/>
                        </a:rPr>
                        <a:t>all project documents </a:t>
                      </a:r>
                      <a:r>
                        <a:rPr lang="en-US" sz="1400" dirty="0" smtClean="0">
                          <a:effectLst/>
                        </a:rPr>
                        <a:t>where personal role matches (NON-GOV, GOV, EXEC)</a:t>
                      </a:r>
                    </a:p>
                  </a:txBody>
                  <a:tcPr marL="52243" marR="52243" marT="0" marB="0" anchor="ctr">
                    <a:lnR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7452">
                <a:tc>
                  <a:txBody>
                    <a:bodyPr/>
                    <a:lstStyle/>
                    <a:p>
                      <a:pPr marL="12700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Repository Manager (Repos)</a:t>
                      </a:r>
                      <a:endParaRPr lang="en-US" sz="1400" b="1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243" marR="52243" marT="0" marB="0" anchor="ctr">
                    <a:lnL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B92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W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243" marR="52243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EDF"/>
                    </a:solidFill>
                  </a:tcPr>
                </a:tc>
                <a:tc>
                  <a:txBody>
                    <a:bodyPr/>
                    <a:lstStyle/>
                    <a:p>
                      <a:pPr marL="176213" marR="0" lvl="0" indent="-176213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/>
                        <a:buChar char=""/>
                        <a:tabLst>
                          <a:tab pos="160020" algn="l"/>
                        </a:tabLst>
                        <a:defRPr/>
                      </a:pPr>
                      <a:r>
                        <a:rPr lang="en-US" sz="1400" dirty="0" smtClean="0">
                          <a:effectLst/>
                        </a:rPr>
                        <a:t>Access, modify</a:t>
                      </a:r>
                      <a:r>
                        <a:rPr lang="en-US" sz="1400" baseline="0" dirty="0" smtClean="0">
                          <a:effectLst/>
                        </a:rPr>
                        <a:t>, delete privileges for all resources in the repositories</a:t>
                      </a:r>
                    </a:p>
                    <a:p>
                      <a:pPr marL="176213" marR="0" lvl="0" indent="-176213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/>
                        <a:buChar char=""/>
                        <a:tabLst>
                          <a:tab pos="160020" algn="l"/>
                        </a:tabLst>
                        <a:defRPr/>
                      </a:pPr>
                      <a:r>
                        <a:rPr lang="en-US" sz="1400" baseline="0" dirty="0" smtClean="0">
                          <a:effectLst/>
                        </a:rPr>
                        <a:t>Able to set privilege levels for all documents</a:t>
                      </a:r>
                    </a:p>
                    <a:p>
                      <a:pPr marL="176213" marR="0" lvl="0" indent="-176213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/>
                        <a:buChar char=""/>
                        <a:tabLst>
                          <a:tab pos="160020" algn="l"/>
                        </a:tabLst>
                        <a:defRPr/>
                      </a:pPr>
                      <a:r>
                        <a:rPr lang="en-US" sz="1400" baseline="0" dirty="0" smtClean="0">
                          <a:effectLst/>
                        </a:rPr>
                        <a:t>Able to upload new documents</a:t>
                      </a:r>
                    </a:p>
                    <a:p>
                      <a:pPr marL="176213" marR="0" lvl="0" indent="-176213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/>
                        <a:buChar char=""/>
                        <a:tabLst>
                          <a:tab pos="160020" algn="l"/>
                        </a:tabLst>
                        <a:defRPr/>
                      </a:pPr>
                      <a:r>
                        <a:rPr lang="en-US" sz="1400" baseline="0" dirty="0" smtClean="0">
                          <a:effectLst/>
                        </a:rPr>
                        <a:t>Able to update and edit key lookup tables of information including contracts.</a:t>
                      </a:r>
                      <a:endParaRPr lang="en-US" sz="1400" dirty="0" smtClean="0">
                        <a:effectLst/>
                      </a:endParaRPr>
                    </a:p>
                  </a:txBody>
                  <a:tcPr marL="52243" marR="52243" marT="0" marB="0" anchor="ctr">
                    <a:lnR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Rectangle 1"/>
          <p:cNvSpPr/>
          <p:nvPr/>
        </p:nvSpPr>
        <p:spPr>
          <a:xfrm>
            <a:off x="364273" y="1709757"/>
            <a:ext cx="8452625" cy="1270773"/>
          </a:xfrm>
          <a:prstGeom prst="rect">
            <a:avLst/>
          </a:prstGeom>
          <a:noFill/>
          <a:ln w="57150" cmpd="dbl">
            <a:solidFill>
              <a:srgbClr val="C0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-40928"/>
            <a:ext cx="3299493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1: Overview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0099" y="4194313"/>
            <a:ext cx="868679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en-US" dirty="0"/>
              <a:t>Users may view all documents they are associated to through a project and for which they have a privilege “match”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en-US" dirty="0"/>
              <a:t>Manager/Contributor may </a:t>
            </a:r>
            <a:r>
              <a:rPr lang="en-US" dirty="0" smtClean="0"/>
              <a:t>view/edit/delete </a:t>
            </a:r>
            <a:r>
              <a:rPr lang="en-US" dirty="0"/>
              <a:t>documents associated to their assigned projects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en-US" dirty="0"/>
              <a:t>Readers may view documents associated to their assigned projects </a:t>
            </a:r>
          </a:p>
        </p:txBody>
      </p:sp>
    </p:spTree>
    <p:extLst>
      <p:ext uri="{BB962C8B-B14F-4D97-AF65-F5344CB8AC3E}">
        <p14:creationId xmlns:p14="http://schemas.microsoft.com/office/powerpoint/2010/main" val="24284293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Document Privileges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idx="1"/>
          </p:nvPr>
        </p:nvSpPr>
        <p:spPr>
          <a:xfrm>
            <a:off x="446048" y="1310268"/>
            <a:ext cx="8419171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200" dirty="0" smtClean="0"/>
              <a:t>Documents are assigned one of the three privilege levels: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2200" dirty="0" smtClean="0"/>
          </a:p>
          <a:p>
            <a:pPr marL="342900" indent="-342900">
              <a:buFont typeface="Arial" pitchFamily="34" charset="0"/>
              <a:buChar char="•"/>
            </a:pPr>
            <a:endParaRPr lang="en-US" sz="2200" dirty="0"/>
          </a:p>
          <a:p>
            <a:pPr marL="342900" indent="-342900">
              <a:buFont typeface="Arial" pitchFamily="34" charset="0"/>
              <a:buChar char="•"/>
            </a:pPr>
            <a:endParaRPr lang="en-US" sz="2200" dirty="0" smtClean="0"/>
          </a:p>
          <a:p>
            <a:pPr marL="342900" indent="-342900">
              <a:buFont typeface="Arial" pitchFamily="34" charset="0"/>
              <a:buChar char="•"/>
            </a:pPr>
            <a:endParaRPr lang="en-US" sz="2200" dirty="0"/>
          </a:p>
          <a:p>
            <a:pPr marL="342900" indent="-342900">
              <a:buFont typeface="Arial" pitchFamily="34" charset="0"/>
              <a:buChar char="•"/>
            </a:pPr>
            <a:endParaRPr lang="en-US" sz="2200" dirty="0" smtClean="0"/>
          </a:p>
          <a:p>
            <a:pPr marL="342900" indent="-342900">
              <a:buFont typeface="Arial" pitchFamily="34" charset="0"/>
              <a:buChar char="•"/>
            </a:pPr>
            <a:endParaRPr lang="en-US" sz="2200" dirty="0" smtClean="0"/>
          </a:p>
          <a:p>
            <a:pPr marL="0" indent="0">
              <a:spcAft>
                <a:spcPts val="600"/>
              </a:spcAft>
              <a:buNone/>
            </a:pPr>
            <a:r>
              <a:rPr lang="en-US" sz="2200" dirty="0" smtClean="0"/>
              <a:t>The DEFAULT setting for all uploaded documents in the Project Repository is the privilege level of the Uploader.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-40928"/>
            <a:ext cx="4208929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1: Overview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77121" y="1884115"/>
            <a:ext cx="8417858" cy="201613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anchor="ctr">
            <a:noAutofit/>
          </a:bodyPr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en-US" sz="2200" dirty="0" smtClean="0">
                <a:solidFill>
                  <a:schemeClr val="accent1">
                    <a:lumMod val="50000"/>
                  </a:schemeClr>
                </a:solidFill>
              </a:rPr>
              <a:t>Non-Government registered 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</a:rPr>
              <a:t>users </a:t>
            </a:r>
            <a:r>
              <a:rPr lang="en-US" sz="2200" b="1" dirty="0" smtClean="0">
                <a:solidFill>
                  <a:schemeClr val="accent1">
                    <a:lumMod val="50000"/>
                  </a:schemeClr>
                </a:solidFill>
              </a:rPr>
              <a:t>(NON 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</a:rPr>
              <a:t>GOV)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en-US" sz="2200" dirty="0">
                <a:solidFill>
                  <a:schemeClr val="accent1">
                    <a:lumMod val="50000"/>
                  </a:schemeClr>
                </a:solidFill>
              </a:rPr>
              <a:t>For Government purposes only 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</a:rPr>
              <a:t>(GOV)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en-US" sz="2200" dirty="0">
                <a:solidFill>
                  <a:schemeClr val="accent1">
                    <a:lumMod val="50000"/>
                  </a:schemeClr>
                </a:solidFill>
              </a:rPr>
              <a:t>Executive users within TMA or those assigned the privilege by TMA 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</a:rPr>
              <a:t>(EXEC)</a:t>
            </a:r>
          </a:p>
        </p:txBody>
      </p:sp>
    </p:spTree>
    <p:extLst>
      <p:ext uri="{BB962C8B-B14F-4D97-AF65-F5344CB8AC3E}">
        <p14:creationId xmlns:p14="http://schemas.microsoft.com/office/powerpoint/2010/main" val="1087153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640" y="389180"/>
            <a:ext cx="9144000" cy="579007"/>
          </a:xfrm>
        </p:spPr>
        <p:txBody>
          <a:bodyPr/>
          <a:lstStyle/>
          <a:p>
            <a:r>
              <a:rPr lang="en-US" sz="3600" cap="all" dirty="0" smtClean="0">
                <a:solidFill>
                  <a:srgbClr val="385E8C"/>
                </a:solidFill>
              </a:rPr>
              <a:t>Module 2: </a:t>
            </a:r>
            <a:r>
              <a:rPr lang="en-US" sz="3600" cap="all" dirty="0">
                <a:solidFill>
                  <a:srgbClr val="385E8C"/>
                </a:solidFill>
              </a:rPr>
              <a:t>Accessing the Project </a:t>
            </a:r>
            <a:r>
              <a:rPr lang="en-US" sz="3600" cap="all" dirty="0" smtClean="0">
                <a:solidFill>
                  <a:srgbClr val="385E8C"/>
                </a:solidFill>
              </a:rPr>
              <a:t>Library</a:t>
            </a:r>
            <a:endParaRPr lang="en-US" sz="3600" cap="all" dirty="0">
              <a:solidFill>
                <a:srgbClr val="385E8C"/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2262381" y="2593073"/>
            <a:ext cx="4413683" cy="2129369"/>
          </a:xfrm>
          <a:prstGeom prst="rect">
            <a:avLst/>
          </a:prstGeo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SzPct val="80000"/>
              <a:buFont typeface="Wingdings" pitchFamily="2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tabLst>
                <a:tab pos="862013" algn="l"/>
              </a:tabLst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Aft>
                <a:spcPts val="900"/>
              </a:spcAft>
            </a:pPr>
            <a:r>
              <a:rPr lang="en-US" sz="3800" b="1" dirty="0" smtClean="0">
                <a:solidFill>
                  <a:schemeClr val="accent1">
                    <a:lumMod val="50000"/>
                  </a:schemeClr>
                </a:solidFill>
              </a:rPr>
              <a:t>What is covered</a:t>
            </a:r>
          </a:p>
          <a:p>
            <a:pPr marL="463550" indent="-463550">
              <a:lnSpc>
                <a:spcPct val="120000"/>
              </a:lnSpc>
              <a:spcBef>
                <a:spcPts val="600"/>
              </a:spcBef>
              <a:spcAft>
                <a:spcPts val="900"/>
              </a:spcAft>
              <a:buFont typeface="Wingdings" pitchFamily="2" charset="2"/>
              <a:buChar char="§"/>
            </a:pPr>
            <a:r>
              <a:rPr lang="en-US" sz="2800" dirty="0" smtClean="0">
                <a:solidFill>
                  <a:schemeClr val="tx1"/>
                </a:solidFill>
              </a:rPr>
              <a:t>Accessing the Project Document Library</a:t>
            </a:r>
          </a:p>
        </p:txBody>
      </p:sp>
      <p:grpSp>
        <p:nvGrpSpPr>
          <p:cNvPr id="7" name="Group 50"/>
          <p:cNvGrpSpPr>
            <a:grpSpLocks noChangeAspect="1"/>
          </p:cNvGrpSpPr>
          <p:nvPr/>
        </p:nvGrpSpPr>
        <p:grpSpPr bwMode="auto">
          <a:xfrm>
            <a:off x="6018427" y="2021073"/>
            <a:ext cx="1472629" cy="1257525"/>
            <a:chOff x="-518" y="2576"/>
            <a:chExt cx="890" cy="760"/>
          </a:xfrm>
        </p:grpSpPr>
        <p:sp>
          <p:nvSpPr>
            <p:cNvPr id="8" name="Freeform 64"/>
            <p:cNvSpPr>
              <a:spLocks/>
            </p:cNvSpPr>
            <p:nvPr/>
          </p:nvSpPr>
          <p:spPr bwMode="auto">
            <a:xfrm>
              <a:off x="38" y="2576"/>
              <a:ext cx="334" cy="497"/>
            </a:xfrm>
            <a:custGeom>
              <a:avLst/>
              <a:gdLst>
                <a:gd name="T0" fmla="*/ 0 w 334"/>
                <a:gd name="T1" fmla="*/ 18 h 497"/>
                <a:gd name="T2" fmla="*/ 12 w 334"/>
                <a:gd name="T3" fmla="*/ 15 h 497"/>
                <a:gd name="T4" fmla="*/ 29 w 334"/>
                <a:gd name="T5" fmla="*/ 20 h 497"/>
                <a:gd name="T6" fmla="*/ 71 w 334"/>
                <a:gd name="T7" fmla="*/ 14 h 497"/>
                <a:gd name="T8" fmla="*/ 72 w 334"/>
                <a:gd name="T9" fmla="*/ 4 h 497"/>
                <a:gd name="T10" fmla="*/ 91 w 334"/>
                <a:gd name="T11" fmla="*/ 0 h 497"/>
                <a:gd name="T12" fmla="*/ 328 w 334"/>
                <a:gd name="T13" fmla="*/ 58 h 497"/>
                <a:gd name="T14" fmla="*/ 334 w 334"/>
                <a:gd name="T15" fmla="*/ 73 h 497"/>
                <a:gd name="T16" fmla="*/ 334 w 334"/>
                <a:gd name="T17" fmla="*/ 471 h 497"/>
                <a:gd name="T18" fmla="*/ 332 w 334"/>
                <a:gd name="T19" fmla="*/ 479 h 497"/>
                <a:gd name="T20" fmla="*/ 327 w 334"/>
                <a:gd name="T21" fmla="*/ 486 h 497"/>
                <a:gd name="T22" fmla="*/ 320 w 334"/>
                <a:gd name="T23" fmla="*/ 492 h 497"/>
                <a:gd name="T24" fmla="*/ 311 w 334"/>
                <a:gd name="T25" fmla="*/ 495 h 497"/>
                <a:gd name="T26" fmla="*/ 300 w 334"/>
                <a:gd name="T27" fmla="*/ 497 h 497"/>
                <a:gd name="T28" fmla="*/ 290 w 334"/>
                <a:gd name="T29" fmla="*/ 497 h 497"/>
                <a:gd name="T30" fmla="*/ 278 w 334"/>
                <a:gd name="T31" fmla="*/ 496 h 497"/>
                <a:gd name="T32" fmla="*/ 268 w 334"/>
                <a:gd name="T33" fmla="*/ 493 h 497"/>
                <a:gd name="T34" fmla="*/ 0 w 334"/>
                <a:gd name="T35" fmla="*/ 402 h 497"/>
                <a:gd name="T36" fmla="*/ 0 w 334"/>
                <a:gd name="T37" fmla="*/ 18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497">
                  <a:moveTo>
                    <a:pt x="0" y="18"/>
                  </a:moveTo>
                  <a:lnTo>
                    <a:pt x="12" y="15"/>
                  </a:lnTo>
                  <a:lnTo>
                    <a:pt x="29" y="20"/>
                  </a:lnTo>
                  <a:lnTo>
                    <a:pt x="71" y="14"/>
                  </a:lnTo>
                  <a:lnTo>
                    <a:pt x="72" y="4"/>
                  </a:lnTo>
                  <a:lnTo>
                    <a:pt x="91" y="0"/>
                  </a:lnTo>
                  <a:lnTo>
                    <a:pt x="328" y="58"/>
                  </a:lnTo>
                  <a:lnTo>
                    <a:pt x="334" y="73"/>
                  </a:lnTo>
                  <a:lnTo>
                    <a:pt x="334" y="471"/>
                  </a:lnTo>
                  <a:lnTo>
                    <a:pt x="332" y="479"/>
                  </a:lnTo>
                  <a:lnTo>
                    <a:pt x="327" y="486"/>
                  </a:lnTo>
                  <a:lnTo>
                    <a:pt x="320" y="492"/>
                  </a:lnTo>
                  <a:lnTo>
                    <a:pt x="311" y="495"/>
                  </a:lnTo>
                  <a:lnTo>
                    <a:pt x="300" y="497"/>
                  </a:lnTo>
                  <a:lnTo>
                    <a:pt x="290" y="497"/>
                  </a:lnTo>
                  <a:lnTo>
                    <a:pt x="278" y="496"/>
                  </a:lnTo>
                  <a:lnTo>
                    <a:pt x="268" y="493"/>
                  </a:lnTo>
                  <a:lnTo>
                    <a:pt x="0" y="402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65"/>
            <p:cNvSpPr>
              <a:spLocks/>
            </p:cNvSpPr>
            <p:nvPr/>
          </p:nvSpPr>
          <p:spPr bwMode="auto">
            <a:xfrm>
              <a:off x="68" y="2586"/>
              <a:ext cx="291" cy="70"/>
            </a:xfrm>
            <a:custGeom>
              <a:avLst/>
              <a:gdLst>
                <a:gd name="T0" fmla="*/ 54 w 291"/>
                <a:gd name="T1" fmla="*/ 0 h 70"/>
                <a:gd name="T2" fmla="*/ 291 w 291"/>
                <a:gd name="T3" fmla="*/ 55 h 70"/>
                <a:gd name="T4" fmla="*/ 290 w 291"/>
                <a:gd name="T5" fmla="*/ 62 h 70"/>
                <a:gd name="T6" fmla="*/ 287 w 291"/>
                <a:gd name="T7" fmla="*/ 66 h 70"/>
                <a:gd name="T8" fmla="*/ 281 w 291"/>
                <a:gd name="T9" fmla="*/ 68 h 70"/>
                <a:gd name="T10" fmla="*/ 273 w 291"/>
                <a:gd name="T11" fmla="*/ 69 h 70"/>
                <a:gd name="T12" fmla="*/ 264 w 291"/>
                <a:gd name="T13" fmla="*/ 70 h 70"/>
                <a:gd name="T14" fmla="*/ 255 w 291"/>
                <a:gd name="T15" fmla="*/ 69 h 70"/>
                <a:gd name="T16" fmla="*/ 246 w 291"/>
                <a:gd name="T17" fmla="*/ 69 h 70"/>
                <a:gd name="T18" fmla="*/ 238 w 291"/>
                <a:gd name="T19" fmla="*/ 69 h 70"/>
                <a:gd name="T20" fmla="*/ 0 w 291"/>
                <a:gd name="T21" fmla="*/ 9 h 70"/>
                <a:gd name="T22" fmla="*/ 54 w 291"/>
                <a:gd name="T2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1" h="70">
                  <a:moveTo>
                    <a:pt x="54" y="0"/>
                  </a:moveTo>
                  <a:lnTo>
                    <a:pt x="291" y="55"/>
                  </a:lnTo>
                  <a:lnTo>
                    <a:pt x="290" y="62"/>
                  </a:lnTo>
                  <a:lnTo>
                    <a:pt x="287" y="66"/>
                  </a:lnTo>
                  <a:lnTo>
                    <a:pt x="281" y="68"/>
                  </a:lnTo>
                  <a:lnTo>
                    <a:pt x="273" y="69"/>
                  </a:lnTo>
                  <a:lnTo>
                    <a:pt x="264" y="70"/>
                  </a:lnTo>
                  <a:lnTo>
                    <a:pt x="255" y="69"/>
                  </a:lnTo>
                  <a:lnTo>
                    <a:pt x="246" y="69"/>
                  </a:lnTo>
                  <a:lnTo>
                    <a:pt x="238" y="69"/>
                  </a:lnTo>
                  <a:lnTo>
                    <a:pt x="0" y="9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66"/>
            <p:cNvSpPr>
              <a:spLocks/>
            </p:cNvSpPr>
            <p:nvPr/>
          </p:nvSpPr>
          <p:spPr bwMode="auto">
            <a:xfrm>
              <a:off x="313" y="2649"/>
              <a:ext cx="59" cy="422"/>
            </a:xfrm>
            <a:custGeom>
              <a:avLst/>
              <a:gdLst>
                <a:gd name="T0" fmla="*/ 0 w 59"/>
                <a:gd name="T1" fmla="*/ 13 h 422"/>
                <a:gd name="T2" fmla="*/ 8 w 59"/>
                <a:gd name="T3" fmla="*/ 14 h 422"/>
                <a:gd name="T4" fmla="*/ 16 w 59"/>
                <a:gd name="T5" fmla="*/ 14 h 422"/>
                <a:gd name="T6" fmla="*/ 24 w 59"/>
                <a:gd name="T7" fmla="*/ 15 h 422"/>
                <a:gd name="T8" fmla="*/ 32 w 59"/>
                <a:gd name="T9" fmla="*/ 14 h 422"/>
                <a:gd name="T10" fmla="*/ 39 w 59"/>
                <a:gd name="T11" fmla="*/ 13 h 422"/>
                <a:gd name="T12" fmla="*/ 46 w 59"/>
                <a:gd name="T13" fmla="*/ 11 h 422"/>
                <a:gd name="T14" fmla="*/ 53 w 59"/>
                <a:gd name="T15" fmla="*/ 6 h 422"/>
                <a:gd name="T16" fmla="*/ 59 w 59"/>
                <a:gd name="T17" fmla="*/ 0 h 422"/>
                <a:gd name="T18" fmla="*/ 57 w 59"/>
                <a:gd name="T19" fmla="*/ 403 h 422"/>
                <a:gd name="T20" fmla="*/ 54 w 59"/>
                <a:gd name="T21" fmla="*/ 410 h 422"/>
                <a:gd name="T22" fmla="*/ 49 w 59"/>
                <a:gd name="T23" fmla="*/ 415 h 422"/>
                <a:gd name="T24" fmla="*/ 42 w 59"/>
                <a:gd name="T25" fmla="*/ 419 h 422"/>
                <a:gd name="T26" fmla="*/ 35 w 59"/>
                <a:gd name="T27" fmla="*/ 421 h 422"/>
                <a:gd name="T28" fmla="*/ 27 w 59"/>
                <a:gd name="T29" fmla="*/ 422 h 422"/>
                <a:gd name="T30" fmla="*/ 18 w 59"/>
                <a:gd name="T31" fmla="*/ 421 h 422"/>
                <a:gd name="T32" fmla="*/ 9 w 59"/>
                <a:gd name="T33" fmla="*/ 418 h 422"/>
                <a:gd name="T34" fmla="*/ 0 w 59"/>
                <a:gd name="T35" fmla="*/ 413 h 422"/>
                <a:gd name="T36" fmla="*/ 0 w 59"/>
                <a:gd name="T37" fmla="*/ 13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422">
                  <a:moveTo>
                    <a:pt x="0" y="13"/>
                  </a:moveTo>
                  <a:lnTo>
                    <a:pt x="8" y="14"/>
                  </a:lnTo>
                  <a:lnTo>
                    <a:pt x="16" y="14"/>
                  </a:lnTo>
                  <a:lnTo>
                    <a:pt x="24" y="15"/>
                  </a:lnTo>
                  <a:lnTo>
                    <a:pt x="32" y="14"/>
                  </a:lnTo>
                  <a:lnTo>
                    <a:pt x="39" y="13"/>
                  </a:lnTo>
                  <a:lnTo>
                    <a:pt x="46" y="11"/>
                  </a:lnTo>
                  <a:lnTo>
                    <a:pt x="53" y="6"/>
                  </a:lnTo>
                  <a:lnTo>
                    <a:pt x="59" y="0"/>
                  </a:lnTo>
                  <a:lnTo>
                    <a:pt x="57" y="403"/>
                  </a:lnTo>
                  <a:lnTo>
                    <a:pt x="54" y="410"/>
                  </a:lnTo>
                  <a:lnTo>
                    <a:pt x="49" y="415"/>
                  </a:lnTo>
                  <a:lnTo>
                    <a:pt x="42" y="419"/>
                  </a:lnTo>
                  <a:lnTo>
                    <a:pt x="35" y="421"/>
                  </a:lnTo>
                  <a:lnTo>
                    <a:pt x="27" y="422"/>
                  </a:lnTo>
                  <a:lnTo>
                    <a:pt x="18" y="421"/>
                  </a:lnTo>
                  <a:lnTo>
                    <a:pt x="9" y="418"/>
                  </a:lnTo>
                  <a:lnTo>
                    <a:pt x="0" y="413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67"/>
            <p:cNvSpPr>
              <a:spLocks/>
            </p:cNvSpPr>
            <p:nvPr/>
          </p:nvSpPr>
          <p:spPr bwMode="auto">
            <a:xfrm>
              <a:off x="-57" y="2594"/>
              <a:ext cx="350" cy="518"/>
            </a:xfrm>
            <a:custGeom>
              <a:avLst/>
              <a:gdLst>
                <a:gd name="T0" fmla="*/ 1 w 350"/>
                <a:gd name="T1" fmla="*/ 18 h 518"/>
                <a:gd name="T2" fmla="*/ 14 w 350"/>
                <a:gd name="T3" fmla="*/ 15 h 518"/>
                <a:gd name="T4" fmla="*/ 31 w 350"/>
                <a:gd name="T5" fmla="*/ 20 h 518"/>
                <a:gd name="T6" fmla="*/ 74 w 350"/>
                <a:gd name="T7" fmla="*/ 14 h 518"/>
                <a:gd name="T8" fmla="*/ 75 w 350"/>
                <a:gd name="T9" fmla="*/ 4 h 518"/>
                <a:gd name="T10" fmla="*/ 95 w 350"/>
                <a:gd name="T11" fmla="*/ 0 h 518"/>
                <a:gd name="T12" fmla="*/ 343 w 350"/>
                <a:gd name="T13" fmla="*/ 60 h 518"/>
                <a:gd name="T14" fmla="*/ 350 w 350"/>
                <a:gd name="T15" fmla="*/ 76 h 518"/>
                <a:gd name="T16" fmla="*/ 350 w 350"/>
                <a:gd name="T17" fmla="*/ 491 h 518"/>
                <a:gd name="T18" fmla="*/ 347 w 350"/>
                <a:gd name="T19" fmla="*/ 500 h 518"/>
                <a:gd name="T20" fmla="*/ 342 w 350"/>
                <a:gd name="T21" fmla="*/ 507 h 518"/>
                <a:gd name="T22" fmla="*/ 334 w 350"/>
                <a:gd name="T23" fmla="*/ 512 h 518"/>
                <a:gd name="T24" fmla="*/ 325 w 350"/>
                <a:gd name="T25" fmla="*/ 516 h 518"/>
                <a:gd name="T26" fmla="*/ 314 w 350"/>
                <a:gd name="T27" fmla="*/ 518 h 518"/>
                <a:gd name="T28" fmla="*/ 303 w 350"/>
                <a:gd name="T29" fmla="*/ 518 h 518"/>
                <a:gd name="T30" fmla="*/ 291 w 350"/>
                <a:gd name="T31" fmla="*/ 517 h 518"/>
                <a:gd name="T32" fmla="*/ 280 w 350"/>
                <a:gd name="T33" fmla="*/ 514 h 518"/>
                <a:gd name="T34" fmla="*/ 0 w 350"/>
                <a:gd name="T35" fmla="*/ 419 h 518"/>
                <a:gd name="T36" fmla="*/ 1 w 350"/>
                <a:gd name="T37" fmla="*/ 18 h 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0" h="518">
                  <a:moveTo>
                    <a:pt x="1" y="18"/>
                  </a:moveTo>
                  <a:lnTo>
                    <a:pt x="14" y="15"/>
                  </a:lnTo>
                  <a:lnTo>
                    <a:pt x="31" y="20"/>
                  </a:lnTo>
                  <a:lnTo>
                    <a:pt x="74" y="14"/>
                  </a:lnTo>
                  <a:lnTo>
                    <a:pt x="75" y="4"/>
                  </a:lnTo>
                  <a:lnTo>
                    <a:pt x="95" y="0"/>
                  </a:lnTo>
                  <a:lnTo>
                    <a:pt x="343" y="60"/>
                  </a:lnTo>
                  <a:lnTo>
                    <a:pt x="350" y="76"/>
                  </a:lnTo>
                  <a:lnTo>
                    <a:pt x="350" y="491"/>
                  </a:lnTo>
                  <a:lnTo>
                    <a:pt x="347" y="500"/>
                  </a:lnTo>
                  <a:lnTo>
                    <a:pt x="342" y="507"/>
                  </a:lnTo>
                  <a:lnTo>
                    <a:pt x="334" y="512"/>
                  </a:lnTo>
                  <a:lnTo>
                    <a:pt x="325" y="516"/>
                  </a:lnTo>
                  <a:lnTo>
                    <a:pt x="314" y="518"/>
                  </a:lnTo>
                  <a:lnTo>
                    <a:pt x="303" y="518"/>
                  </a:lnTo>
                  <a:lnTo>
                    <a:pt x="291" y="517"/>
                  </a:lnTo>
                  <a:lnTo>
                    <a:pt x="280" y="514"/>
                  </a:lnTo>
                  <a:lnTo>
                    <a:pt x="0" y="419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68"/>
            <p:cNvSpPr>
              <a:spLocks/>
            </p:cNvSpPr>
            <p:nvPr/>
          </p:nvSpPr>
          <p:spPr bwMode="auto">
            <a:xfrm>
              <a:off x="-24" y="2604"/>
              <a:ext cx="303" cy="73"/>
            </a:xfrm>
            <a:custGeom>
              <a:avLst/>
              <a:gdLst>
                <a:gd name="T0" fmla="*/ 55 w 303"/>
                <a:gd name="T1" fmla="*/ 0 h 73"/>
                <a:gd name="T2" fmla="*/ 303 w 303"/>
                <a:gd name="T3" fmla="*/ 57 h 73"/>
                <a:gd name="T4" fmla="*/ 302 w 303"/>
                <a:gd name="T5" fmla="*/ 64 h 73"/>
                <a:gd name="T6" fmla="*/ 299 w 303"/>
                <a:gd name="T7" fmla="*/ 68 h 73"/>
                <a:gd name="T8" fmla="*/ 292 w 303"/>
                <a:gd name="T9" fmla="*/ 71 h 73"/>
                <a:gd name="T10" fmla="*/ 284 w 303"/>
                <a:gd name="T11" fmla="*/ 72 h 73"/>
                <a:gd name="T12" fmla="*/ 274 w 303"/>
                <a:gd name="T13" fmla="*/ 73 h 73"/>
                <a:gd name="T14" fmla="*/ 265 w 303"/>
                <a:gd name="T15" fmla="*/ 72 h 73"/>
                <a:gd name="T16" fmla="*/ 255 w 303"/>
                <a:gd name="T17" fmla="*/ 72 h 73"/>
                <a:gd name="T18" fmla="*/ 247 w 303"/>
                <a:gd name="T19" fmla="*/ 72 h 73"/>
                <a:gd name="T20" fmla="*/ 0 w 303"/>
                <a:gd name="T21" fmla="*/ 9 h 73"/>
                <a:gd name="T22" fmla="*/ 55 w 303"/>
                <a:gd name="T23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03" h="73">
                  <a:moveTo>
                    <a:pt x="55" y="0"/>
                  </a:moveTo>
                  <a:lnTo>
                    <a:pt x="303" y="57"/>
                  </a:lnTo>
                  <a:lnTo>
                    <a:pt x="302" y="64"/>
                  </a:lnTo>
                  <a:lnTo>
                    <a:pt x="299" y="68"/>
                  </a:lnTo>
                  <a:lnTo>
                    <a:pt x="292" y="71"/>
                  </a:lnTo>
                  <a:lnTo>
                    <a:pt x="284" y="72"/>
                  </a:lnTo>
                  <a:lnTo>
                    <a:pt x="274" y="73"/>
                  </a:lnTo>
                  <a:lnTo>
                    <a:pt x="265" y="72"/>
                  </a:lnTo>
                  <a:lnTo>
                    <a:pt x="255" y="72"/>
                  </a:lnTo>
                  <a:lnTo>
                    <a:pt x="247" y="72"/>
                  </a:lnTo>
                  <a:lnTo>
                    <a:pt x="0" y="9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69"/>
            <p:cNvSpPr>
              <a:spLocks/>
            </p:cNvSpPr>
            <p:nvPr/>
          </p:nvSpPr>
          <p:spPr bwMode="auto">
            <a:xfrm>
              <a:off x="230" y="2670"/>
              <a:ext cx="62" cy="440"/>
            </a:xfrm>
            <a:custGeom>
              <a:avLst/>
              <a:gdLst>
                <a:gd name="T0" fmla="*/ 0 w 62"/>
                <a:gd name="T1" fmla="*/ 13 h 440"/>
                <a:gd name="T2" fmla="*/ 9 w 62"/>
                <a:gd name="T3" fmla="*/ 14 h 440"/>
                <a:gd name="T4" fmla="*/ 18 w 62"/>
                <a:gd name="T5" fmla="*/ 14 h 440"/>
                <a:gd name="T6" fmla="*/ 25 w 62"/>
                <a:gd name="T7" fmla="*/ 15 h 440"/>
                <a:gd name="T8" fmla="*/ 34 w 62"/>
                <a:gd name="T9" fmla="*/ 14 h 440"/>
                <a:gd name="T10" fmla="*/ 41 w 62"/>
                <a:gd name="T11" fmla="*/ 13 h 440"/>
                <a:gd name="T12" fmla="*/ 49 w 62"/>
                <a:gd name="T13" fmla="*/ 11 h 440"/>
                <a:gd name="T14" fmla="*/ 55 w 62"/>
                <a:gd name="T15" fmla="*/ 6 h 440"/>
                <a:gd name="T16" fmla="*/ 62 w 62"/>
                <a:gd name="T17" fmla="*/ 0 h 440"/>
                <a:gd name="T18" fmla="*/ 60 w 62"/>
                <a:gd name="T19" fmla="*/ 420 h 440"/>
                <a:gd name="T20" fmla="*/ 57 w 62"/>
                <a:gd name="T21" fmla="*/ 426 h 440"/>
                <a:gd name="T22" fmla="*/ 52 w 62"/>
                <a:gd name="T23" fmla="*/ 432 h 440"/>
                <a:gd name="T24" fmla="*/ 45 w 62"/>
                <a:gd name="T25" fmla="*/ 436 h 440"/>
                <a:gd name="T26" fmla="*/ 37 w 62"/>
                <a:gd name="T27" fmla="*/ 439 h 440"/>
                <a:gd name="T28" fmla="*/ 29 w 62"/>
                <a:gd name="T29" fmla="*/ 440 h 440"/>
                <a:gd name="T30" fmla="*/ 19 w 62"/>
                <a:gd name="T31" fmla="*/ 439 h 440"/>
                <a:gd name="T32" fmla="*/ 10 w 62"/>
                <a:gd name="T33" fmla="*/ 436 h 440"/>
                <a:gd name="T34" fmla="*/ 0 w 62"/>
                <a:gd name="T35" fmla="*/ 430 h 440"/>
                <a:gd name="T36" fmla="*/ 0 w 62"/>
                <a:gd name="T37" fmla="*/ 13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440">
                  <a:moveTo>
                    <a:pt x="0" y="13"/>
                  </a:moveTo>
                  <a:lnTo>
                    <a:pt x="9" y="14"/>
                  </a:lnTo>
                  <a:lnTo>
                    <a:pt x="18" y="14"/>
                  </a:lnTo>
                  <a:lnTo>
                    <a:pt x="25" y="15"/>
                  </a:lnTo>
                  <a:lnTo>
                    <a:pt x="34" y="14"/>
                  </a:lnTo>
                  <a:lnTo>
                    <a:pt x="41" y="13"/>
                  </a:lnTo>
                  <a:lnTo>
                    <a:pt x="49" y="11"/>
                  </a:lnTo>
                  <a:lnTo>
                    <a:pt x="55" y="6"/>
                  </a:lnTo>
                  <a:lnTo>
                    <a:pt x="62" y="0"/>
                  </a:lnTo>
                  <a:lnTo>
                    <a:pt x="60" y="420"/>
                  </a:lnTo>
                  <a:lnTo>
                    <a:pt x="57" y="426"/>
                  </a:lnTo>
                  <a:lnTo>
                    <a:pt x="52" y="432"/>
                  </a:lnTo>
                  <a:lnTo>
                    <a:pt x="45" y="436"/>
                  </a:lnTo>
                  <a:lnTo>
                    <a:pt x="37" y="439"/>
                  </a:lnTo>
                  <a:lnTo>
                    <a:pt x="29" y="440"/>
                  </a:lnTo>
                  <a:lnTo>
                    <a:pt x="19" y="439"/>
                  </a:lnTo>
                  <a:lnTo>
                    <a:pt x="10" y="436"/>
                  </a:lnTo>
                  <a:lnTo>
                    <a:pt x="0" y="43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70"/>
            <p:cNvSpPr>
              <a:spLocks/>
            </p:cNvSpPr>
            <p:nvPr/>
          </p:nvSpPr>
          <p:spPr bwMode="auto">
            <a:xfrm>
              <a:off x="-147" y="2689"/>
              <a:ext cx="399" cy="479"/>
            </a:xfrm>
            <a:custGeom>
              <a:avLst/>
              <a:gdLst>
                <a:gd name="T0" fmla="*/ 112 w 399"/>
                <a:gd name="T1" fmla="*/ 14 h 479"/>
                <a:gd name="T2" fmla="*/ 126 w 399"/>
                <a:gd name="T3" fmla="*/ 11 h 479"/>
                <a:gd name="T4" fmla="*/ 140 w 399"/>
                <a:gd name="T5" fmla="*/ 16 h 479"/>
                <a:gd name="T6" fmla="*/ 158 w 399"/>
                <a:gd name="T7" fmla="*/ 12 h 479"/>
                <a:gd name="T8" fmla="*/ 162 w 399"/>
                <a:gd name="T9" fmla="*/ 2 h 479"/>
                <a:gd name="T10" fmla="*/ 181 w 399"/>
                <a:gd name="T11" fmla="*/ 0 h 479"/>
                <a:gd name="T12" fmla="*/ 398 w 399"/>
                <a:gd name="T13" fmla="*/ 58 h 479"/>
                <a:gd name="T14" fmla="*/ 399 w 399"/>
                <a:gd name="T15" fmla="*/ 71 h 479"/>
                <a:gd name="T16" fmla="*/ 281 w 399"/>
                <a:gd name="T17" fmla="*/ 460 h 479"/>
                <a:gd name="T18" fmla="*/ 278 w 399"/>
                <a:gd name="T19" fmla="*/ 467 h 479"/>
                <a:gd name="T20" fmla="*/ 275 w 399"/>
                <a:gd name="T21" fmla="*/ 472 h 479"/>
                <a:gd name="T22" fmla="*/ 270 w 399"/>
                <a:gd name="T23" fmla="*/ 476 h 479"/>
                <a:gd name="T24" fmla="*/ 264 w 399"/>
                <a:gd name="T25" fmla="*/ 478 h 479"/>
                <a:gd name="T26" fmla="*/ 257 w 399"/>
                <a:gd name="T27" fmla="*/ 479 h 479"/>
                <a:gd name="T28" fmla="*/ 250 w 399"/>
                <a:gd name="T29" fmla="*/ 479 h 479"/>
                <a:gd name="T30" fmla="*/ 242 w 399"/>
                <a:gd name="T31" fmla="*/ 478 h 479"/>
                <a:gd name="T32" fmla="*/ 233 w 399"/>
                <a:gd name="T33" fmla="*/ 474 h 479"/>
                <a:gd name="T34" fmla="*/ 0 w 399"/>
                <a:gd name="T35" fmla="*/ 387 h 479"/>
                <a:gd name="T36" fmla="*/ 112 w 399"/>
                <a:gd name="T37" fmla="*/ 14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9" h="479">
                  <a:moveTo>
                    <a:pt x="112" y="14"/>
                  </a:moveTo>
                  <a:lnTo>
                    <a:pt x="126" y="11"/>
                  </a:lnTo>
                  <a:lnTo>
                    <a:pt x="140" y="16"/>
                  </a:lnTo>
                  <a:lnTo>
                    <a:pt x="158" y="12"/>
                  </a:lnTo>
                  <a:lnTo>
                    <a:pt x="162" y="2"/>
                  </a:lnTo>
                  <a:lnTo>
                    <a:pt x="181" y="0"/>
                  </a:lnTo>
                  <a:lnTo>
                    <a:pt x="398" y="58"/>
                  </a:lnTo>
                  <a:lnTo>
                    <a:pt x="399" y="71"/>
                  </a:lnTo>
                  <a:lnTo>
                    <a:pt x="281" y="460"/>
                  </a:lnTo>
                  <a:lnTo>
                    <a:pt x="278" y="467"/>
                  </a:lnTo>
                  <a:lnTo>
                    <a:pt x="275" y="472"/>
                  </a:lnTo>
                  <a:lnTo>
                    <a:pt x="270" y="476"/>
                  </a:lnTo>
                  <a:lnTo>
                    <a:pt x="264" y="478"/>
                  </a:lnTo>
                  <a:lnTo>
                    <a:pt x="257" y="479"/>
                  </a:lnTo>
                  <a:lnTo>
                    <a:pt x="250" y="479"/>
                  </a:lnTo>
                  <a:lnTo>
                    <a:pt x="242" y="478"/>
                  </a:lnTo>
                  <a:lnTo>
                    <a:pt x="233" y="474"/>
                  </a:lnTo>
                  <a:lnTo>
                    <a:pt x="0" y="387"/>
                  </a:lnTo>
                  <a:lnTo>
                    <a:pt x="112" y="14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71"/>
            <p:cNvSpPr>
              <a:spLocks/>
            </p:cNvSpPr>
            <p:nvPr/>
          </p:nvSpPr>
          <p:spPr bwMode="auto">
            <a:xfrm>
              <a:off x="-5" y="2696"/>
              <a:ext cx="243" cy="68"/>
            </a:xfrm>
            <a:custGeom>
              <a:avLst/>
              <a:gdLst>
                <a:gd name="T0" fmla="*/ 29 w 243"/>
                <a:gd name="T1" fmla="*/ 0 h 68"/>
                <a:gd name="T2" fmla="*/ 243 w 243"/>
                <a:gd name="T3" fmla="*/ 58 h 68"/>
                <a:gd name="T4" fmla="*/ 240 w 243"/>
                <a:gd name="T5" fmla="*/ 63 h 68"/>
                <a:gd name="T6" fmla="*/ 238 w 243"/>
                <a:gd name="T7" fmla="*/ 67 h 68"/>
                <a:gd name="T8" fmla="*/ 234 w 243"/>
                <a:gd name="T9" fmla="*/ 68 h 68"/>
                <a:gd name="T10" fmla="*/ 231 w 243"/>
                <a:gd name="T11" fmla="*/ 68 h 68"/>
                <a:gd name="T12" fmla="*/ 227 w 243"/>
                <a:gd name="T13" fmla="*/ 67 h 68"/>
                <a:gd name="T14" fmla="*/ 222 w 243"/>
                <a:gd name="T15" fmla="*/ 67 h 68"/>
                <a:gd name="T16" fmla="*/ 218 w 243"/>
                <a:gd name="T17" fmla="*/ 66 h 68"/>
                <a:gd name="T18" fmla="*/ 213 w 243"/>
                <a:gd name="T19" fmla="*/ 67 h 68"/>
                <a:gd name="T20" fmla="*/ 0 w 243"/>
                <a:gd name="T21" fmla="*/ 8 h 68"/>
                <a:gd name="T22" fmla="*/ 29 w 243"/>
                <a:gd name="T23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3" h="68">
                  <a:moveTo>
                    <a:pt x="29" y="0"/>
                  </a:moveTo>
                  <a:lnTo>
                    <a:pt x="243" y="58"/>
                  </a:lnTo>
                  <a:lnTo>
                    <a:pt x="240" y="63"/>
                  </a:lnTo>
                  <a:lnTo>
                    <a:pt x="238" y="67"/>
                  </a:lnTo>
                  <a:lnTo>
                    <a:pt x="234" y="68"/>
                  </a:lnTo>
                  <a:lnTo>
                    <a:pt x="231" y="68"/>
                  </a:lnTo>
                  <a:lnTo>
                    <a:pt x="227" y="67"/>
                  </a:lnTo>
                  <a:lnTo>
                    <a:pt x="222" y="67"/>
                  </a:lnTo>
                  <a:lnTo>
                    <a:pt x="218" y="66"/>
                  </a:lnTo>
                  <a:lnTo>
                    <a:pt x="213" y="67"/>
                  </a:lnTo>
                  <a:lnTo>
                    <a:pt x="0" y="8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Freeform 72"/>
            <p:cNvSpPr>
              <a:spLocks/>
            </p:cNvSpPr>
            <p:nvPr/>
          </p:nvSpPr>
          <p:spPr bwMode="auto">
            <a:xfrm>
              <a:off x="95" y="2760"/>
              <a:ext cx="149" cy="407"/>
            </a:xfrm>
            <a:custGeom>
              <a:avLst/>
              <a:gdLst>
                <a:gd name="T0" fmla="*/ 117 w 149"/>
                <a:gd name="T1" fmla="*/ 9 h 407"/>
                <a:gd name="T2" fmla="*/ 123 w 149"/>
                <a:gd name="T3" fmla="*/ 9 h 407"/>
                <a:gd name="T4" fmla="*/ 128 w 149"/>
                <a:gd name="T5" fmla="*/ 10 h 407"/>
                <a:gd name="T6" fmla="*/ 131 w 149"/>
                <a:gd name="T7" fmla="*/ 11 h 407"/>
                <a:gd name="T8" fmla="*/ 133 w 149"/>
                <a:gd name="T9" fmla="*/ 12 h 407"/>
                <a:gd name="T10" fmla="*/ 135 w 149"/>
                <a:gd name="T11" fmla="*/ 12 h 407"/>
                <a:gd name="T12" fmla="*/ 138 w 149"/>
                <a:gd name="T13" fmla="*/ 10 h 407"/>
                <a:gd name="T14" fmla="*/ 142 w 149"/>
                <a:gd name="T15" fmla="*/ 6 h 407"/>
                <a:gd name="T16" fmla="*/ 149 w 149"/>
                <a:gd name="T17" fmla="*/ 0 h 407"/>
                <a:gd name="T18" fmla="*/ 31 w 149"/>
                <a:gd name="T19" fmla="*/ 395 h 407"/>
                <a:gd name="T20" fmla="*/ 26 w 149"/>
                <a:gd name="T21" fmla="*/ 401 h 407"/>
                <a:gd name="T22" fmla="*/ 21 w 149"/>
                <a:gd name="T23" fmla="*/ 405 h 407"/>
                <a:gd name="T24" fmla="*/ 17 w 149"/>
                <a:gd name="T25" fmla="*/ 407 h 407"/>
                <a:gd name="T26" fmla="*/ 13 w 149"/>
                <a:gd name="T27" fmla="*/ 407 h 407"/>
                <a:gd name="T28" fmla="*/ 8 w 149"/>
                <a:gd name="T29" fmla="*/ 407 h 407"/>
                <a:gd name="T30" fmla="*/ 5 w 149"/>
                <a:gd name="T31" fmla="*/ 404 h 407"/>
                <a:gd name="T32" fmla="*/ 2 w 149"/>
                <a:gd name="T33" fmla="*/ 401 h 407"/>
                <a:gd name="T34" fmla="*/ 0 w 149"/>
                <a:gd name="T35" fmla="*/ 397 h 407"/>
                <a:gd name="T36" fmla="*/ 117 w 149"/>
                <a:gd name="T37" fmla="*/ 9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9" h="407">
                  <a:moveTo>
                    <a:pt x="117" y="9"/>
                  </a:moveTo>
                  <a:lnTo>
                    <a:pt x="123" y="9"/>
                  </a:lnTo>
                  <a:lnTo>
                    <a:pt x="128" y="10"/>
                  </a:lnTo>
                  <a:lnTo>
                    <a:pt x="131" y="11"/>
                  </a:lnTo>
                  <a:lnTo>
                    <a:pt x="133" y="12"/>
                  </a:lnTo>
                  <a:lnTo>
                    <a:pt x="135" y="12"/>
                  </a:lnTo>
                  <a:lnTo>
                    <a:pt x="138" y="10"/>
                  </a:lnTo>
                  <a:lnTo>
                    <a:pt x="142" y="6"/>
                  </a:lnTo>
                  <a:lnTo>
                    <a:pt x="149" y="0"/>
                  </a:lnTo>
                  <a:lnTo>
                    <a:pt x="31" y="395"/>
                  </a:lnTo>
                  <a:lnTo>
                    <a:pt x="26" y="401"/>
                  </a:lnTo>
                  <a:lnTo>
                    <a:pt x="21" y="405"/>
                  </a:lnTo>
                  <a:lnTo>
                    <a:pt x="17" y="407"/>
                  </a:lnTo>
                  <a:lnTo>
                    <a:pt x="13" y="407"/>
                  </a:lnTo>
                  <a:lnTo>
                    <a:pt x="8" y="407"/>
                  </a:lnTo>
                  <a:lnTo>
                    <a:pt x="5" y="404"/>
                  </a:lnTo>
                  <a:lnTo>
                    <a:pt x="2" y="401"/>
                  </a:lnTo>
                  <a:lnTo>
                    <a:pt x="0" y="397"/>
                  </a:lnTo>
                  <a:lnTo>
                    <a:pt x="117" y="9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73"/>
            <p:cNvSpPr>
              <a:spLocks/>
            </p:cNvSpPr>
            <p:nvPr/>
          </p:nvSpPr>
          <p:spPr bwMode="auto">
            <a:xfrm>
              <a:off x="-291" y="2731"/>
              <a:ext cx="337" cy="499"/>
            </a:xfrm>
            <a:custGeom>
              <a:avLst/>
              <a:gdLst>
                <a:gd name="T0" fmla="*/ 1 w 337"/>
                <a:gd name="T1" fmla="*/ 18 h 499"/>
                <a:gd name="T2" fmla="*/ 14 w 337"/>
                <a:gd name="T3" fmla="*/ 15 h 499"/>
                <a:gd name="T4" fmla="*/ 30 w 337"/>
                <a:gd name="T5" fmla="*/ 20 h 499"/>
                <a:gd name="T6" fmla="*/ 72 w 337"/>
                <a:gd name="T7" fmla="*/ 14 h 499"/>
                <a:gd name="T8" fmla="*/ 73 w 337"/>
                <a:gd name="T9" fmla="*/ 4 h 499"/>
                <a:gd name="T10" fmla="*/ 92 w 337"/>
                <a:gd name="T11" fmla="*/ 0 h 499"/>
                <a:gd name="T12" fmla="*/ 331 w 337"/>
                <a:gd name="T13" fmla="*/ 58 h 499"/>
                <a:gd name="T14" fmla="*/ 337 w 337"/>
                <a:gd name="T15" fmla="*/ 73 h 499"/>
                <a:gd name="T16" fmla="*/ 337 w 337"/>
                <a:gd name="T17" fmla="*/ 473 h 499"/>
                <a:gd name="T18" fmla="*/ 335 w 337"/>
                <a:gd name="T19" fmla="*/ 482 h 499"/>
                <a:gd name="T20" fmla="*/ 330 w 337"/>
                <a:gd name="T21" fmla="*/ 488 h 499"/>
                <a:gd name="T22" fmla="*/ 322 w 337"/>
                <a:gd name="T23" fmla="*/ 493 h 499"/>
                <a:gd name="T24" fmla="*/ 313 w 337"/>
                <a:gd name="T25" fmla="*/ 497 h 499"/>
                <a:gd name="T26" fmla="*/ 303 w 337"/>
                <a:gd name="T27" fmla="*/ 499 h 499"/>
                <a:gd name="T28" fmla="*/ 291 w 337"/>
                <a:gd name="T29" fmla="*/ 499 h 499"/>
                <a:gd name="T30" fmla="*/ 281 w 337"/>
                <a:gd name="T31" fmla="*/ 498 h 499"/>
                <a:gd name="T32" fmla="*/ 270 w 337"/>
                <a:gd name="T33" fmla="*/ 495 h 499"/>
                <a:gd name="T34" fmla="*/ 0 w 337"/>
                <a:gd name="T35" fmla="*/ 404 h 499"/>
                <a:gd name="T36" fmla="*/ 1 w 337"/>
                <a:gd name="T37" fmla="*/ 18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7" h="499">
                  <a:moveTo>
                    <a:pt x="1" y="18"/>
                  </a:moveTo>
                  <a:lnTo>
                    <a:pt x="14" y="15"/>
                  </a:lnTo>
                  <a:lnTo>
                    <a:pt x="30" y="20"/>
                  </a:lnTo>
                  <a:lnTo>
                    <a:pt x="72" y="14"/>
                  </a:lnTo>
                  <a:lnTo>
                    <a:pt x="73" y="4"/>
                  </a:lnTo>
                  <a:lnTo>
                    <a:pt x="92" y="0"/>
                  </a:lnTo>
                  <a:lnTo>
                    <a:pt x="331" y="58"/>
                  </a:lnTo>
                  <a:lnTo>
                    <a:pt x="337" y="73"/>
                  </a:lnTo>
                  <a:lnTo>
                    <a:pt x="337" y="473"/>
                  </a:lnTo>
                  <a:lnTo>
                    <a:pt x="335" y="482"/>
                  </a:lnTo>
                  <a:lnTo>
                    <a:pt x="330" y="488"/>
                  </a:lnTo>
                  <a:lnTo>
                    <a:pt x="322" y="493"/>
                  </a:lnTo>
                  <a:lnTo>
                    <a:pt x="313" y="497"/>
                  </a:lnTo>
                  <a:lnTo>
                    <a:pt x="303" y="499"/>
                  </a:lnTo>
                  <a:lnTo>
                    <a:pt x="291" y="499"/>
                  </a:lnTo>
                  <a:lnTo>
                    <a:pt x="281" y="498"/>
                  </a:lnTo>
                  <a:lnTo>
                    <a:pt x="270" y="495"/>
                  </a:lnTo>
                  <a:lnTo>
                    <a:pt x="0" y="404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74"/>
            <p:cNvSpPr>
              <a:spLocks/>
            </p:cNvSpPr>
            <p:nvPr/>
          </p:nvSpPr>
          <p:spPr bwMode="auto">
            <a:xfrm>
              <a:off x="-268" y="2613"/>
              <a:ext cx="367" cy="579"/>
            </a:xfrm>
            <a:custGeom>
              <a:avLst/>
              <a:gdLst>
                <a:gd name="T0" fmla="*/ 1 w 367"/>
                <a:gd name="T1" fmla="*/ 17 h 579"/>
                <a:gd name="T2" fmla="*/ 15 w 367"/>
                <a:gd name="T3" fmla="*/ 13 h 579"/>
                <a:gd name="T4" fmla="*/ 35 w 367"/>
                <a:gd name="T5" fmla="*/ 19 h 579"/>
                <a:gd name="T6" fmla="*/ 55 w 367"/>
                <a:gd name="T7" fmla="*/ 15 h 579"/>
                <a:gd name="T8" fmla="*/ 56 w 367"/>
                <a:gd name="T9" fmla="*/ 3 h 579"/>
                <a:gd name="T10" fmla="*/ 79 w 367"/>
                <a:gd name="T11" fmla="*/ 0 h 579"/>
                <a:gd name="T12" fmla="*/ 361 w 367"/>
                <a:gd name="T13" fmla="*/ 70 h 579"/>
                <a:gd name="T14" fmla="*/ 367 w 367"/>
                <a:gd name="T15" fmla="*/ 86 h 579"/>
                <a:gd name="T16" fmla="*/ 367 w 367"/>
                <a:gd name="T17" fmla="*/ 555 h 579"/>
                <a:gd name="T18" fmla="*/ 366 w 367"/>
                <a:gd name="T19" fmla="*/ 564 h 579"/>
                <a:gd name="T20" fmla="*/ 363 w 367"/>
                <a:gd name="T21" fmla="*/ 570 h 579"/>
                <a:gd name="T22" fmla="*/ 359 w 367"/>
                <a:gd name="T23" fmla="*/ 575 h 579"/>
                <a:gd name="T24" fmla="*/ 352 w 367"/>
                <a:gd name="T25" fmla="*/ 578 h 579"/>
                <a:gd name="T26" fmla="*/ 345 w 367"/>
                <a:gd name="T27" fmla="*/ 579 h 579"/>
                <a:gd name="T28" fmla="*/ 336 w 367"/>
                <a:gd name="T29" fmla="*/ 579 h 579"/>
                <a:gd name="T30" fmla="*/ 326 w 367"/>
                <a:gd name="T31" fmla="*/ 576 h 579"/>
                <a:gd name="T32" fmla="*/ 314 w 367"/>
                <a:gd name="T33" fmla="*/ 573 h 579"/>
                <a:gd name="T34" fmla="*/ 0 w 367"/>
                <a:gd name="T35" fmla="*/ 467 h 579"/>
                <a:gd name="T36" fmla="*/ 1 w 367"/>
                <a:gd name="T37" fmla="*/ 17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67" h="579">
                  <a:moveTo>
                    <a:pt x="1" y="17"/>
                  </a:moveTo>
                  <a:lnTo>
                    <a:pt x="15" y="13"/>
                  </a:lnTo>
                  <a:lnTo>
                    <a:pt x="35" y="19"/>
                  </a:lnTo>
                  <a:lnTo>
                    <a:pt x="55" y="15"/>
                  </a:lnTo>
                  <a:lnTo>
                    <a:pt x="56" y="3"/>
                  </a:lnTo>
                  <a:lnTo>
                    <a:pt x="79" y="0"/>
                  </a:lnTo>
                  <a:lnTo>
                    <a:pt x="361" y="70"/>
                  </a:lnTo>
                  <a:lnTo>
                    <a:pt x="367" y="86"/>
                  </a:lnTo>
                  <a:lnTo>
                    <a:pt x="367" y="555"/>
                  </a:lnTo>
                  <a:lnTo>
                    <a:pt x="366" y="564"/>
                  </a:lnTo>
                  <a:lnTo>
                    <a:pt x="363" y="570"/>
                  </a:lnTo>
                  <a:lnTo>
                    <a:pt x="359" y="575"/>
                  </a:lnTo>
                  <a:lnTo>
                    <a:pt x="352" y="578"/>
                  </a:lnTo>
                  <a:lnTo>
                    <a:pt x="345" y="579"/>
                  </a:lnTo>
                  <a:lnTo>
                    <a:pt x="336" y="579"/>
                  </a:lnTo>
                  <a:lnTo>
                    <a:pt x="326" y="576"/>
                  </a:lnTo>
                  <a:lnTo>
                    <a:pt x="314" y="573"/>
                  </a:lnTo>
                  <a:lnTo>
                    <a:pt x="0" y="467"/>
                  </a:lnTo>
                  <a:lnTo>
                    <a:pt x="1" y="17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75"/>
            <p:cNvSpPr>
              <a:spLocks/>
            </p:cNvSpPr>
            <p:nvPr/>
          </p:nvSpPr>
          <p:spPr bwMode="auto">
            <a:xfrm>
              <a:off x="-259" y="2741"/>
              <a:ext cx="291" cy="70"/>
            </a:xfrm>
            <a:custGeom>
              <a:avLst/>
              <a:gdLst>
                <a:gd name="T0" fmla="*/ 53 w 291"/>
                <a:gd name="T1" fmla="*/ 0 h 70"/>
                <a:gd name="T2" fmla="*/ 291 w 291"/>
                <a:gd name="T3" fmla="*/ 56 h 70"/>
                <a:gd name="T4" fmla="*/ 291 w 291"/>
                <a:gd name="T5" fmla="*/ 62 h 70"/>
                <a:gd name="T6" fmla="*/ 287 w 291"/>
                <a:gd name="T7" fmla="*/ 66 h 70"/>
                <a:gd name="T8" fmla="*/ 281 w 291"/>
                <a:gd name="T9" fmla="*/ 68 h 70"/>
                <a:gd name="T10" fmla="*/ 273 w 291"/>
                <a:gd name="T11" fmla="*/ 70 h 70"/>
                <a:gd name="T12" fmla="*/ 264 w 291"/>
                <a:gd name="T13" fmla="*/ 70 h 70"/>
                <a:gd name="T14" fmla="*/ 255 w 291"/>
                <a:gd name="T15" fmla="*/ 70 h 70"/>
                <a:gd name="T16" fmla="*/ 246 w 291"/>
                <a:gd name="T17" fmla="*/ 69 h 70"/>
                <a:gd name="T18" fmla="*/ 238 w 291"/>
                <a:gd name="T19" fmla="*/ 69 h 70"/>
                <a:gd name="T20" fmla="*/ 0 w 291"/>
                <a:gd name="T21" fmla="*/ 8 h 70"/>
                <a:gd name="T22" fmla="*/ 53 w 291"/>
                <a:gd name="T2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1" h="70">
                  <a:moveTo>
                    <a:pt x="53" y="0"/>
                  </a:moveTo>
                  <a:lnTo>
                    <a:pt x="291" y="56"/>
                  </a:lnTo>
                  <a:lnTo>
                    <a:pt x="291" y="62"/>
                  </a:lnTo>
                  <a:lnTo>
                    <a:pt x="287" y="66"/>
                  </a:lnTo>
                  <a:lnTo>
                    <a:pt x="281" y="68"/>
                  </a:lnTo>
                  <a:lnTo>
                    <a:pt x="273" y="70"/>
                  </a:lnTo>
                  <a:lnTo>
                    <a:pt x="264" y="70"/>
                  </a:lnTo>
                  <a:lnTo>
                    <a:pt x="255" y="70"/>
                  </a:lnTo>
                  <a:lnTo>
                    <a:pt x="246" y="69"/>
                  </a:lnTo>
                  <a:lnTo>
                    <a:pt x="238" y="69"/>
                  </a:lnTo>
                  <a:lnTo>
                    <a:pt x="0" y="8"/>
                  </a:lnTo>
                  <a:lnTo>
                    <a:pt x="53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76"/>
            <p:cNvSpPr>
              <a:spLocks/>
            </p:cNvSpPr>
            <p:nvPr/>
          </p:nvSpPr>
          <p:spPr bwMode="auto">
            <a:xfrm>
              <a:off x="-231" y="2621"/>
              <a:ext cx="311" cy="82"/>
            </a:xfrm>
            <a:custGeom>
              <a:avLst/>
              <a:gdLst>
                <a:gd name="T0" fmla="*/ 32 w 311"/>
                <a:gd name="T1" fmla="*/ 0 h 82"/>
                <a:gd name="T2" fmla="*/ 311 w 311"/>
                <a:gd name="T3" fmla="*/ 70 h 82"/>
                <a:gd name="T4" fmla="*/ 310 w 311"/>
                <a:gd name="T5" fmla="*/ 77 h 82"/>
                <a:gd name="T6" fmla="*/ 308 w 311"/>
                <a:gd name="T7" fmla="*/ 80 h 82"/>
                <a:gd name="T8" fmla="*/ 305 w 311"/>
                <a:gd name="T9" fmla="*/ 82 h 82"/>
                <a:gd name="T10" fmla="*/ 300 w 311"/>
                <a:gd name="T11" fmla="*/ 82 h 82"/>
                <a:gd name="T12" fmla="*/ 295 w 311"/>
                <a:gd name="T13" fmla="*/ 81 h 82"/>
                <a:gd name="T14" fmla="*/ 290 w 311"/>
                <a:gd name="T15" fmla="*/ 80 h 82"/>
                <a:gd name="T16" fmla="*/ 283 w 311"/>
                <a:gd name="T17" fmla="*/ 80 h 82"/>
                <a:gd name="T18" fmla="*/ 277 w 311"/>
                <a:gd name="T19" fmla="*/ 80 h 82"/>
                <a:gd name="T20" fmla="*/ 0 w 311"/>
                <a:gd name="T21" fmla="*/ 10 h 82"/>
                <a:gd name="T22" fmla="*/ 32 w 311"/>
                <a:gd name="T23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1" h="82">
                  <a:moveTo>
                    <a:pt x="32" y="0"/>
                  </a:moveTo>
                  <a:lnTo>
                    <a:pt x="311" y="70"/>
                  </a:lnTo>
                  <a:lnTo>
                    <a:pt x="310" y="77"/>
                  </a:lnTo>
                  <a:lnTo>
                    <a:pt x="308" y="80"/>
                  </a:lnTo>
                  <a:lnTo>
                    <a:pt x="305" y="82"/>
                  </a:lnTo>
                  <a:lnTo>
                    <a:pt x="300" y="82"/>
                  </a:lnTo>
                  <a:lnTo>
                    <a:pt x="295" y="81"/>
                  </a:lnTo>
                  <a:lnTo>
                    <a:pt x="290" y="80"/>
                  </a:lnTo>
                  <a:lnTo>
                    <a:pt x="283" y="80"/>
                  </a:lnTo>
                  <a:lnTo>
                    <a:pt x="277" y="80"/>
                  </a:lnTo>
                  <a:lnTo>
                    <a:pt x="0" y="1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Freeform 77"/>
            <p:cNvSpPr>
              <a:spLocks/>
            </p:cNvSpPr>
            <p:nvPr/>
          </p:nvSpPr>
          <p:spPr bwMode="auto">
            <a:xfrm>
              <a:off x="-14" y="2804"/>
              <a:ext cx="59" cy="424"/>
            </a:xfrm>
            <a:custGeom>
              <a:avLst/>
              <a:gdLst>
                <a:gd name="T0" fmla="*/ 0 w 59"/>
                <a:gd name="T1" fmla="*/ 14 h 424"/>
                <a:gd name="T2" fmla="*/ 8 w 59"/>
                <a:gd name="T3" fmla="*/ 14 h 424"/>
                <a:gd name="T4" fmla="*/ 17 w 59"/>
                <a:gd name="T5" fmla="*/ 15 h 424"/>
                <a:gd name="T6" fmla="*/ 24 w 59"/>
                <a:gd name="T7" fmla="*/ 15 h 424"/>
                <a:gd name="T8" fmla="*/ 32 w 59"/>
                <a:gd name="T9" fmla="*/ 15 h 424"/>
                <a:gd name="T10" fmla="*/ 39 w 59"/>
                <a:gd name="T11" fmla="*/ 14 h 424"/>
                <a:gd name="T12" fmla="*/ 46 w 59"/>
                <a:gd name="T13" fmla="*/ 11 h 424"/>
                <a:gd name="T14" fmla="*/ 53 w 59"/>
                <a:gd name="T15" fmla="*/ 7 h 424"/>
                <a:gd name="T16" fmla="*/ 59 w 59"/>
                <a:gd name="T17" fmla="*/ 0 h 424"/>
                <a:gd name="T18" fmla="*/ 57 w 59"/>
                <a:gd name="T19" fmla="*/ 404 h 424"/>
                <a:gd name="T20" fmla="*/ 54 w 59"/>
                <a:gd name="T21" fmla="*/ 411 h 424"/>
                <a:gd name="T22" fmla="*/ 49 w 59"/>
                <a:gd name="T23" fmla="*/ 417 h 424"/>
                <a:gd name="T24" fmla="*/ 43 w 59"/>
                <a:gd name="T25" fmla="*/ 421 h 424"/>
                <a:gd name="T26" fmla="*/ 36 w 59"/>
                <a:gd name="T27" fmla="*/ 423 h 424"/>
                <a:gd name="T28" fmla="*/ 27 w 59"/>
                <a:gd name="T29" fmla="*/ 424 h 424"/>
                <a:gd name="T30" fmla="*/ 18 w 59"/>
                <a:gd name="T31" fmla="*/ 423 h 424"/>
                <a:gd name="T32" fmla="*/ 9 w 59"/>
                <a:gd name="T33" fmla="*/ 419 h 424"/>
                <a:gd name="T34" fmla="*/ 0 w 59"/>
                <a:gd name="T35" fmla="*/ 414 h 424"/>
                <a:gd name="T36" fmla="*/ 0 w 59"/>
                <a:gd name="T37" fmla="*/ 1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424">
                  <a:moveTo>
                    <a:pt x="0" y="14"/>
                  </a:moveTo>
                  <a:lnTo>
                    <a:pt x="8" y="14"/>
                  </a:lnTo>
                  <a:lnTo>
                    <a:pt x="17" y="15"/>
                  </a:lnTo>
                  <a:lnTo>
                    <a:pt x="24" y="15"/>
                  </a:lnTo>
                  <a:lnTo>
                    <a:pt x="32" y="15"/>
                  </a:lnTo>
                  <a:lnTo>
                    <a:pt x="39" y="14"/>
                  </a:lnTo>
                  <a:lnTo>
                    <a:pt x="46" y="11"/>
                  </a:lnTo>
                  <a:lnTo>
                    <a:pt x="53" y="7"/>
                  </a:lnTo>
                  <a:lnTo>
                    <a:pt x="59" y="0"/>
                  </a:lnTo>
                  <a:lnTo>
                    <a:pt x="57" y="404"/>
                  </a:lnTo>
                  <a:lnTo>
                    <a:pt x="54" y="411"/>
                  </a:lnTo>
                  <a:lnTo>
                    <a:pt x="49" y="417"/>
                  </a:lnTo>
                  <a:lnTo>
                    <a:pt x="43" y="421"/>
                  </a:lnTo>
                  <a:lnTo>
                    <a:pt x="36" y="423"/>
                  </a:lnTo>
                  <a:lnTo>
                    <a:pt x="27" y="424"/>
                  </a:lnTo>
                  <a:lnTo>
                    <a:pt x="18" y="423"/>
                  </a:lnTo>
                  <a:lnTo>
                    <a:pt x="9" y="419"/>
                  </a:lnTo>
                  <a:lnTo>
                    <a:pt x="0" y="414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78"/>
            <p:cNvSpPr>
              <a:spLocks/>
            </p:cNvSpPr>
            <p:nvPr/>
          </p:nvSpPr>
          <p:spPr bwMode="auto">
            <a:xfrm>
              <a:off x="54" y="2699"/>
              <a:ext cx="37" cy="492"/>
            </a:xfrm>
            <a:custGeom>
              <a:avLst/>
              <a:gdLst>
                <a:gd name="T0" fmla="*/ 0 w 37"/>
                <a:gd name="T1" fmla="*/ 11 h 492"/>
                <a:gd name="T2" fmla="*/ 8 w 37"/>
                <a:gd name="T3" fmla="*/ 11 h 492"/>
                <a:gd name="T4" fmla="*/ 14 w 37"/>
                <a:gd name="T5" fmla="*/ 12 h 492"/>
                <a:gd name="T6" fmla="*/ 19 w 37"/>
                <a:gd name="T7" fmla="*/ 13 h 492"/>
                <a:gd name="T8" fmla="*/ 21 w 37"/>
                <a:gd name="T9" fmla="*/ 14 h 492"/>
                <a:gd name="T10" fmla="*/ 24 w 37"/>
                <a:gd name="T11" fmla="*/ 14 h 492"/>
                <a:gd name="T12" fmla="*/ 27 w 37"/>
                <a:gd name="T13" fmla="*/ 12 h 492"/>
                <a:gd name="T14" fmla="*/ 30 w 37"/>
                <a:gd name="T15" fmla="*/ 7 h 492"/>
                <a:gd name="T16" fmla="*/ 37 w 37"/>
                <a:gd name="T17" fmla="*/ 0 h 492"/>
                <a:gd name="T18" fmla="*/ 37 w 37"/>
                <a:gd name="T19" fmla="*/ 477 h 492"/>
                <a:gd name="T20" fmla="*/ 34 w 37"/>
                <a:gd name="T21" fmla="*/ 484 h 492"/>
                <a:gd name="T22" fmla="*/ 29 w 37"/>
                <a:gd name="T23" fmla="*/ 489 h 492"/>
                <a:gd name="T24" fmla="*/ 25 w 37"/>
                <a:gd name="T25" fmla="*/ 491 h 492"/>
                <a:gd name="T26" fmla="*/ 20 w 37"/>
                <a:gd name="T27" fmla="*/ 492 h 492"/>
                <a:gd name="T28" fmla="*/ 14 w 37"/>
                <a:gd name="T29" fmla="*/ 490 h 492"/>
                <a:gd name="T30" fmla="*/ 9 w 37"/>
                <a:gd name="T31" fmla="*/ 488 h 492"/>
                <a:gd name="T32" fmla="*/ 4 w 37"/>
                <a:gd name="T33" fmla="*/ 483 h 492"/>
                <a:gd name="T34" fmla="*/ 0 w 37"/>
                <a:gd name="T35" fmla="*/ 478 h 492"/>
                <a:gd name="T36" fmla="*/ 0 w 37"/>
                <a:gd name="T37" fmla="*/ 11 h 4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7" h="492">
                  <a:moveTo>
                    <a:pt x="0" y="11"/>
                  </a:moveTo>
                  <a:lnTo>
                    <a:pt x="8" y="11"/>
                  </a:lnTo>
                  <a:lnTo>
                    <a:pt x="14" y="12"/>
                  </a:lnTo>
                  <a:lnTo>
                    <a:pt x="19" y="13"/>
                  </a:lnTo>
                  <a:lnTo>
                    <a:pt x="21" y="14"/>
                  </a:lnTo>
                  <a:lnTo>
                    <a:pt x="24" y="14"/>
                  </a:lnTo>
                  <a:lnTo>
                    <a:pt x="27" y="12"/>
                  </a:lnTo>
                  <a:lnTo>
                    <a:pt x="30" y="7"/>
                  </a:lnTo>
                  <a:lnTo>
                    <a:pt x="37" y="0"/>
                  </a:lnTo>
                  <a:lnTo>
                    <a:pt x="37" y="477"/>
                  </a:lnTo>
                  <a:lnTo>
                    <a:pt x="34" y="484"/>
                  </a:lnTo>
                  <a:lnTo>
                    <a:pt x="29" y="489"/>
                  </a:lnTo>
                  <a:lnTo>
                    <a:pt x="25" y="491"/>
                  </a:lnTo>
                  <a:lnTo>
                    <a:pt x="20" y="492"/>
                  </a:lnTo>
                  <a:lnTo>
                    <a:pt x="14" y="490"/>
                  </a:lnTo>
                  <a:lnTo>
                    <a:pt x="9" y="488"/>
                  </a:lnTo>
                  <a:lnTo>
                    <a:pt x="4" y="483"/>
                  </a:lnTo>
                  <a:lnTo>
                    <a:pt x="0" y="478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" name="Freeform 79"/>
            <p:cNvSpPr>
              <a:spLocks/>
            </p:cNvSpPr>
            <p:nvPr/>
          </p:nvSpPr>
          <p:spPr bwMode="auto">
            <a:xfrm>
              <a:off x="-410" y="2693"/>
              <a:ext cx="383" cy="569"/>
            </a:xfrm>
            <a:custGeom>
              <a:avLst/>
              <a:gdLst>
                <a:gd name="T0" fmla="*/ 1 w 383"/>
                <a:gd name="T1" fmla="*/ 20 h 569"/>
                <a:gd name="T2" fmla="*/ 15 w 383"/>
                <a:gd name="T3" fmla="*/ 17 h 569"/>
                <a:gd name="T4" fmla="*/ 33 w 383"/>
                <a:gd name="T5" fmla="*/ 23 h 569"/>
                <a:gd name="T6" fmla="*/ 81 w 383"/>
                <a:gd name="T7" fmla="*/ 16 h 569"/>
                <a:gd name="T8" fmla="*/ 82 w 383"/>
                <a:gd name="T9" fmla="*/ 5 h 569"/>
                <a:gd name="T10" fmla="*/ 104 w 383"/>
                <a:gd name="T11" fmla="*/ 0 h 569"/>
                <a:gd name="T12" fmla="*/ 375 w 383"/>
                <a:gd name="T13" fmla="*/ 66 h 569"/>
                <a:gd name="T14" fmla="*/ 383 w 383"/>
                <a:gd name="T15" fmla="*/ 84 h 569"/>
                <a:gd name="T16" fmla="*/ 383 w 383"/>
                <a:gd name="T17" fmla="*/ 539 h 569"/>
                <a:gd name="T18" fmla="*/ 380 w 383"/>
                <a:gd name="T19" fmla="*/ 549 h 569"/>
                <a:gd name="T20" fmla="*/ 374 w 383"/>
                <a:gd name="T21" fmla="*/ 556 h 569"/>
                <a:gd name="T22" fmla="*/ 366 w 383"/>
                <a:gd name="T23" fmla="*/ 562 h 569"/>
                <a:gd name="T24" fmla="*/ 355 w 383"/>
                <a:gd name="T25" fmla="*/ 566 h 569"/>
                <a:gd name="T26" fmla="*/ 343 w 383"/>
                <a:gd name="T27" fmla="*/ 569 h 569"/>
                <a:gd name="T28" fmla="*/ 331 w 383"/>
                <a:gd name="T29" fmla="*/ 569 h 569"/>
                <a:gd name="T30" fmla="*/ 318 w 383"/>
                <a:gd name="T31" fmla="*/ 567 h 569"/>
                <a:gd name="T32" fmla="*/ 306 w 383"/>
                <a:gd name="T33" fmla="*/ 564 h 569"/>
                <a:gd name="T34" fmla="*/ 0 w 383"/>
                <a:gd name="T35" fmla="*/ 460 h 569"/>
                <a:gd name="T36" fmla="*/ 1 w 383"/>
                <a:gd name="T37" fmla="*/ 20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83" h="569">
                  <a:moveTo>
                    <a:pt x="1" y="20"/>
                  </a:moveTo>
                  <a:lnTo>
                    <a:pt x="15" y="17"/>
                  </a:lnTo>
                  <a:lnTo>
                    <a:pt x="33" y="23"/>
                  </a:lnTo>
                  <a:lnTo>
                    <a:pt x="81" y="16"/>
                  </a:lnTo>
                  <a:lnTo>
                    <a:pt x="82" y="5"/>
                  </a:lnTo>
                  <a:lnTo>
                    <a:pt x="104" y="0"/>
                  </a:lnTo>
                  <a:lnTo>
                    <a:pt x="375" y="66"/>
                  </a:lnTo>
                  <a:lnTo>
                    <a:pt x="383" y="84"/>
                  </a:lnTo>
                  <a:lnTo>
                    <a:pt x="383" y="539"/>
                  </a:lnTo>
                  <a:lnTo>
                    <a:pt x="380" y="549"/>
                  </a:lnTo>
                  <a:lnTo>
                    <a:pt x="374" y="556"/>
                  </a:lnTo>
                  <a:lnTo>
                    <a:pt x="366" y="562"/>
                  </a:lnTo>
                  <a:lnTo>
                    <a:pt x="355" y="566"/>
                  </a:lnTo>
                  <a:lnTo>
                    <a:pt x="343" y="569"/>
                  </a:lnTo>
                  <a:lnTo>
                    <a:pt x="331" y="569"/>
                  </a:lnTo>
                  <a:lnTo>
                    <a:pt x="318" y="567"/>
                  </a:lnTo>
                  <a:lnTo>
                    <a:pt x="306" y="564"/>
                  </a:lnTo>
                  <a:lnTo>
                    <a:pt x="0" y="460"/>
                  </a:lnTo>
                  <a:lnTo>
                    <a:pt x="1" y="20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" name="Freeform 80"/>
            <p:cNvSpPr>
              <a:spLocks/>
            </p:cNvSpPr>
            <p:nvPr/>
          </p:nvSpPr>
          <p:spPr bwMode="auto">
            <a:xfrm>
              <a:off x="-375" y="2705"/>
              <a:ext cx="332" cy="79"/>
            </a:xfrm>
            <a:custGeom>
              <a:avLst/>
              <a:gdLst>
                <a:gd name="T0" fmla="*/ 61 w 332"/>
                <a:gd name="T1" fmla="*/ 0 h 79"/>
                <a:gd name="T2" fmla="*/ 332 w 332"/>
                <a:gd name="T3" fmla="*/ 63 h 79"/>
                <a:gd name="T4" fmla="*/ 332 w 332"/>
                <a:gd name="T5" fmla="*/ 70 h 79"/>
                <a:gd name="T6" fmla="*/ 328 w 332"/>
                <a:gd name="T7" fmla="*/ 75 h 79"/>
                <a:gd name="T8" fmla="*/ 321 w 332"/>
                <a:gd name="T9" fmla="*/ 78 h 79"/>
                <a:gd name="T10" fmla="*/ 312 w 332"/>
                <a:gd name="T11" fmla="*/ 79 h 79"/>
                <a:gd name="T12" fmla="*/ 302 w 332"/>
                <a:gd name="T13" fmla="*/ 79 h 79"/>
                <a:gd name="T14" fmla="*/ 291 w 332"/>
                <a:gd name="T15" fmla="*/ 79 h 79"/>
                <a:gd name="T16" fmla="*/ 281 w 332"/>
                <a:gd name="T17" fmla="*/ 79 h 79"/>
                <a:gd name="T18" fmla="*/ 271 w 332"/>
                <a:gd name="T19" fmla="*/ 78 h 79"/>
                <a:gd name="T20" fmla="*/ 0 w 332"/>
                <a:gd name="T21" fmla="*/ 10 h 79"/>
                <a:gd name="T22" fmla="*/ 61 w 332"/>
                <a:gd name="T23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2" h="79">
                  <a:moveTo>
                    <a:pt x="61" y="0"/>
                  </a:moveTo>
                  <a:lnTo>
                    <a:pt x="332" y="63"/>
                  </a:lnTo>
                  <a:lnTo>
                    <a:pt x="332" y="70"/>
                  </a:lnTo>
                  <a:lnTo>
                    <a:pt x="328" y="75"/>
                  </a:lnTo>
                  <a:lnTo>
                    <a:pt x="321" y="78"/>
                  </a:lnTo>
                  <a:lnTo>
                    <a:pt x="312" y="79"/>
                  </a:lnTo>
                  <a:lnTo>
                    <a:pt x="302" y="79"/>
                  </a:lnTo>
                  <a:lnTo>
                    <a:pt x="291" y="79"/>
                  </a:lnTo>
                  <a:lnTo>
                    <a:pt x="281" y="79"/>
                  </a:lnTo>
                  <a:lnTo>
                    <a:pt x="271" y="78"/>
                  </a:lnTo>
                  <a:lnTo>
                    <a:pt x="0" y="10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" name="Freeform 81"/>
            <p:cNvSpPr>
              <a:spLocks/>
            </p:cNvSpPr>
            <p:nvPr/>
          </p:nvSpPr>
          <p:spPr bwMode="auto">
            <a:xfrm>
              <a:off x="-96" y="2777"/>
              <a:ext cx="68" cy="482"/>
            </a:xfrm>
            <a:custGeom>
              <a:avLst/>
              <a:gdLst>
                <a:gd name="T0" fmla="*/ 0 w 68"/>
                <a:gd name="T1" fmla="*/ 15 h 482"/>
                <a:gd name="T2" fmla="*/ 10 w 68"/>
                <a:gd name="T3" fmla="*/ 15 h 482"/>
                <a:gd name="T4" fmla="*/ 19 w 68"/>
                <a:gd name="T5" fmla="*/ 16 h 482"/>
                <a:gd name="T6" fmla="*/ 28 w 68"/>
                <a:gd name="T7" fmla="*/ 16 h 482"/>
                <a:gd name="T8" fmla="*/ 37 w 68"/>
                <a:gd name="T9" fmla="*/ 16 h 482"/>
                <a:gd name="T10" fmla="*/ 45 w 68"/>
                <a:gd name="T11" fmla="*/ 15 h 482"/>
                <a:gd name="T12" fmla="*/ 53 w 68"/>
                <a:gd name="T13" fmla="*/ 12 h 482"/>
                <a:gd name="T14" fmla="*/ 61 w 68"/>
                <a:gd name="T15" fmla="*/ 7 h 482"/>
                <a:gd name="T16" fmla="*/ 68 w 68"/>
                <a:gd name="T17" fmla="*/ 0 h 482"/>
                <a:gd name="T18" fmla="*/ 66 w 68"/>
                <a:gd name="T19" fmla="*/ 460 h 482"/>
                <a:gd name="T20" fmla="*/ 62 w 68"/>
                <a:gd name="T21" fmla="*/ 468 h 482"/>
                <a:gd name="T22" fmla="*/ 57 w 68"/>
                <a:gd name="T23" fmla="*/ 474 h 482"/>
                <a:gd name="T24" fmla="*/ 50 w 68"/>
                <a:gd name="T25" fmla="*/ 479 h 482"/>
                <a:gd name="T26" fmla="*/ 41 w 68"/>
                <a:gd name="T27" fmla="*/ 482 h 482"/>
                <a:gd name="T28" fmla="*/ 32 w 68"/>
                <a:gd name="T29" fmla="*/ 482 h 482"/>
                <a:gd name="T30" fmla="*/ 21 w 68"/>
                <a:gd name="T31" fmla="*/ 481 h 482"/>
                <a:gd name="T32" fmla="*/ 10 w 68"/>
                <a:gd name="T33" fmla="*/ 477 h 482"/>
                <a:gd name="T34" fmla="*/ 0 w 68"/>
                <a:gd name="T35" fmla="*/ 472 h 482"/>
                <a:gd name="T36" fmla="*/ 0 w 68"/>
                <a:gd name="T37" fmla="*/ 15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8" h="482">
                  <a:moveTo>
                    <a:pt x="0" y="15"/>
                  </a:moveTo>
                  <a:lnTo>
                    <a:pt x="10" y="15"/>
                  </a:lnTo>
                  <a:lnTo>
                    <a:pt x="19" y="16"/>
                  </a:lnTo>
                  <a:lnTo>
                    <a:pt x="28" y="16"/>
                  </a:lnTo>
                  <a:lnTo>
                    <a:pt x="37" y="16"/>
                  </a:lnTo>
                  <a:lnTo>
                    <a:pt x="45" y="15"/>
                  </a:lnTo>
                  <a:lnTo>
                    <a:pt x="53" y="12"/>
                  </a:lnTo>
                  <a:lnTo>
                    <a:pt x="61" y="7"/>
                  </a:lnTo>
                  <a:lnTo>
                    <a:pt x="68" y="0"/>
                  </a:lnTo>
                  <a:lnTo>
                    <a:pt x="66" y="460"/>
                  </a:lnTo>
                  <a:lnTo>
                    <a:pt x="62" y="468"/>
                  </a:lnTo>
                  <a:lnTo>
                    <a:pt x="57" y="474"/>
                  </a:lnTo>
                  <a:lnTo>
                    <a:pt x="50" y="479"/>
                  </a:lnTo>
                  <a:lnTo>
                    <a:pt x="41" y="482"/>
                  </a:lnTo>
                  <a:lnTo>
                    <a:pt x="32" y="482"/>
                  </a:lnTo>
                  <a:lnTo>
                    <a:pt x="21" y="481"/>
                  </a:lnTo>
                  <a:lnTo>
                    <a:pt x="10" y="477"/>
                  </a:lnTo>
                  <a:lnTo>
                    <a:pt x="0" y="472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82"/>
            <p:cNvSpPr>
              <a:spLocks/>
            </p:cNvSpPr>
            <p:nvPr/>
          </p:nvSpPr>
          <p:spPr bwMode="auto">
            <a:xfrm>
              <a:off x="-504" y="3255"/>
              <a:ext cx="297" cy="81"/>
            </a:xfrm>
            <a:custGeom>
              <a:avLst/>
              <a:gdLst>
                <a:gd name="T0" fmla="*/ 272 w 297"/>
                <a:gd name="T1" fmla="*/ 30 h 81"/>
                <a:gd name="T2" fmla="*/ 213 w 297"/>
                <a:gd name="T3" fmla="*/ 55 h 81"/>
                <a:gd name="T4" fmla="*/ 175 w 297"/>
                <a:gd name="T5" fmla="*/ 66 h 81"/>
                <a:gd name="T6" fmla="*/ 102 w 297"/>
                <a:gd name="T7" fmla="*/ 52 h 81"/>
                <a:gd name="T8" fmla="*/ 0 w 297"/>
                <a:gd name="T9" fmla="*/ 0 h 81"/>
                <a:gd name="T10" fmla="*/ 0 w 297"/>
                <a:gd name="T11" fmla="*/ 23 h 81"/>
                <a:gd name="T12" fmla="*/ 12 w 297"/>
                <a:gd name="T13" fmla="*/ 36 h 81"/>
                <a:gd name="T14" fmla="*/ 114 w 297"/>
                <a:gd name="T15" fmla="*/ 71 h 81"/>
                <a:gd name="T16" fmla="*/ 159 w 297"/>
                <a:gd name="T17" fmla="*/ 81 h 81"/>
                <a:gd name="T18" fmla="*/ 197 w 297"/>
                <a:gd name="T19" fmla="*/ 75 h 81"/>
                <a:gd name="T20" fmla="*/ 238 w 297"/>
                <a:gd name="T21" fmla="*/ 61 h 81"/>
                <a:gd name="T22" fmla="*/ 297 w 297"/>
                <a:gd name="T23" fmla="*/ 25 h 81"/>
                <a:gd name="T24" fmla="*/ 272 w 297"/>
                <a:gd name="T25" fmla="*/ 14 h 81"/>
                <a:gd name="T26" fmla="*/ 272 w 297"/>
                <a:gd name="T27" fmla="*/ 3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7" h="81">
                  <a:moveTo>
                    <a:pt x="272" y="30"/>
                  </a:moveTo>
                  <a:lnTo>
                    <a:pt x="213" y="55"/>
                  </a:lnTo>
                  <a:lnTo>
                    <a:pt x="175" y="66"/>
                  </a:lnTo>
                  <a:lnTo>
                    <a:pt x="102" y="52"/>
                  </a:lnTo>
                  <a:lnTo>
                    <a:pt x="0" y="0"/>
                  </a:lnTo>
                  <a:lnTo>
                    <a:pt x="0" y="23"/>
                  </a:lnTo>
                  <a:lnTo>
                    <a:pt x="12" y="36"/>
                  </a:lnTo>
                  <a:lnTo>
                    <a:pt x="114" y="71"/>
                  </a:lnTo>
                  <a:lnTo>
                    <a:pt x="159" y="81"/>
                  </a:lnTo>
                  <a:lnTo>
                    <a:pt x="197" y="75"/>
                  </a:lnTo>
                  <a:lnTo>
                    <a:pt x="238" y="61"/>
                  </a:lnTo>
                  <a:lnTo>
                    <a:pt x="297" y="25"/>
                  </a:lnTo>
                  <a:lnTo>
                    <a:pt x="272" y="14"/>
                  </a:lnTo>
                  <a:lnTo>
                    <a:pt x="272" y="30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83"/>
            <p:cNvSpPr>
              <a:spLocks/>
            </p:cNvSpPr>
            <p:nvPr/>
          </p:nvSpPr>
          <p:spPr bwMode="auto">
            <a:xfrm>
              <a:off x="-518" y="2713"/>
              <a:ext cx="399" cy="593"/>
            </a:xfrm>
            <a:custGeom>
              <a:avLst/>
              <a:gdLst>
                <a:gd name="T0" fmla="*/ 1 w 399"/>
                <a:gd name="T1" fmla="*/ 21 h 593"/>
                <a:gd name="T2" fmla="*/ 16 w 399"/>
                <a:gd name="T3" fmla="*/ 17 h 593"/>
                <a:gd name="T4" fmla="*/ 35 w 399"/>
                <a:gd name="T5" fmla="*/ 24 h 593"/>
                <a:gd name="T6" fmla="*/ 86 w 399"/>
                <a:gd name="T7" fmla="*/ 17 h 593"/>
                <a:gd name="T8" fmla="*/ 87 w 399"/>
                <a:gd name="T9" fmla="*/ 5 h 593"/>
                <a:gd name="T10" fmla="*/ 109 w 399"/>
                <a:gd name="T11" fmla="*/ 0 h 593"/>
                <a:gd name="T12" fmla="*/ 392 w 399"/>
                <a:gd name="T13" fmla="*/ 69 h 593"/>
                <a:gd name="T14" fmla="*/ 399 w 399"/>
                <a:gd name="T15" fmla="*/ 87 h 593"/>
                <a:gd name="T16" fmla="*/ 399 w 399"/>
                <a:gd name="T17" fmla="*/ 562 h 593"/>
                <a:gd name="T18" fmla="*/ 396 w 399"/>
                <a:gd name="T19" fmla="*/ 572 h 593"/>
                <a:gd name="T20" fmla="*/ 391 w 399"/>
                <a:gd name="T21" fmla="*/ 581 h 593"/>
                <a:gd name="T22" fmla="*/ 382 w 399"/>
                <a:gd name="T23" fmla="*/ 587 h 593"/>
                <a:gd name="T24" fmla="*/ 371 w 399"/>
                <a:gd name="T25" fmla="*/ 591 h 593"/>
                <a:gd name="T26" fmla="*/ 359 w 399"/>
                <a:gd name="T27" fmla="*/ 593 h 593"/>
                <a:gd name="T28" fmla="*/ 345 w 399"/>
                <a:gd name="T29" fmla="*/ 593 h 593"/>
                <a:gd name="T30" fmla="*/ 332 w 399"/>
                <a:gd name="T31" fmla="*/ 592 h 593"/>
                <a:gd name="T32" fmla="*/ 320 w 399"/>
                <a:gd name="T33" fmla="*/ 588 h 593"/>
                <a:gd name="T34" fmla="*/ 0 w 399"/>
                <a:gd name="T35" fmla="*/ 480 h 593"/>
                <a:gd name="T36" fmla="*/ 1 w 399"/>
                <a:gd name="T37" fmla="*/ 21 h 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9" h="593">
                  <a:moveTo>
                    <a:pt x="1" y="21"/>
                  </a:moveTo>
                  <a:lnTo>
                    <a:pt x="16" y="17"/>
                  </a:lnTo>
                  <a:lnTo>
                    <a:pt x="35" y="24"/>
                  </a:lnTo>
                  <a:lnTo>
                    <a:pt x="86" y="17"/>
                  </a:lnTo>
                  <a:lnTo>
                    <a:pt x="87" y="5"/>
                  </a:lnTo>
                  <a:lnTo>
                    <a:pt x="109" y="0"/>
                  </a:lnTo>
                  <a:lnTo>
                    <a:pt x="392" y="69"/>
                  </a:lnTo>
                  <a:lnTo>
                    <a:pt x="399" y="87"/>
                  </a:lnTo>
                  <a:lnTo>
                    <a:pt x="399" y="562"/>
                  </a:lnTo>
                  <a:lnTo>
                    <a:pt x="396" y="572"/>
                  </a:lnTo>
                  <a:lnTo>
                    <a:pt x="391" y="581"/>
                  </a:lnTo>
                  <a:lnTo>
                    <a:pt x="382" y="587"/>
                  </a:lnTo>
                  <a:lnTo>
                    <a:pt x="371" y="591"/>
                  </a:lnTo>
                  <a:lnTo>
                    <a:pt x="359" y="593"/>
                  </a:lnTo>
                  <a:lnTo>
                    <a:pt x="345" y="593"/>
                  </a:lnTo>
                  <a:lnTo>
                    <a:pt x="332" y="592"/>
                  </a:lnTo>
                  <a:lnTo>
                    <a:pt x="320" y="588"/>
                  </a:lnTo>
                  <a:lnTo>
                    <a:pt x="0" y="480"/>
                  </a:lnTo>
                  <a:lnTo>
                    <a:pt x="1" y="21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84"/>
            <p:cNvSpPr>
              <a:spLocks/>
            </p:cNvSpPr>
            <p:nvPr/>
          </p:nvSpPr>
          <p:spPr bwMode="auto">
            <a:xfrm>
              <a:off x="-481" y="2725"/>
              <a:ext cx="346" cy="83"/>
            </a:xfrm>
            <a:custGeom>
              <a:avLst/>
              <a:gdLst>
                <a:gd name="T0" fmla="*/ 64 w 346"/>
                <a:gd name="T1" fmla="*/ 0 h 83"/>
                <a:gd name="T2" fmla="*/ 346 w 346"/>
                <a:gd name="T3" fmla="*/ 66 h 83"/>
                <a:gd name="T4" fmla="*/ 346 w 346"/>
                <a:gd name="T5" fmla="*/ 73 h 83"/>
                <a:gd name="T6" fmla="*/ 341 w 346"/>
                <a:gd name="T7" fmla="*/ 78 h 83"/>
                <a:gd name="T8" fmla="*/ 334 w 346"/>
                <a:gd name="T9" fmla="*/ 81 h 83"/>
                <a:gd name="T10" fmla="*/ 325 w 346"/>
                <a:gd name="T11" fmla="*/ 83 h 83"/>
                <a:gd name="T12" fmla="*/ 314 w 346"/>
                <a:gd name="T13" fmla="*/ 83 h 83"/>
                <a:gd name="T14" fmla="*/ 303 w 346"/>
                <a:gd name="T15" fmla="*/ 83 h 83"/>
                <a:gd name="T16" fmla="*/ 292 w 346"/>
                <a:gd name="T17" fmla="*/ 82 h 83"/>
                <a:gd name="T18" fmla="*/ 283 w 346"/>
                <a:gd name="T19" fmla="*/ 82 h 83"/>
                <a:gd name="T20" fmla="*/ 0 w 346"/>
                <a:gd name="T21" fmla="*/ 10 h 83"/>
                <a:gd name="T22" fmla="*/ 64 w 346"/>
                <a:gd name="T23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6" h="83">
                  <a:moveTo>
                    <a:pt x="64" y="0"/>
                  </a:moveTo>
                  <a:lnTo>
                    <a:pt x="346" y="66"/>
                  </a:lnTo>
                  <a:lnTo>
                    <a:pt x="346" y="73"/>
                  </a:lnTo>
                  <a:lnTo>
                    <a:pt x="341" y="78"/>
                  </a:lnTo>
                  <a:lnTo>
                    <a:pt x="334" y="81"/>
                  </a:lnTo>
                  <a:lnTo>
                    <a:pt x="325" y="83"/>
                  </a:lnTo>
                  <a:lnTo>
                    <a:pt x="314" y="83"/>
                  </a:lnTo>
                  <a:lnTo>
                    <a:pt x="303" y="83"/>
                  </a:lnTo>
                  <a:lnTo>
                    <a:pt x="292" y="82"/>
                  </a:lnTo>
                  <a:lnTo>
                    <a:pt x="283" y="82"/>
                  </a:lnTo>
                  <a:lnTo>
                    <a:pt x="0" y="1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9" name="Freeform 85"/>
            <p:cNvSpPr>
              <a:spLocks/>
            </p:cNvSpPr>
            <p:nvPr/>
          </p:nvSpPr>
          <p:spPr bwMode="auto">
            <a:xfrm>
              <a:off x="-190" y="2800"/>
              <a:ext cx="70" cy="504"/>
            </a:xfrm>
            <a:custGeom>
              <a:avLst/>
              <a:gdLst>
                <a:gd name="T0" fmla="*/ 0 w 70"/>
                <a:gd name="T1" fmla="*/ 16 h 504"/>
                <a:gd name="T2" fmla="*/ 10 w 70"/>
                <a:gd name="T3" fmla="*/ 16 h 504"/>
                <a:gd name="T4" fmla="*/ 20 w 70"/>
                <a:gd name="T5" fmla="*/ 17 h 504"/>
                <a:gd name="T6" fmla="*/ 29 w 70"/>
                <a:gd name="T7" fmla="*/ 17 h 504"/>
                <a:gd name="T8" fmla="*/ 38 w 70"/>
                <a:gd name="T9" fmla="*/ 17 h 504"/>
                <a:gd name="T10" fmla="*/ 47 w 70"/>
                <a:gd name="T11" fmla="*/ 16 h 504"/>
                <a:gd name="T12" fmla="*/ 55 w 70"/>
                <a:gd name="T13" fmla="*/ 13 h 504"/>
                <a:gd name="T14" fmla="*/ 63 w 70"/>
                <a:gd name="T15" fmla="*/ 8 h 504"/>
                <a:gd name="T16" fmla="*/ 70 w 70"/>
                <a:gd name="T17" fmla="*/ 0 h 504"/>
                <a:gd name="T18" fmla="*/ 68 w 70"/>
                <a:gd name="T19" fmla="*/ 480 h 504"/>
                <a:gd name="T20" fmla="*/ 65 w 70"/>
                <a:gd name="T21" fmla="*/ 489 h 504"/>
                <a:gd name="T22" fmla="*/ 59 w 70"/>
                <a:gd name="T23" fmla="*/ 495 h 504"/>
                <a:gd name="T24" fmla="*/ 51 w 70"/>
                <a:gd name="T25" fmla="*/ 500 h 504"/>
                <a:gd name="T26" fmla="*/ 42 w 70"/>
                <a:gd name="T27" fmla="*/ 503 h 504"/>
                <a:gd name="T28" fmla="*/ 32 w 70"/>
                <a:gd name="T29" fmla="*/ 504 h 504"/>
                <a:gd name="T30" fmla="*/ 21 w 70"/>
                <a:gd name="T31" fmla="*/ 502 h 504"/>
                <a:gd name="T32" fmla="*/ 11 w 70"/>
                <a:gd name="T33" fmla="*/ 499 h 504"/>
                <a:gd name="T34" fmla="*/ 0 w 70"/>
                <a:gd name="T35" fmla="*/ 493 h 504"/>
                <a:gd name="T36" fmla="*/ 0 w 70"/>
                <a:gd name="T37" fmla="*/ 16 h 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0" h="504">
                  <a:moveTo>
                    <a:pt x="0" y="16"/>
                  </a:moveTo>
                  <a:lnTo>
                    <a:pt x="10" y="16"/>
                  </a:lnTo>
                  <a:lnTo>
                    <a:pt x="20" y="17"/>
                  </a:lnTo>
                  <a:lnTo>
                    <a:pt x="29" y="17"/>
                  </a:lnTo>
                  <a:lnTo>
                    <a:pt x="38" y="17"/>
                  </a:lnTo>
                  <a:lnTo>
                    <a:pt x="47" y="16"/>
                  </a:lnTo>
                  <a:lnTo>
                    <a:pt x="55" y="13"/>
                  </a:lnTo>
                  <a:lnTo>
                    <a:pt x="63" y="8"/>
                  </a:lnTo>
                  <a:lnTo>
                    <a:pt x="70" y="0"/>
                  </a:lnTo>
                  <a:lnTo>
                    <a:pt x="68" y="480"/>
                  </a:lnTo>
                  <a:lnTo>
                    <a:pt x="65" y="489"/>
                  </a:lnTo>
                  <a:lnTo>
                    <a:pt x="59" y="495"/>
                  </a:lnTo>
                  <a:lnTo>
                    <a:pt x="51" y="500"/>
                  </a:lnTo>
                  <a:lnTo>
                    <a:pt x="42" y="503"/>
                  </a:lnTo>
                  <a:lnTo>
                    <a:pt x="32" y="504"/>
                  </a:lnTo>
                  <a:lnTo>
                    <a:pt x="21" y="502"/>
                  </a:lnTo>
                  <a:lnTo>
                    <a:pt x="11" y="499"/>
                  </a:lnTo>
                  <a:lnTo>
                    <a:pt x="0" y="493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0" name="Freeform 86"/>
            <p:cNvSpPr>
              <a:spLocks/>
            </p:cNvSpPr>
            <p:nvPr/>
          </p:nvSpPr>
          <p:spPr bwMode="auto">
            <a:xfrm>
              <a:off x="-357" y="2891"/>
              <a:ext cx="79" cy="380"/>
            </a:xfrm>
            <a:custGeom>
              <a:avLst/>
              <a:gdLst>
                <a:gd name="T0" fmla="*/ 0 w 79"/>
                <a:gd name="T1" fmla="*/ 0 h 380"/>
                <a:gd name="T2" fmla="*/ 33 w 79"/>
                <a:gd name="T3" fmla="*/ 6 h 380"/>
                <a:gd name="T4" fmla="*/ 56 w 79"/>
                <a:gd name="T5" fmla="*/ 29 h 380"/>
                <a:gd name="T6" fmla="*/ 74 w 79"/>
                <a:gd name="T7" fmla="*/ 63 h 380"/>
                <a:gd name="T8" fmla="*/ 79 w 79"/>
                <a:gd name="T9" fmla="*/ 92 h 380"/>
                <a:gd name="T10" fmla="*/ 79 w 79"/>
                <a:gd name="T11" fmla="*/ 380 h 380"/>
                <a:gd name="T12" fmla="*/ 68 w 79"/>
                <a:gd name="T13" fmla="*/ 380 h 380"/>
                <a:gd name="T14" fmla="*/ 20 w 79"/>
                <a:gd name="T15" fmla="*/ 36 h 380"/>
                <a:gd name="T16" fmla="*/ 0 w 79"/>
                <a:gd name="T17" fmla="*/ 0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9" h="380">
                  <a:moveTo>
                    <a:pt x="0" y="0"/>
                  </a:moveTo>
                  <a:lnTo>
                    <a:pt x="33" y="6"/>
                  </a:lnTo>
                  <a:lnTo>
                    <a:pt x="56" y="29"/>
                  </a:lnTo>
                  <a:lnTo>
                    <a:pt x="74" y="63"/>
                  </a:lnTo>
                  <a:lnTo>
                    <a:pt x="79" y="92"/>
                  </a:lnTo>
                  <a:lnTo>
                    <a:pt x="79" y="380"/>
                  </a:lnTo>
                  <a:lnTo>
                    <a:pt x="68" y="380"/>
                  </a:lnTo>
                  <a:lnTo>
                    <a:pt x="20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1" name="Freeform 87"/>
            <p:cNvSpPr>
              <a:spLocks/>
            </p:cNvSpPr>
            <p:nvPr/>
          </p:nvSpPr>
          <p:spPr bwMode="auto">
            <a:xfrm>
              <a:off x="-407" y="2927"/>
              <a:ext cx="50" cy="326"/>
            </a:xfrm>
            <a:custGeom>
              <a:avLst/>
              <a:gdLst>
                <a:gd name="T0" fmla="*/ 50 w 50"/>
                <a:gd name="T1" fmla="*/ 36 h 326"/>
                <a:gd name="T2" fmla="*/ 29 w 50"/>
                <a:gd name="T3" fmla="*/ 51 h 326"/>
                <a:gd name="T4" fmla="*/ 24 w 50"/>
                <a:gd name="T5" fmla="*/ 79 h 326"/>
                <a:gd name="T6" fmla="*/ 24 w 50"/>
                <a:gd name="T7" fmla="*/ 319 h 326"/>
                <a:gd name="T8" fmla="*/ 0 w 50"/>
                <a:gd name="T9" fmla="*/ 326 h 326"/>
                <a:gd name="T10" fmla="*/ 0 w 50"/>
                <a:gd name="T11" fmla="*/ 34 h 326"/>
                <a:gd name="T12" fmla="*/ 29 w 50"/>
                <a:gd name="T13" fmla="*/ 0 h 326"/>
                <a:gd name="T14" fmla="*/ 50 w 50"/>
                <a:gd name="T15" fmla="*/ 36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" h="326">
                  <a:moveTo>
                    <a:pt x="50" y="36"/>
                  </a:moveTo>
                  <a:lnTo>
                    <a:pt x="29" y="51"/>
                  </a:lnTo>
                  <a:lnTo>
                    <a:pt x="24" y="79"/>
                  </a:lnTo>
                  <a:lnTo>
                    <a:pt x="24" y="319"/>
                  </a:lnTo>
                  <a:lnTo>
                    <a:pt x="0" y="326"/>
                  </a:lnTo>
                  <a:lnTo>
                    <a:pt x="0" y="34"/>
                  </a:lnTo>
                  <a:lnTo>
                    <a:pt x="29" y="0"/>
                  </a:lnTo>
                  <a:lnTo>
                    <a:pt x="50" y="36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2" name="Freeform 88"/>
            <p:cNvSpPr>
              <a:spLocks/>
            </p:cNvSpPr>
            <p:nvPr/>
          </p:nvSpPr>
          <p:spPr bwMode="auto">
            <a:xfrm>
              <a:off x="-362" y="2889"/>
              <a:ext cx="134" cy="440"/>
            </a:xfrm>
            <a:custGeom>
              <a:avLst/>
              <a:gdLst>
                <a:gd name="T0" fmla="*/ 0 w 134"/>
                <a:gd name="T1" fmla="*/ 362 h 440"/>
                <a:gd name="T2" fmla="*/ 0 w 134"/>
                <a:gd name="T3" fmla="*/ 437 h 440"/>
                <a:gd name="T4" fmla="*/ 10 w 134"/>
                <a:gd name="T5" fmla="*/ 439 h 440"/>
                <a:gd name="T6" fmla="*/ 19 w 134"/>
                <a:gd name="T7" fmla="*/ 440 h 440"/>
                <a:gd name="T8" fmla="*/ 27 w 134"/>
                <a:gd name="T9" fmla="*/ 440 h 440"/>
                <a:gd name="T10" fmla="*/ 35 w 134"/>
                <a:gd name="T11" fmla="*/ 440 h 440"/>
                <a:gd name="T12" fmla="*/ 43 w 134"/>
                <a:gd name="T13" fmla="*/ 439 h 440"/>
                <a:gd name="T14" fmla="*/ 51 w 134"/>
                <a:gd name="T15" fmla="*/ 437 h 440"/>
                <a:gd name="T16" fmla="*/ 60 w 134"/>
                <a:gd name="T17" fmla="*/ 435 h 440"/>
                <a:gd name="T18" fmla="*/ 69 w 134"/>
                <a:gd name="T19" fmla="*/ 432 h 440"/>
                <a:gd name="T20" fmla="*/ 134 w 134"/>
                <a:gd name="T21" fmla="*/ 401 h 440"/>
                <a:gd name="T22" fmla="*/ 75 w 134"/>
                <a:gd name="T23" fmla="*/ 377 h 440"/>
                <a:gd name="T24" fmla="*/ 75 w 134"/>
                <a:gd name="T25" fmla="*/ 84 h 440"/>
                <a:gd name="T26" fmla="*/ 69 w 134"/>
                <a:gd name="T27" fmla="*/ 66 h 440"/>
                <a:gd name="T28" fmla="*/ 63 w 134"/>
                <a:gd name="T29" fmla="*/ 49 h 440"/>
                <a:gd name="T30" fmla="*/ 54 w 134"/>
                <a:gd name="T31" fmla="*/ 35 h 440"/>
                <a:gd name="T32" fmla="*/ 45 w 134"/>
                <a:gd name="T33" fmla="*/ 23 h 440"/>
                <a:gd name="T34" fmla="*/ 35 w 134"/>
                <a:gd name="T35" fmla="*/ 13 h 440"/>
                <a:gd name="T36" fmla="*/ 24 w 134"/>
                <a:gd name="T37" fmla="*/ 7 h 440"/>
                <a:gd name="T38" fmla="*/ 13 w 134"/>
                <a:gd name="T39" fmla="*/ 2 h 440"/>
                <a:gd name="T40" fmla="*/ 0 w 134"/>
                <a:gd name="T41" fmla="*/ 0 h 440"/>
                <a:gd name="T42" fmla="*/ 0 w 134"/>
                <a:gd name="T43" fmla="*/ 74 h 440"/>
                <a:gd name="T44" fmla="*/ 5 w 134"/>
                <a:gd name="T45" fmla="*/ 77 h 440"/>
                <a:gd name="T46" fmla="*/ 9 w 134"/>
                <a:gd name="T47" fmla="*/ 81 h 440"/>
                <a:gd name="T48" fmla="*/ 13 w 134"/>
                <a:gd name="T49" fmla="*/ 86 h 440"/>
                <a:gd name="T50" fmla="*/ 17 w 134"/>
                <a:gd name="T51" fmla="*/ 92 h 440"/>
                <a:gd name="T52" fmla="*/ 20 w 134"/>
                <a:gd name="T53" fmla="*/ 99 h 440"/>
                <a:gd name="T54" fmla="*/ 23 w 134"/>
                <a:gd name="T55" fmla="*/ 107 h 440"/>
                <a:gd name="T56" fmla="*/ 25 w 134"/>
                <a:gd name="T57" fmla="*/ 115 h 440"/>
                <a:gd name="T58" fmla="*/ 26 w 134"/>
                <a:gd name="T59" fmla="*/ 125 h 440"/>
                <a:gd name="T60" fmla="*/ 31 w 134"/>
                <a:gd name="T61" fmla="*/ 372 h 440"/>
                <a:gd name="T62" fmla="*/ 0 w 134"/>
                <a:gd name="T63" fmla="*/ 362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4" h="440">
                  <a:moveTo>
                    <a:pt x="0" y="362"/>
                  </a:moveTo>
                  <a:lnTo>
                    <a:pt x="0" y="437"/>
                  </a:lnTo>
                  <a:lnTo>
                    <a:pt x="10" y="439"/>
                  </a:lnTo>
                  <a:lnTo>
                    <a:pt x="19" y="440"/>
                  </a:lnTo>
                  <a:lnTo>
                    <a:pt x="27" y="440"/>
                  </a:lnTo>
                  <a:lnTo>
                    <a:pt x="35" y="440"/>
                  </a:lnTo>
                  <a:lnTo>
                    <a:pt x="43" y="439"/>
                  </a:lnTo>
                  <a:lnTo>
                    <a:pt x="51" y="437"/>
                  </a:lnTo>
                  <a:lnTo>
                    <a:pt x="60" y="435"/>
                  </a:lnTo>
                  <a:lnTo>
                    <a:pt x="69" y="432"/>
                  </a:lnTo>
                  <a:lnTo>
                    <a:pt x="134" y="401"/>
                  </a:lnTo>
                  <a:lnTo>
                    <a:pt x="75" y="377"/>
                  </a:lnTo>
                  <a:lnTo>
                    <a:pt x="75" y="84"/>
                  </a:lnTo>
                  <a:lnTo>
                    <a:pt x="69" y="66"/>
                  </a:lnTo>
                  <a:lnTo>
                    <a:pt x="63" y="49"/>
                  </a:lnTo>
                  <a:lnTo>
                    <a:pt x="54" y="35"/>
                  </a:lnTo>
                  <a:lnTo>
                    <a:pt x="45" y="23"/>
                  </a:lnTo>
                  <a:lnTo>
                    <a:pt x="35" y="13"/>
                  </a:lnTo>
                  <a:lnTo>
                    <a:pt x="24" y="7"/>
                  </a:lnTo>
                  <a:lnTo>
                    <a:pt x="13" y="2"/>
                  </a:lnTo>
                  <a:lnTo>
                    <a:pt x="0" y="0"/>
                  </a:lnTo>
                  <a:lnTo>
                    <a:pt x="0" y="74"/>
                  </a:lnTo>
                  <a:lnTo>
                    <a:pt x="5" y="77"/>
                  </a:lnTo>
                  <a:lnTo>
                    <a:pt x="9" y="81"/>
                  </a:lnTo>
                  <a:lnTo>
                    <a:pt x="13" y="86"/>
                  </a:lnTo>
                  <a:lnTo>
                    <a:pt x="17" y="92"/>
                  </a:lnTo>
                  <a:lnTo>
                    <a:pt x="20" y="99"/>
                  </a:lnTo>
                  <a:lnTo>
                    <a:pt x="23" y="107"/>
                  </a:lnTo>
                  <a:lnTo>
                    <a:pt x="25" y="115"/>
                  </a:lnTo>
                  <a:lnTo>
                    <a:pt x="26" y="125"/>
                  </a:lnTo>
                  <a:lnTo>
                    <a:pt x="31" y="372"/>
                  </a:lnTo>
                  <a:lnTo>
                    <a:pt x="0" y="362"/>
                  </a:lnTo>
                  <a:close/>
                </a:path>
              </a:pathLst>
            </a:custGeom>
            <a:solidFill>
              <a:srgbClr val="1C2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" name="Freeform 89"/>
            <p:cNvSpPr>
              <a:spLocks/>
            </p:cNvSpPr>
            <p:nvPr/>
          </p:nvSpPr>
          <p:spPr bwMode="auto">
            <a:xfrm>
              <a:off x="-504" y="2889"/>
              <a:ext cx="142" cy="437"/>
            </a:xfrm>
            <a:custGeom>
              <a:avLst/>
              <a:gdLst>
                <a:gd name="T0" fmla="*/ 142 w 142"/>
                <a:gd name="T1" fmla="*/ 74 h 437"/>
                <a:gd name="T2" fmla="*/ 142 w 142"/>
                <a:gd name="T3" fmla="*/ 0 h 437"/>
                <a:gd name="T4" fmla="*/ 134 w 142"/>
                <a:gd name="T5" fmla="*/ 1 h 437"/>
                <a:gd name="T6" fmla="*/ 126 w 142"/>
                <a:gd name="T7" fmla="*/ 2 h 437"/>
                <a:gd name="T8" fmla="*/ 117 w 142"/>
                <a:gd name="T9" fmla="*/ 6 h 437"/>
                <a:gd name="T10" fmla="*/ 109 w 142"/>
                <a:gd name="T11" fmla="*/ 10 h 437"/>
                <a:gd name="T12" fmla="*/ 100 w 142"/>
                <a:gd name="T13" fmla="*/ 16 h 437"/>
                <a:gd name="T14" fmla="*/ 91 w 142"/>
                <a:gd name="T15" fmla="*/ 24 h 437"/>
                <a:gd name="T16" fmla="*/ 82 w 142"/>
                <a:gd name="T17" fmla="*/ 33 h 437"/>
                <a:gd name="T18" fmla="*/ 73 w 142"/>
                <a:gd name="T19" fmla="*/ 43 h 437"/>
                <a:gd name="T20" fmla="*/ 73 w 142"/>
                <a:gd name="T21" fmla="*/ 333 h 437"/>
                <a:gd name="T22" fmla="*/ 37 w 142"/>
                <a:gd name="T23" fmla="*/ 319 h 437"/>
                <a:gd name="T24" fmla="*/ 28 w 142"/>
                <a:gd name="T25" fmla="*/ 324 h 437"/>
                <a:gd name="T26" fmla="*/ 21 w 142"/>
                <a:gd name="T27" fmla="*/ 329 h 437"/>
                <a:gd name="T28" fmla="*/ 15 w 142"/>
                <a:gd name="T29" fmla="*/ 335 h 437"/>
                <a:gd name="T30" fmla="*/ 9 w 142"/>
                <a:gd name="T31" fmla="*/ 340 h 437"/>
                <a:gd name="T32" fmla="*/ 6 w 142"/>
                <a:gd name="T33" fmla="*/ 346 h 437"/>
                <a:gd name="T34" fmla="*/ 3 w 142"/>
                <a:gd name="T35" fmla="*/ 352 h 437"/>
                <a:gd name="T36" fmla="*/ 1 w 142"/>
                <a:gd name="T37" fmla="*/ 359 h 437"/>
                <a:gd name="T38" fmla="*/ 0 w 142"/>
                <a:gd name="T39" fmla="*/ 365 h 437"/>
                <a:gd name="T40" fmla="*/ 0 w 142"/>
                <a:gd name="T41" fmla="*/ 369 h 437"/>
                <a:gd name="T42" fmla="*/ 1 w 142"/>
                <a:gd name="T43" fmla="*/ 375 h 437"/>
                <a:gd name="T44" fmla="*/ 3 w 142"/>
                <a:gd name="T45" fmla="*/ 380 h 437"/>
                <a:gd name="T46" fmla="*/ 5 w 142"/>
                <a:gd name="T47" fmla="*/ 386 h 437"/>
                <a:gd name="T48" fmla="*/ 8 w 142"/>
                <a:gd name="T49" fmla="*/ 392 h 437"/>
                <a:gd name="T50" fmla="*/ 78 w 142"/>
                <a:gd name="T51" fmla="*/ 421 h 437"/>
                <a:gd name="T52" fmla="*/ 88 w 142"/>
                <a:gd name="T53" fmla="*/ 424 h 437"/>
                <a:gd name="T54" fmla="*/ 98 w 142"/>
                <a:gd name="T55" fmla="*/ 427 h 437"/>
                <a:gd name="T56" fmla="*/ 107 w 142"/>
                <a:gd name="T57" fmla="*/ 429 h 437"/>
                <a:gd name="T58" fmla="*/ 115 w 142"/>
                <a:gd name="T59" fmla="*/ 431 h 437"/>
                <a:gd name="T60" fmla="*/ 123 w 142"/>
                <a:gd name="T61" fmla="*/ 433 h 437"/>
                <a:gd name="T62" fmla="*/ 129 w 142"/>
                <a:gd name="T63" fmla="*/ 435 h 437"/>
                <a:gd name="T64" fmla="*/ 136 w 142"/>
                <a:gd name="T65" fmla="*/ 436 h 437"/>
                <a:gd name="T66" fmla="*/ 142 w 142"/>
                <a:gd name="T67" fmla="*/ 437 h 437"/>
                <a:gd name="T68" fmla="*/ 142 w 142"/>
                <a:gd name="T69" fmla="*/ 362 h 437"/>
                <a:gd name="T70" fmla="*/ 113 w 142"/>
                <a:gd name="T71" fmla="*/ 352 h 437"/>
                <a:gd name="T72" fmla="*/ 113 w 142"/>
                <a:gd name="T73" fmla="*/ 131 h 437"/>
                <a:gd name="T74" fmla="*/ 113 w 142"/>
                <a:gd name="T75" fmla="*/ 115 h 437"/>
                <a:gd name="T76" fmla="*/ 114 w 142"/>
                <a:gd name="T77" fmla="*/ 101 h 437"/>
                <a:gd name="T78" fmla="*/ 117 w 142"/>
                <a:gd name="T79" fmla="*/ 90 h 437"/>
                <a:gd name="T80" fmla="*/ 121 w 142"/>
                <a:gd name="T81" fmla="*/ 82 h 437"/>
                <a:gd name="T82" fmla="*/ 125 w 142"/>
                <a:gd name="T83" fmla="*/ 77 h 437"/>
                <a:gd name="T84" fmla="*/ 130 w 142"/>
                <a:gd name="T85" fmla="*/ 73 h 437"/>
                <a:gd name="T86" fmla="*/ 136 w 142"/>
                <a:gd name="T87" fmla="*/ 73 h 437"/>
                <a:gd name="T88" fmla="*/ 142 w 142"/>
                <a:gd name="T89" fmla="*/ 74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42" h="437">
                  <a:moveTo>
                    <a:pt x="142" y="74"/>
                  </a:moveTo>
                  <a:lnTo>
                    <a:pt x="142" y="0"/>
                  </a:lnTo>
                  <a:lnTo>
                    <a:pt x="134" y="1"/>
                  </a:lnTo>
                  <a:lnTo>
                    <a:pt x="126" y="2"/>
                  </a:lnTo>
                  <a:lnTo>
                    <a:pt x="117" y="6"/>
                  </a:lnTo>
                  <a:lnTo>
                    <a:pt x="109" y="10"/>
                  </a:lnTo>
                  <a:lnTo>
                    <a:pt x="100" y="16"/>
                  </a:lnTo>
                  <a:lnTo>
                    <a:pt x="91" y="24"/>
                  </a:lnTo>
                  <a:lnTo>
                    <a:pt x="82" y="33"/>
                  </a:lnTo>
                  <a:lnTo>
                    <a:pt x="73" y="43"/>
                  </a:lnTo>
                  <a:lnTo>
                    <a:pt x="73" y="333"/>
                  </a:lnTo>
                  <a:lnTo>
                    <a:pt x="37" y="319"/>
                  </a:lnTo>
                  <a:lnTo>
                    <a:pt x="28" y="324"/>
                  </a:lnTo>
                  <a:lnTo>
                    <a:pt x="21" y="329"/>
                  </a:lnTo>
                  <a:lnTo>
                    <a:pt x="15" y="335"/>
                  </a:lnTo>
                  <a:lnTo>
                    <a:pt x="9" y="340"/>
                  </a:lnTo>
                  <a:lnTo>
                    <a:pt x="6" y="346"/>
                  </a:lnTo>
                  <a:lnTo>
                    <a:pt x="3" y="352"/>
                  </a:lnTo>
                  <a:lnTo>
                    <a:pt x="1" y="359"/>
                  </a:lnTo>
                  <a:lnTo>
                    <a:pt x="0" y="365"/>
                  </a:lnTo>
                  <a:lnTo>
                    <a:pt x="0" y="369"/>
                  </a:lnTo>
                  <a:lnTo>
                    <a:pt x="1" y="375"/>
                  </a:lnTo>
                  <a:lnTo>
                    <a:pt x="3" y="380"/>
                  </a:lnTo>
                  <a:lnTo>
                    <a:pt x="5" y="386"/>
                  </a:lnTo>
                  <a:lnTo>
                    <a:pt x="8" y="392"/>
                  </a:lnTo>
                  <a:lnTo>
                    <a:pt x="78" y="421"/>
                  </a:lnTo>
                  <a:lnTo>
                    <a:pt x="88" y="424"/>
                  </a:lnTo>
                  <a:lnTo>
                    <a:pt x="98" y="427"/>
                  </a:lnTo>
                  <a:lnTo>
                    <a:pt x="107" y="429"/>
                  </a:lnTo>
                  <a:lnTo>
                    <a:pt x="115" y="431"/>
                  </a:lnTo>
                  <a:lnTo>
                    <a:pt x="123" y="433"/>
                  </a:lnTo>
                  <a:lnTo>
                    <a:pt x="129" y="435"/>
                  </a:lnTo>
                  <a:lnTo>
                    <a:pt x="136" y="436"/>
                  </a:lnTo>
                  <a:lnTo>
                    <a:pt x="142" y="437"/>
                  </a:lnTo>
                  <a:lnTo>
                    <a:pt x="142" y="362"/>
                  </a:lnTo>
                  <a:lnTo>
                    <a:pt x="113" y="352"/>
                  </a:lnTo>
                  <a:lnTo>
                    <a:pt x="113" y="131"/>
                  </a:lnTo>
                  <a:lnTo>
                    <a:pt x="113" y="115"/>
                  </a:lnTo>
                  <a:lnTo>
                    <a:pt x="114" y="101"/>
                  </a:lnTo>
                  <a:lnTo>
                    <a:pt x="117" y="90"/>
                  </a:lnTo>
                  <a:lnTo>
                    <a:pt x="121" y="82"/>
                  </a:lnTo>
                  <a:lnTo>
                    <a:pt x="125" y="77"/>
                  </a:lnTo>
                  <a:lnTo>
                    <a:pt x="130" y="73"/>
                  </a:lnTo>
                  <a:lnTo>
                    <a:pt x="136" y="73"/>
                  </a:lnTo>
                  <a:lnTo>
                    <a:pt x="142" y="74"/>
                  </a:lnTo>
                  <a:close/>
                </a:path>
              </a:pathLst>
            </a:custGeom>
            <a:solidFill>
              <a:srgbClr val="1C2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5648664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2164" y="3651390"/>
            <a:ext cx="4823178" cy="2750444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051" y="5388606"/>
            <a:ext cx="3809985" cy="972302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051" y="3651389"/>
            <a:ext cx="3724275" cy="1504950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051" y="2492609"/>
            <a:ext cx="6877306" cy="927593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54892"/>
          </a:xfrm>
        </p:spPr>
        <p:txBody>
          <a:bodyPr>
            <a:normAutofit/>
          </a:bodyPr>
          <a:lstStyle/>
          <a:p>
            <a:r>
              <a:rPr lang="en-US" dirty="0" smtClean="0"/>
              <a:t>Access to the Project Library through the Project Tool</a:t>
            </a:r>
            <a:endParaRPr lang="en-US" dirty="0"/>
          </a:p>
        </p:txBody>
      </p:sp>
      <p:sp>
        <p:nvSpPr>
          <p:cNvPr id="7" name="Rounded Rectangle 6"/>
          <p:cNvSpPr/>
          <p:nvPr/>
        </p:nvSpPr>
        <p:spPr>
          <a:xfrm>
            <a:off x="1629690" y="4473739"/>
            <a:ext cx="2336636" cy="242820"/>
          </a:xfrm>
          <a:prstGeom prst="roundRect">
            <a:avLst>
              <a:gd name="adj" fmla="val 11839"/>
            </a:avLst>
          </a:prstGeom>
          <a:noFill/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2519233" y="2584217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/>
              <a:t>1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2828641" y="2956404"/>
            <a:ext cx="1552424" cy="325073"/>
          </a:xfrm>
          <a:prstGeom prst="roundRect">
            <a:avLst>
              <a:gd name="adj" fmla="val 11839"/>
            </a:avLst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0" y="-40928"/>
            <a:ext cx="3299493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2: Accessing the Project Library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1296650" y="6014397"/>
            <a:ext cx="1817544" cy="246890"/>
          </a:xfrm>
          <a:prstGeom prst="roundRect">
            <a:avLst>
              <a:gd name="adj" fmla="val 11839"/>
            </a:avLst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22" name="Oval 21"/>
          <p:cNvSpPr/>
          <p:nvPr/>
        </p:nvSpPr>
        <p:spPr>
          <a:xfrm>
            <a:off x="985424" y="4412269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 smtClean="0"/>
              <a:t>2</a:t>
            </a:r>
            <a:endParaRPr lang="en-US" sz="2000" b="1" dirty="0"/>
          </a:p>
        </p:txBody>
      </p:sp>
      <p:sp>
        <p:nvSpPr>
          <p:cNvPr id="23" name="Oval 22"/>
          <p:cNvSpPr/>
          <p:nvPr/>
        </p:nvSpPr>
        <p:spPr>
          <a:xfrm>
            <a:off x="884459" y="5772082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 smtClean="0"/>
              <a:t>3</a:t>
            </a:r>
            <a:endParaRPr lang="en-US" sz="2000" b="1" dirty="0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650543" y="1012945"/>
            <a:ext cx="7927808" cy="1770810"/>
          </a:xfrm>
          <a:prstGeom prst="downArrowCallout">
            <a:avLst>
              <a:gd name="adj1" fmla="val 32081"/>
              <a:gd name="adj2" fmla="val 27124"/>
              <a:gd name="adj3" fmla="val 19335"/>
              <a:gd name="adj4" fmla="val 70371"/>
            </a:avLst>
          </a:prstGeo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19113" indent="-228600" algn="l" defTabSz="914400" rtl="0" eaLnBrk="1" latinLnBrk="0" hangingPunct="1">
              <a:spcBef>
                <a:spcPct val="20000"/>
              </a:spcBef>
              <a:buSzPct val="80000"/>
              <a:buFont typeface="Wingdings" pitchFamily="2" charset="2"/>
              <a:buChar char="Ø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914400" indent="-166688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tabLst>
                <a:tab pos="862013" algn="l"/>
              </a:tabLst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204913" indent="-290513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+mj-lt"/>
              <a:buAutoNum type="arabicPeriod"/>
            </a:pPr>
            <a:r>
              <a:rPr lang="en-US" sz="1600" dirty="0" smtClean="0">
                <a:solidFill>
                  <a:schemeClr val="tx1"/>
                </a:solidFill>
              </a:rPr>
              <a:t>From </a:t>
            </a:r>
            <a:r>
              <a:rPr lang="en-US" sz="1600" dirty="0">
                <a:solidFill>
                  <a:schemeClr val="tx1"/>
                </a:solidFill>
              </a:rPr>
              <a:t>Home Page, choose </a:t>
            </a:r>
            <a:r>
              <a:rPr lang="en-US" sz="1600" dirty="0" smtClean="0">
                <a:solidFill>
                  <a:schemeClr val="tx1"/>
                </a:solidFill>
              </a:rPr>
              <a:t>“World-Class ToolKit”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600" dirty="0" smtClean="0">
                <a:solidFill>
                  <a:schemeClr val="tx1"/>
                </a:solidFill>
              </a:rPr>
              <a:t>Next, select “Project Tool”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600" dirty="0" smtClean="0">
                <a:solidFill>
                  <a:schemeClr val="tx1"/>
                </a:solidFill>
              </a:rPr>
              <a:t>Select “Document Library”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600" dirty="0" smtClean="0">
                <a:solidFill>
                  <a:schemeClr val="tx1"/>
                </a:solidFill>
              </a:rPr>
              <a:t>to open the Project Library page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5084435" y="3765484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 smtClean="0"/>
              <a:t>4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678037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1374" y="1680840"/>
            <a:ext cx="6160642" cy="4300279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54892"/>
          </a:xfrm>
        </p:spPr>
        <p:txBody>
          <a:bodyPr>
            <a:normAutofit/>
          </a:bodyPr>
          <a:lstStyle/>
          <a:p>
            <a:r>
              <a:rPr lang="en-US" dirty="0"/>
              <a:t>Viewing and Accessing Project Library</a:t>
            </a:r>
          </a:p>
        </p:txBody>
      </p:sp>
      <p:sp>
        <p:nvSpPr>
          <p:cNvPr id="17" name="Rectangle 16"/>
          <p:cNvSpPr/>
          <p:nvPr/>
        </p:nvSpPr>
        <p:spPr>
          <a:xfrm>
            <a:off x="0" y="-40928"/>
            <a:ext cx="3299493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2: Accessing </a:t>
            </a:r>
            <a:r>
              <a:rPr lang="en-US" sz="1300" b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the Project Library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2725089" y="1962780"/>
            <a:ext cx="6216927" cy="914401"/>
          </a:xfrm>
          <a:prstGeom prst="roundRect">
            <a:avLst>
              <a:gd name="adj" fmla="val 7659"/>
            </a:avLst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2696313" y="3009374"/>
            <a:ext cx="1469568" cy="2892056"/>
          </a:xfrm>
          <a:prstGeom prst="roundRect">
            <a:avLst>
              <a:gd name="adj" fmla="val 7975"/>
            </a:avLst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26" name="Oval 25"/>
          <p:cNvSpPr/>
          <p:nvPr/>
        </p:nvSpPr>
        <p:spPr>
          <a:xfrm>
            <a:off x="8218685" y="1779900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 smtClean="0"/>
              <a:t>2</a:t>
            </a:r>
            <a:endParaRPr lang="en-US" sz="2000" b="1" dirty="0"/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5534" y="988504"/>
            <a:ext cx="2740431" cy="5166639"/>
          </a:xfrm>
          <a:prstGeom prst="rightArrowCallout">
            <a:avLst>
              <a:gd name="adj1" fmla="val 25000"/>
              <a:gd name="adj2" fmla="val 20872"/>
              <a:gd name="adj3" fmla="val 12229"/>
              <a:gd name="adj4" fmla="val 81712"/>
            </a:avLst>
          </a:prstGeo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19113" indent="-228600" algn="l" defTabSz="914400" rtl="0" eaLnBrk="1" latinLnBrk="0" hangingPunct="1">
              <a:spcBef>
                <a:spcPct val="20000"/>
              </a:spcBef>
              <a:buSzPct val="80000"/>
              <a:buFont typeface="Wingdings" pitchFamily="2" charset="2"/>
              <a:buChar char="Ø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914400" indent="-166688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tabLst>
                <a:tab pos="862013" algn="l"/>
              </a:tabLst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204913" indent="-290513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31775" indent="-231775">
              <a:buFont typeface="+mj-lt"/>
              <a:buAutoNum type="arabicPeriod"/>
            </a:pPr>
            <a:r>
              <a:rPr lang="en-US" sz="1600" dirty="0" smtClean="0">
                <a:solidFill>
                  <a:schemeClr val="tx1"/>
                </a:solidFill>
              </a:rPr>
              <a:t>On the Project Library page, users can </a:t>
            </a:r>
            <a:r>
              <a:rPr lang="en-US" sz="1600" dirty="0">
                <a:solidFill>
                  <a:schemeClr val="tx1"/>
                </a:solidFill>
              </a:rPr>
              <a:t>view all documents they are associated to through a project and for which they have a privilege “match”</a:t>
            </a:r>
          </a:p>
          <a:p>
            <a:pPr marL="231775" indent="-231775">
              <a:buFont typeface="+mj-lt"/>
              <a:buAutoNum type="arabicPeriod"/>
            </a:pPr>
            <a:r>
              <a:rPr lang="en-US" sz="1600" dirty="0" smtClean="0">
                <a:solidFill>
                  <a:schemeClr val="tx1"/>
                </a:solidFill>
              </a:rPr>
              <a:t>Users can search documents by </a:t>
            </a:r>
            <a:r>
              <a:rPr lang="en-US" sz="1600" dirty="0">
                <a:solidFill>
                  <a:schemeClr val="tx1"/>
                </a:solidFill>
              </a:rPr>
              <a:t>C</a:t>
            </a:r>
            <a:r>
              <a:rPr lang="en-US" sz="1600" dirty="0" smtClean="0">
                <a:solidFill>
                  <a:schemeClr val="tx1"/>
                </a:solidFill>
              </a:rPr>
              <a:t>ontent, Document Name, Project ID and Document ID</a:t>
            </a:r>
          </a:p>
          <a:p>
            <a:pPr marL="231775" indent="-231775">
              <a:buFont typeface="+mj-lt"/>
              <a:buAutoNum type="arabicPeriod"/>
            </a:pPr>
            <a:r>
              <a:rPr lang="en-US" sz="1600" dirty="0" smtClean="0">
                <a:solidFill>
                  <a:schemeClr val="tx1"/>
                </a:solidFill>
              </a:rPr>
              <a:t>Users can perform filter search for documents. </a:t>
            </a:r>
            <a:r>
              <a:rPr lang="en-US" sz="1600" dirty="0">
                <a:solidFill>
                  <a:schemeClr val="tx1"/>
                </a:solidFill>
              </a:rPr>
              <a:t>Filter Search can be narrowed by various filters.  More than one can be chosen </a:t>
            </a:r>
            <a:r>
              <a:rPr lang="en-US" sz="1600" dirty="0" smtClean="0">
                <a:solidFill>
                  <a:schemeClr val="tx1"/>
                </a:solidFill>
              </a:rPr>
              <a:t>simultaneously</a:t>
            </a:r>
          </a:p>
          <a:p>
            <a:pPr marL="342900" indent="-342900">
              <a:buFont typeface="+mj-lt"/>
              <a:buAutoNum type="arabicPeriod"/>
            </a:pP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30" name="Oval 29"/>
          <p:cNvSpPr/>
          <p:nvPr/>
        </p:nvSpPr>
        <p:spPr>
          <a:xfrm>
            <a:off x="3759177" y="3030545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 smtClean="0"/>
              <a:t>3</a:t>
            </a:r>
            <a:endParaRPr lang="en-US" sz="2000" b="1" dirty="0"/>
          </a:p>
        </p:txBody>
      </p:sp>
      <p:sp>
        <p:nvSpPr>
          <p:cNvPr id="31" name="Rounded Rectangle 30"/>
          <p:cNvSpPr/>
          <p:nvPr/>
        </p:nvSpPr>
        <p:spPr>
          <a:xfrm>
            <a:off x="4227400" y="3009375"/>
            <a:ext cx="4714616" cy="2892056"/>
          </a:xfrm>
          <a:prstGeom prst="roundRect">
            <a:avLst>
              <a:gd name="adj" fmla="val 4705"/>
            </a:avLst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4984165" y="3052012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 smtClean="0"/>
              <a:t>1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4038346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194"/>
          <a:stretch/>
        </p:blipFill>
        <p:spPr bwMode="auto">
          <a:xfrm>
            <a:off x="877851" y="2162539"/>
            <a:ext cx="7600950" cy="2526605"/>
          </a:xfrm>
          <a:prstGeom prst="rect">
            <a:avLst/>
          </a:prstGeom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54892"/>
          </a:xfrm>
        </p:spPr>
        <p:txBody>
          <a:bodyPr>
            <a:normAutofit/>
          </a:bodyPr>
          <a:lstStyle/>
          <a:p>
            <a:r>
              <a:rPr lang="en-US" dirty="0" smtClean="0"/>
              <a:t>Viewing and Accessing Project Library</a:t>
            </a:r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0" y="-40928"/>
            <a:ext cx="3299493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2:  </a:t>
            </a:r>
            <a:r>
              <a:rPr lang="en-US" sz="1300" b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Accessing the Project Library</a:t>
            </a: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867903" y="1015797"/>
            <a:ext cx="7515362" cy="1427152"/>
          </a:xfrm>
          <a:prstGeom prst="downArrowCallout">
            <a:avLst/>
          </a:prstGeo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 w="9525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19113" indent="-228600" algn="l" defTabSz="914400" rtl="0" eaLnBrk="1" latinLnBrk="0" hangingPunct="1">
              <a:spcBef>
                <a:spcPct val="20000"/>
              </a:spcBef>
              <a:buSzPct val="80000"/>
              <a:buFont typeface="Wingdings" pitchFamily="2" charset="2"/>
              <a:buChar char="Ø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914400" indent="-166688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tabLst>
                <a:tab pos="862013" algn="l"/>
              </a:tabLst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204913" indent="-290513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+mj-lt"/>
              <a:buAutoNum type="arabicPeriod"/>
            </a:pPr>
            <a:r>
              <a:rPr lang="en-US" sz="1600" dirty="0">
                <a:solidFill>
                  <a:schemeClr val="tx1"/>
                </a:solidFill>
              </a:rPr>
              <a:t>Users can sort on each column. The “Category” in red is the current sort column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600" dirty="0">
                <a:solidFill>
                  <a:schemeClr val="tx1"/>
                </a:solidFill>
              </a:rPr>
              <a:t>Users can change the number of documents </a:t>
            </a:r>
            <a:r>
              <a:rPr lang="en-US" sz="1600" dirty="0" smtClean="0">
                <a:solidFill>
                  <a:schemeClr val="tx1"/>
                </a:solidFill>
              </a:rPr>
              <a:t>listed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600" dirty="0">
                <a:solidFill>
                  <a:schemeClr val="tx1"/>
                </a:solidFill>
              </a:rPr>
              <a:t>Users can navigate by moving to first, last, next, </a:t>
            </a:r>
            <a:r>
              <a:rPr lang="en-US" sz="1600" dirty="0" smtClean="0">
                <a:solidFill>
                  <a:schemeClr val="tx1"/>
                </a:solidFill>
              </a:rPr>
              <a:t>previous</a:t>
            </a:r>
          </a:p>
          <a:p>
            <a:pPr marL="0" indent="0">
              <a:buNone/>
            </a:pP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21" name="Oval 20"/>
          <p:cNvSpPr/>
          <p:nvPr/>
        </p:nvSpPr>
        <p:spPr>
          <a:xfrm>
            <a:off x="388016" y="3274250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 smtClean="0"/>
              <a:t>1</a:t>
            </a:r>
            <a:endParaRPr lang="en-US" sz="2000" b="1" dirty="0"/>
          </a:p>
        </p:txBody>
      </p:sp>
      <p:sp>
        <p:nvSpPr>
          <p:cNvPr id="15" name="Rounded Rectangle 14"/>
          <p:cNvSpPr/>
          <p:nvPr/>
        </p:nvSpPr>
        <p:spPr>
          <a:xfrm>
            <a:off x="832334" y="3212927"/>
            <a:ext cx="7691983" cy="491333"/>
          </a:xfrm>
          <a:prstGeom prst="roundRect">
            <a:avLst>
              <a:gd name="adj" fmla="val 7659"/>
            </a:avLst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54"/>
          <a:stretch/>
        </p:blipFill>
        <p:spPr bwMode="auto">
          <a:xfrm>
            <a:off x="867218" y="4630584"/>
            <a:ext cx="7611584" cy="1700586"/>
          </a:xfrm>
          <a:prstGeom prst="rect">
            <a:avLst/>
          </a:prstGeom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ounded Rectangle 15"/>
          <p:cNvSpPr/>
          <p:nvPr/>
        </p:nvSpPr>
        <p:spPr>
          <a:xfrm>
            <a:off x="832333" y="2788410"/>
            <a:ext cx="1326075" cy="338933"/>
          </a:xfrm>
          <a:prstGeom prst="roundRect">
            <a:avLst>
              <a:gd name="adj" fmla="val 7659"/>
            </a:avLst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6141524" y="5907293"/>
            <a:ext cx="2449582" cy="338933"/>
          </a:xfrm>
          <a:prstGeom prst="roundRect">
            <a:avLst>
              <a:gd name="adj" fmla="val 7659"/>
            </a:avLst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9" name="Oval 18"/>
          <p:cNvSpPr/>
          <p:nvPr/>
        </p:nvSpPr>
        <p:spPr>
          <a:xfrm>
            <a:off x="5640744" y="5906174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 smtClean="0"/>
              <a:t>3</a:t>
            </a:r>
            <a:endParaRPr lang="en-US" sz="2000" b="1" dirty="0"/>
          </a:p>
        </p:txBody>
      </p:sp>
      <p:sp>
        <p:nvSpPr>
          <p:cNvPr id="20" name="Oval 19"/>
          <p:cNvSpPr/>
          <p:nvPr/>
        </p:nvSpPr>
        <p:spPr>
          <a:xfrm>
            <a:off x="388016" y="2766291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671589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640" y="389180"/>
            <a:ext cx="9144000" cy="579007"/>
          </a:xfrm>
        </p:spPr>
        <p:txBody>
          <a:bodyPr/>
          <a:lstStyle/>
          <a:p>
            <a:r>
              <a:rPr lang="en-US" sz="3600" cap="all" dirty="0" smtClean="0">
                <a:solidFill>
                  <a:srgbClr val="385E8C"/>
                </a:solidFill>
              </a:rPr>
              <a:t>Module 3: USING THE SEARCH FUNCTION</a:t>
            </a:r>
            <a:endParaRPr lang="en-US" sz="3600" cap="all" dirty="0">
              <a:solidFill>
                <a:srgbClr val="385E8C"/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2248733" y="2421495"/>
            <a:ext cx="4413683" cy="2232708"/>
          </a:xfrm>
          <a:prstGeom prst="rect">
            <a:avLst/>
          </a:prstGeo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SzPct val="80000"/>
              <a:buFont typeface="Wingdings" pitchFamily="2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tabLst>
                <a:tab pos="862013" algn="l"/>
              </a:tabLst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Aft>
                <a:spcPts val="900"/>
              </a:spcAft>
            </a:pPr>
            <a:r>
              <a:rPr lang="en-US" sz="3900" b="1" dirty="0" smtClean="0">
                <a:solidFill>
                  <a:schemeClr val="accent1">
                    <a:lumMod val="50000"/>
                  </a:schemeClr>
                </a:solidFill>
              </a:rPr>
              <a:t>What is covered</a:t>
            </a:r>
          </a:p>
          <a:p>
            <a:pPr marL="457200" indent="-457200">
              <a:lnSpc>
                <a:spcPct val="120000"/>
              </a:lnSpc>
              <a:spcBef>
                <a:spcPts val="600"/>
              </a:spcBef>
              <a:spcAft>
                <a:spcPts val="900"/>
              </a:spcAft>
              <a:buFont typeface="Wingdings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</a:rPr>
              <a:t>Using the </a:t>
            </a:r>
            <a:r>
              <a:rPr lang="en-US" sz="2800" dirty="0" smtClean="0">
                <a:solidFill>
                  <a:schemeClr val="tx1"/>
                </a:solidFill>
              </a:rPr>
              <a:t>Search and Filter Mechanisms</a:t>
            </a:r>
            <a:endParaRPr lang="en-US" sz="2800" dirty="0">
              <a:solidFill>
                <a:schemeClr val="tx1"/>
              </a:solidFill>
            </a:endParaRPr>
          </a:p>
        </p:txBody>
      </p:sp>
      <p:grpSp>
        <p:nvGrpSpPr>
          <p:cNvPr id="7" name="Group 50"/>
          <p:cNvGrpSpPr>
            <a:grpSpLocks noChangeAspect="1"/>
          </p:cNvGrpSpPr>
          <p:nvPr/>
        </p:nvGrpSpPr>
        <p:grpSpPr bwMode="auto">
          <a:xfrm>
            <a:off x="5990162" y="1949186"/>
            <a:ext cx="1472629" cy="1257525"/>
            <a:chOff x="-518" y="2576"/>
            <a:chExt cx="890" cy="760"/>
          </a:xfrm>
        </p:grpSpPr>
        <p:sp>
          <p:nvSpPr>
            <p:cNvPr id="8" name="Freeform 64"/>
            <p:cNvSpPr>
              <a:spLocks/>
            </p:cNvSpPr>
            <p:nvPr/>
          </p:nvSpPr>
          <p:spPr bwMode="auto">
            <a:xfrm>
              <a:off x="38" y="2576"/>
              <a:ext cx="334" cy="497"/>
            </a:xfrm>
            <a:custGeom>
              <a:avLst/>
              <a:gdLst>
                <a:gd name="T0" fmla="*/ 0 w 334"/>
                <a:gd name="T1" fmla="*/ 18 h 497"/>
                <a:gd name="T2" fmla="*/ 12 w 334"/>
                <a:gd name="T3" fmla="*/ 15 h 497"/>
                <a:gd name="T4" fmla="*/ 29 w 334"/>
                <a:gd name="T5" fmla="*/ 20 h 497"/>
                <a:gd name="T6" fmla="*/ 71 w 334"/>
                <a:gd name="T7" fmla="*/ 14 h 497"/>
                <a:gd name="T8" fmla="*/ 72 w 334"/>
                <a:gd name="T9" fmla="*/ 4 h 497"/>
                <a:gd name="T10" fmla="*/ 91 w 334"/>
                <a:gd name="T11" fmla="*/ 0 h 497"/>
                <a:gd name="T12" fmla="*/ 328 w 334"/>
                <a:gd name="T13" fmla="*/ 58 h 497"/>
                <a:gd name="T14" fmla="*/ 334 w 334"/>
                <a:gd name="T15" fmla="*/ 73 h 497"/>
                <a:gd name="T16" fmla="*/ 334 w 334"/>
                <a:gd name="T17" fmla="*/ 471 h 497"/>
                <a:gd name="T18" fmla="*/ 332 w 334"/>
                <a:gd name="T19" fmla="*/ 479 h 497"/>
                <a:gd name="T20" fmla="*/ 327 w 334"/>
                <a:gd name="T21" fmla="*/ 486 h 497"/>
                <a:gd name="T22" fmla="*/ 320 w 334"/>
                <a:gd name="T23" fmla="*/ 492 h 497"/>
                <a:gd name="T24" fmla="*/ 311 w 334"/>
                <a:gd name="T25" fmla="*/ 495 h 497"/>
                <a:gd name="T26" fmla="*/ 300 w 334"/>
                <a:gd name="T27" fmla="*/ 497 h 497"/>
                <a:gd name="T28" fmla="*/ 290 w 334"/>
                <a:gd name="T29" fmla="*/ 497 h 497"/>
                <a:gd name="T30" fmla="*/ 278 w 334"/>
                <a:gd name="T31" fmla="*/ 496 h 497"/>
                <a:gd name="T32" fmla="*/ 268 w 334"/>
                <a:gd name="T33" fmla="*/ 493 h 497"/>
                <a:gd name="T34" fmla="*/ 0 w 334"/>
                <a:gd name="T35" fmla="*/ 402 h 497"/>
                <a:gd name="T36" fmla="*/ 0 w 334"/>
                <a:gd name="T37" fmla="*/ 18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497">
                  <a:moveTo>
                    <a:pt x="0" y="18"/>
                  </a:moveTo>
                  <a:lnTo>
                    <a:pt x="12" y="15"/>
                  </a:lnTo>
                  <a:lnTo>
                    <a:pt x="29" y="20"/>
                  </a:lnTo>
                  <a:lnTo>
                    <a:pt x="71" y="14"/>
                  </a:lnTo>
                  <a:lnTo>
                    <a:pt x="72" y="4"/>
                  </a:lnTo>
                  <a:lnTo>
                    <a:pt x="91" y="0"/>
                  </a:lnTo>
                  <a:lnTo>
                    <a:pt x="328" y="58"/>
                  </a:lnTo>
                  <a:lnTo>
                    <a:pt x="334" y="73"/>
                  </a:lnTo>
                  <a:lnTo>
                    <a:pt x="334" y="471"/>
                  </a:lnTo>
                  <a:lnTo>
                    <a:pt x="332" y="479"/>
                  </a:lnTo>
                  <a:lnTo>
                    <a:pt x="327" y="486"/>
                  </a:lnTo>
                  <a:lnTo>
                    <a:pt x="320" y="492"/>
                  </a:lnTo>
                  <a:lnTo>
                    <a:pt x="311" y="495"/>
                  </a:lnTo>
                  <a:lnTo>
                    <a:pt x="300" y="497"/>
                  </a:lnTo>
                  <a:lnTo>
                    <a:pt x="290" y="497"/>
                  </a:lnTo>
                  <a:lnTo>
                    <a:pt x="278" y="496"/>
                  </a:lnTo>
                  <a:lnTo>
                    <a:pt x="268" y="493"/>
                  </a:lnTo>
                  <a:lnTo>
                    <a:pt x="0" y="402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65"/>
            <p:cNvSpPr>
              <a:spLocks/>
            </p:cNvSpPr>
            <p:nvPr/>
          </p:nvSpPr>
          <p:spPr bwMode="auto">
            <a:xfrm>
              <a:off x="68" y="2586"/>
              <a:ext cx="291" cy="70"/>
            </a:xfrm>
            <a:custGeom>
              <a:avLst/>
              <a:gdLst>
                <a:gd name="T0" fmla="*/ 54 w 291"/>
                <a:gd name="T1" fmla="*/ 0 h 70"/>
                <a:gd name="T2" fmla="*/ 291 w 291"/>
                <a:gd name="T3" fmla="*/ 55 h 70"/>
                <a:gd name="T4" fmla="*/ 290 w 291"/>
                <a:gd name="T5" fmla="*/ 62 h 70"/>
                <a:gd name="T6" fmla="*/ 287 w 291"/>
                <a:gd name="T7" fmla="*/ 66 h 70"/>
                <a:gd name="T8" fmla="*/ 281 w 291"/>
                <a:gd name="T9" fmla="*/ 68 h 70"/>
                <a:gd name="T10" fmla="*/ 273 w 291"/>
                <a:gd name="T11" fmla="*/ 69 h 70"/>
                <a:gd name="T12" fmla="*/ 264 w 291"/>
                <a:gd name="T13" fmla="*/ 70 h 70"/>
                <a:gd name="T14" fmla="*/ 255 w 291"/>
                <a:gd name="T15" fmla="*/ 69 h 70"/>
                <a:gd name="T16" fmla="*/ 246 w 291"/>
                <a:gd name="T17" fmla="*/ 69 h 70"/>
                <a:gd name="T18" fmla="*/ 238 w 291"/>
                <a:gd name="T19" fmla="*/ 69 h 70"/>
                <a:gd name="T20" fmla="*/ 0 w 291"/>
                <a:gd name="T21" fmla="*/ 9 h 70"/>
                <a:gd name="T22" fmla="*/ 54 w 291"/>
                <a:gd name="T2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1" h="70">
                  <a:moveTo>
                    <a:pt x="54" y="0"/>
                  </a:moveTo>
                  <a:lnTo>
                    <a:pt x="291" y="55"/>
                  </a:lnTo>
                  <a:lnTo>
                    <a:pt x="290" y="62"/>
                  </a:lnTo>
                  <a:lnTo>
                    <a:pt x="287" y="66"/>
                  </a:lnTo>
                  <a:lnTo>
                    <a:pt x="281" y="68"/>
                  </a:lnTo>
                  <a:lnTo>
                    <a:pt x="273" y="69"/>
                  </a:lnTo>
                  <a:lnTo>
                    <a:pt x="264" y="70"/>
                  </a:lnTo>
                  <a:lnTo>
                    <a:pt x="255" y="69"/>
                  </a:lnTo>
                  <a:lnTo>
                    <a:pt x="246" y="69"/>
                  </a:lnTo>
                  <a:lnTo>
                    <a:pt x="238" y="69"/>
                  </a:lnTo>
                  <a:lnTo>
                    <a:pt x="0" y="9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66"/>
            <p:cNvSpPr>
              <a:spLocks/>
            </p:cNvSpPr>
            <p:nvPr/>
          </p:nvSpPr>
          <p:spPr bwMode="auto">
            <a:xfrm>
              <a:off x="313" y="2649"/>
              <a:ext cx="59" cy="422"/>
            </a:xfrm>
            <a:custGeom>
              <a:avLst/>
              <a:gdLst>
                <a:gd name="T0" fmla="*/ 0 w 59"/>
                <a:gd name="T1" fmla="*/ 13 h 422"/>
                <a:gd name="T2" fmla="*/ 8 w 59"/>
                <a:gd name="T3" fmla="*/ 14 h 422"/>
                <a:gd name="T4" fmla="*/ 16 w 59"/>
                <a:gd name="T5" fmla="*/ 14 h 422"/>
                <a:gd name="T6" fmla="*/ 24 w 59"/>
                <a:gd name="T7" fmla="*/ 15 h 422"/>
                <a:gd name="T8" fmla="*/ 32 w 59"/>
                <a:gd name="T9" fmla="*/ 14 h 422"/>
                <a:gd name="T10" fmla="*/ 39 w 59"/>
                <a:gd name="T11" fmla="*/ 13 h 422"/>
                <a:gd name="T12" fmla="*/ 46 w 59"/>
                <a:gd name="T13" fmla="*/ 11 h 422"/>
                <a:gd name="T14" fmla="*/ 53 w 59"/>
                <a:gd name="T15" fmla="*/ 6 h 422"/>
                <a:gd name="T16" fmla="*/ 59 w 59"/>
                <a:gd name="T17" fmla="*/ 0 h 422"/>
                <a:gd name="T18" fmla="*/ 57 w 59"/>
                <a:gd name="T19" fmla="*/ 403 h 422"/>
                <a:gd name="T20" fmla="*/ 54 w 59"/>
                <a:gd name="T21" fmla="*/ 410 h 422"/>
                <a:gd name="T22" fmla="*/ 49 w 59"/>
                <a:gd name="T23" fmla="*/ 415 h 422"/>
                <a:gd name="T24" fmla="*/ 42 w 59"/>
                <a:gd name="T25" fmla="*/ 419 h 422"/>
                <a:gd name="T26" fmla="*/ 35 w 59"/>
                <a:gd name="T27" fmla="*/ 421 h 422"/>
                <a:gd name="T28" fmla="*/ 27 w 59"/>
                <a:gd name="T29" fmla="*/ 422 h 422"/>
                <a:gd name="T30" fmla="*/ 18 w 59"/>
                <a:gd name="T31" fmla="*/ 421 h 422"/>
                <a:gd name="T32" fmla="*/ 9 w 59"/>
                <a:gd name="T33" fmla="*/ 418 h 422"/>
                <a:gd name="T34" fmla="*/ 0 w 59"/>
                <a:gd name="T35" fmla="*/ 413 h 422"/>
                <a:gd name="T36" fmla="*/ 0 w 59"/>
                <a:gd name="T37" fmla="*/ 13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422">
                  <a:moveTo>
                    <a:pt x="0" y="13"/>
                  </a:moveTo>
                  <a:lnTo>
                    <a:pt x="8" y="14"/>
                  </a:lnTo>
                  <a:lnTo>
                    <a:pt x="16" y="14"/>
                  </a:lnTo>
                  <a:lnTo>
                    <a:pt x="24" y="15"/>
                  </a:lnTo>
                  <a:lnTo>
                    <a:pt x="32" y="14"/>
                  </a:lnTo>
                  <a:lnTo>
                    <a:pt x="39" y="13"/>
                  </a:lnTo>
                  <a:lnTo>
                    <a:pt x="46" y="11"/>
                  </a:lnTo>
                  <a:lnTo>
                    <a:pt x="53" y="6"/>
                  </a:lnTo>
                  <a:lnTo>
                    <a:pt x="59" y="0"/>
                  </a:lnTo>
                  <a:lnTo>
                    <a:pt x="57" y="403"/>
                  </a:lnTo>
                  <a:lnTo>
                    <a:pt x="54" y="410"/>
                  </a:lnTo>
                  <a:lnTo>
                    <a:pt x="49" y="415"/>
                  </a:lnTo>
                  <a:lnTo>
                    <a:pt x="42" y="419"/>
                  </a:lnTo>
                  <a:lnTo>
                    <a:pt x="35" y="421"/>
                  </a:lnTo>
                  <a:lnTo>
                    <a:pt x="27" y="422"/>
                  </a:lnTo>
                  <a:lnTo>
                    <a:pt x="18" y="421"/>
                  </a:lnTo>
                  <a:lnTo>
                    <a:pt x="9" y="418"/>
                  </a:lnTo>
                  <a:lnTo>
                    <a:pt x="0" y="413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67"/>
            <p:cNvSpPr>
              <a:spLocks/>
            </p:cNvSpPr>
            <p:nvPr/>
          </p:nvSpPr>
          <p:spPr bwMode="auto">
            <a:xfrm>
              <a:off x="-57" y="2594"/>
              <a:ext cx="350" cy="518"/>
            </a:xfrm>
            <a:custGeom>
              <a:avLst/>
              <a:gdLst>
                <a:gd name="T0" fmla="*/ 1 w 350"/>
                <a:gd name="T1" fmla="*/ 18 h 518"/>
                <a:gd name="T2" fmla="*/ 14 w 350"/>
                <a:gd name="T3" fmla="*/ 15 h 518"/>
                <a:gd name="T4" fmla="*/ 31 w 350"/>
                <a:gd name="T5" fmla="*/ 20 h 518"/>
                <a:gd name="T6" fmla="*/ 74 w 350"/>
                <a:gd name="T7" fmla="*/ 14 h 518"/>
                <a:gd name="T8" fmla="*/ 75 w 350"/>
                <a:gd name="T9" fmla="*/ 4 h 518"/>
                <a:gd name="T10" fmla="*/ 95 w 350"/>
                <a:gd name="T11" fmla="*/ 0 h 518"/>
                <a:gd name="T12" fmla="*/ 343 w 350"/>
                <a:gd name="T13" fmla="*/ 60 h 518"/>
                <a:gd name="T14" fmla="*/ 350 w 350"/>
                <a:gd name="T15" fmla="*/ 76 h 518"/>
                <a:gd name="T16" fmla="*/ 350 w 350"/>
                <a:gd name="T17" fmla="*/ 491 h 518"/>
                <a:gd name="T18" fmla="*/ 347 w 350"/>
                <a:gd name="T19" fmla="*/ 500 h 518"/>
                <a:gd name="T20" fmla="*/ 342 w 350"/>
                <a:gd name="T21" fmla="*/ 507 h 518"/>
                <a:gd name="T22" fmla="*/ 334 w 350"/>
                <a:gd name="T23" fmla="*/ 512 h 518"/>
                <a:gd name="T24" fmla="*/ 325 w 350"/>
                <a:gd name="T25" fmla="*/ 516 h 518"/>
                <a:gd name="T26" fmla="*/ 314 w 350"/>
                <a:gd name="T27" fmla="*/ 518 h 518"/>
                <a:gd name="T28" fmla="*/ 303 w 350"/>
                <a:gd name="T29" fmla="*/ 518 h 518"/>
                <a:gd name="T30" fmla="*/ 291 w 350"/>
                <a:gd name="T31" fmla="*/ 517 h 518"/>
                <a:gd name="T32" fmla="*/ 280 w 350"/>
                <a:gd name="T33" fmla="*/ 514 h 518"/>
                <a:gd name="T34" fmla="*/ 0 w 350"/>
                <a:gd name="T35" fmla="*/ 419 h 518"/>
                <a:gd name="T36" fmla="*/ 1 w 350"/>
                <a:gd name="T37" fmla="*/ 18 h 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0" h="518">
                  <a:moveTo>
                    <a:pt x="1" y="18"/>
                  </a:moveTo>
                  <a:lnTo>
                    <a:pt x="14" y="15"/>
                  </a:lnTo>
                  <a:lnTo>
                    <a:pt x="31" y="20"/>
                  </a:lnTo>
                  <a:lnTo>
                    <a:pt x="74" y="14"/>
                  </a:lnTo>
                  <a:lnTo>
                    <a:pt x="75" y="4"/>
                  </a:lnTo>
                  <a:lnTo>
                    <a:pt x="95" y="0"/>
                  </a:lnTo>
                  <a:lnTo>
                    <a:pt x="343" y="60"/>
                  </a:lnTo>
                  <a:lnTo>
                    <a:pt x="350" y="76"/>
                  </a:lnTo>
                  <a:lnTo>
                    <a:pt x="350" y="491"/>
                  </a:lnTo>
                  <a:lnTo>
                    <a:pt x="347" y="500"/>
                  </a:lnTo>
                  <a:lnTo>
                    <a:pt x="342" y="507"/>
                  </a:lnTo>
                  <a:lnTo>
                    <a:pt x="334" y="512"/>
                  </a:lnTo>
                  <a:lnTo>
                    <a:pt x="325" y="516"/>
                  </a:lnTo>
                  <a:lnTo>
                    <a:pt x="314" y="518"/>
                  </a:lnTo>
                  <a:lnTo>
                    <a:pt x="303" y="518"/>
                  </a:lnTo>
                  <a:lnTo>
                    <a:pt x="291" y="517"/>
                  </a:lnTo>
                  <a:lnTo>
                    <a:pt x="280" y="514"/>
                  </a:lnTo>
                  <a:lnTo>
                    <a:pt x="0" y="419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68"/>
            <p:cNvSpPr>
              <a:spLocks/>
            </p:cNvSpPr>
            <p:nvPr/>
          </p:nvSpPr>
          <p:spPr bwMode="auto">
            <a:xfrm>
              <a:off x="-24" y="2604"/>
              <a:ext cx="303" cy="73"/>
            </a:xfrm>
            <a:custGeom>
              <a:avLst/>
              <a:gdLst>
                <a:gd name="T0" fmla="*/ 55 w 303"/>
                <a:gd name="T1" fmla="*/ 0 h 73"/>
                <a:gd name="T2" fmla="*/ 303 w 303"/>
                <a:gd name="T3" fmla="*/ 57 h 73"/>
                <a:gd name="T4" fmla="*/ 302 w 303"/>
                <a:gd name="T5" fmla="*/ 64 h 73"/>
                <a:gd name="T6" fmla="*/ 299 w 303"/>
                <a:gd name="T7" fmla="*/ 68 h 73"/>
                <a:gd name="T8" fmla="*/ 292 w 303"/>
                <a:gd name="T9" fmla="*/ 71 h 73"/>
                <a:gd name="T10" fmla="*/ 284 w 303"/>
                <a:gd name="T11" fmla="*/ 72 h 73"/>
                <a:gd name="T12" fmla="*/ 274 w 303"/>
                <a:gd name="T13" fmla="*/ 73 h 73"/>
                <a:gd name="T14" fmla="*/ 265 w 303"/>
                <a:gd name="T15" fmla="*/ 72 h 73"/>
                <a:gd name="T16" fmla="*/ 255 w 303"/>
                <a:gd name="T17" fmla="*/ 72 h 73"/>
                <a:gd name="T18" fmla="*/ 247 w 303"/>
                <a:gd name="T19" fmla="*/ 72 h 73"/>
                <a:gd name="T20" fmla="*/ 0 w 303"/>
                <a:gd name="T21" fmla="*/ 9 h 73"/>
                <a:gd name="T22" fmla="*/ 55 w 303"/>
                <a:gd name="T23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03" h="73">
                  <a:moveTo>
                    <a:pt x="55" y="0"/>
                  </a:moveTo>
                  <a:lnTo>
                    <a:pt x="303" y="57"/>
                  </a:lnTo>
                  <a:lnTo>
                    <a:pt x="302" y="64"/>
                  </a:lnTo>
                  <a:lnTo>
                    <a:pt x="299" y="68"/>
                  </a:lnTo>
                  <a:lnTo>
                    <a:pt x="292" y="71"/>
                  </a:lnTo>
                  <a:lnTo>
                    <a:pt x="284" y="72"/>
                  </a:lnTo>
                  <a:lnTo>
                    <a:pt x="274" y="73"/>
                  </a:lnTo>
                  <a:lnTo>
                    <a:pt x="265" y="72"/>
                  </a:lnTo>
                  <a:lnTo>
                    <a:pt x="255" y="72"/>
                  </a:lnTo>
                  <a:lnTo>
                    <a:pt x="247" y="72"/>
                  </a:lnTo>
                  <a:lnTo>
                    <a:pt x="0" y="9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69"/>
            <p:cNvSpPr>
              <a:spLocks/>
            </p:cNvSpPr>
            <p:nvPr/>
          </p:nvSpPr>
          <p:spPr bwMode="auto">
            <a:xfrm>
              <a:off x="230" y="2670"/>
              <a:ext cx="62" cy="440"/>
            </a:xfrm>
            <a:custGeom>
              <a:avLst/>
              <a:gdLst>
                <a:gd name="T0" fmla="*/ 0 w 62"/>
                <a:gd name="T1" fmla="*/ 13 h 440"/>
                <a:gd name="T2" fmla="*/ 9 w 62"/>
                <a:gd name="T3" fmla="*/ 14 h 440"/>
                <a:gd name="T4" fmla="*/ 18 w 62"/>
                <a:gd name="T5" fmla="*/ 14 h 440"/>
                <a:gd name="T6" fmla="*/ 25 w 62"/>
                <a:gd name="T7" fmla="*/ 15 h 440"/>
                <a:gd name="T8" fmla="*/ 34 w 62"/>
                <a:gd name="T9" fmla="*/ 14 h 440"/>
                <a:gd name="T10" fmla="*/ 41 w 62"/>
                <a:gd name="T11" fmla="*/ 13 h 440"/>
                <a:gd name="T12" fmla="*/ 49 w 62"/>
                <a:gd name="T13" fmla="*/ 11 h 440"/>
                <a:gd name="T14" fmla="*/ 55 w 62"/>
                <a:gd name="T15" fmla="*/ 6 h 440"/>
                <a:gd name="T16" fmla="*/ 62 w 62"/>
                <a:gd name="T17" fmla="*/ 0 h 440"/>
                <a:gd name="T18" fmla="*/ 60 w 62"/>
                <a:gd name="T19" fmla="*/ 420 h 440"/>
                <a:gd name="T20" fmla="*/ 57 w 62"/>
                <a:gd name="T21" fmla="*/ 426 h 440"/>
                <a:gd name="T22" fmla="*/ 52 w 62"/>
                <a:gd name="T23" fmla="*/ 432 h 440"/>
                <a:gd name="T24" fmla="*/ 45 w 62"/>
                <a:gd name="T25" fmla="*/ 436 h 440"/>
                <a:gd name="T26" fmla="*/ 37 w 62"/>
                <a:gd name="T27" fmla="*/ 439 h 440"/>
                <a:gd name="T28" fmla="*/ 29 w 62"/>
                <a:gd name="T29" fmla="*/ 440 h 440"/>
                <a:gd name="T30" fmla="*/ 19 w 62"/>
                <a:gd name="T31" fmla="*/ 439 h 440"/>
                <a:gd name="T32" fmla="*/ 10 w 62"/>
                <a:gd name="T33" fmla="*/ 436 h 440"/>
                <a:gd name="T34" fmla="*/ 0 w 62"/>
                <a:gd name="T35" fmla="*/ 430 h 440"/>
                <a:gd name="T36" fmla="*/ 0 w 62"/>
                <a:gd name="T37" fmla="*/ 13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440">
                  <a:moveTo>
                    <a:pt x="0" y="13"/>
                  </a:moveTo>
                  <a:lnTo>
                    <a:pt x="9" y="14"/>
                  </a:lnTo>
                  <a:lnTo>
                    <a:pt x="18" y="14"/>
                  </a:lnTo>
                  <a:lnTo>
                    <a:pt x="25" y="15"/>
                  </a:lnTo>
                  <a:lnTo>
                    <a:pt x="34" y="14"/>
                  </a:lnTo>
                  <a:lnTo>
                    <a:pt x="41" y="13"/>
                  </a:lnTo>
                  <a:lnTo>
                    <a:pt x="49" y="11"/>
                  </a:lnTo>
                  <a:lnTo>
                    <a:pt x="55" y="6"/>
                  </a:lnTo>
                  <a:lnTo>
                    <a:pt x="62" y="0"/>
                  </a:lnTo>
                  <a:lnTo>
                    <a:pt x="60" y="420"/>
                  </a:lnTo>
                  <a:lnTo>
                    <a:pt x="57" y="426"/>
                  </a:lnTo>
                  <a:lnTo>
                    <a:pt x="52" y="432"/>
                  </a:lnTo>
                  <a:lnTo>
                    <a:pt x="45" y="436"/>
                  </a:lnTo>
                  <a:lnTo>
                    <a:pt x="37" y="439"/>
                  </a:lnTo>
                  <a:lnTo>
                    <a:pt x="29" y="440"/>
                  </a:lnTo>
                  <a:lnTo>
                    <a:pt x="19" y="439"/>
                  </a:lnTo>
                  <a:lnTo>
                    <a:pt x="10" y="436"/>
                  </a:lnTo>
                  <a:lnTo>
                    <a:pt x="0" y="43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70"/>
            <p:cNvSpPr>
              <a:spLocks/>
            </p:cNvSpPr>
            <p:nvPr/>
          </p:nvSpPr>
          <p:spPr bwMode="auto">
            <a:xfrm>
              <a:off x="-147" y="2689"/>
              <a:ext cx="399" cy="479"/>
            </a:xfrm>
            <a:custGeom>
              <a:avLst/>
              <a:gdLst>
                <a:gd name="T0" fmla="*/ 112 w 399"/>
                <a:gd name="T1" fmla="*/ 14 h 479"/>
                <a:gd name="T2" fmla="*/ 126 w 399"/>
                <a:gd name="T3" fmla="*/ 11 h 479"/>
                <a:gd name="T4" fmla="*/ 140 w 399"/>
                <a:gd name="T5" fmla="*/ 16 h 479"/>
                <a:gd name="T6" fmla="*/ 158 w 399"/>
                <a:gd name="T7" fmla="*/ 12 h 479"/>
                <a:gd name="T8" fmla="*/ 162 w 399"/>
                <a:gd name="T9" fmla="*/ 2 h 479"/>
                <a:gd name="T10" fmla="*/ 181 w 399"/>
                <a:gd name="T11" fmla="*/ 0 h 479"/>
                <a:gd name="T12" fmla="*/ 398 w 399"/>
                <a:gd name="T13" fmla="*/ 58 h 479"/>
                <a:gd name="T14" fmla="*/ 399 w 399"/>
                <a:gd name="T15" fmla="*/ 71 h 479"/>
                <a:gd name="T16" fmla="*/ 281 w 399"/>
                <a:gd name="T17" fmla="*/ 460 h 479"/>
                <a:gd name="T18" fmla="*/ 278 w 399"/>
                <a:gd name="T19" fmla="*/ 467 h 479"/>
                <a:gd name="T20" fmla="*/ 275 w 399"/>
                <a:gd name="T21" fmla="*/ 472 h 479"/>
                <a:gd name="T22" fmla="*/ 270 w 399"/>
                <a:gd name="T23" fmla="*/ 476 h 479"/>
                <a:gd name="T24" fmla="*/ 264 w 399"/>
                <a:gd name="T25" fmla="*/ 478 h 479"/>
                <a:gd name="T26" fmla="*/ 257 w 399"/>
                <a:gd name="T27" fmla="*/ 479 h 479"/>
                <a:gd name="T28" fmla="*/ 250 w 399"/>
                <a:gd name="T29" fmla="*/ 479 h 479"/>
                <a:gd name="T30" fmla="*/ 242 w 399"/>
                <a:gd name="T31" fmla="*/ 478 h 479"/>
                <a:gd name="T32" fmla="*/ 233 w 399"/>
                <a:gd name="T33" fmla="*/ 474 h 479"/>
                <a:gd name="T34" fmla="*/ 0 w 399"/>
                <a:gd name="T35" fmla="*/ 387 h 479"/>
                <a:gd name="T36" fmla="*/ 112 w 399"/>
                <a:gd name="T37" fmla="*/ 14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9" h="479">
                  <a:moveTo>
                    <a:pt x="112" y="14"/>
                  </a:moveTo>
                  <a:lnTo>
                    <a:pt x="126" y="11"/>
                  </a:lnTo>
                  <a:lnTo>
                    <a:pt x="140" y="16"/>
                  </a:lnTo>
                  <a:lnTo>
                    <a:pt x="158" y="12"/>
                  </a:lnTo>
                  <a:lnTo>
                    <a:pt x="162" y="2"/>
                  </a:lnTo>
                  <a:lnTo>
                    <a:pt x="181" y="0"/>
                  </a:lnTo>
                  <a:lnTo>
                    <a:pt x="398" y="58"/>
                  </a:lnTo>
                  <a:lnTo>
                    <a:pt x="399" y="71"/>
                  </a:lnTo>
                  <a:lnTo>
                    <a:pt x="281" y="460"/>
                  </a:lnTo>
                  <a:lnTo>
                    <a:pt x="278" y="467"/>
                  </a:lnTo>
                  <a:lnTo>
                    <a:pt x="275" y="472"/>
                  </a:lnTo>
                  <a:lnTo>
                    <a:pt x="270" y="476"/>
                  </a:lnTo>
                  <a:lnTo>
                    <a:pt x="264" y="478"/>
                  </a:lnTo>
                  <a:lnTo>
                    <a:pt x="257" y="479"/>
                  </a:lnTo>
                  <a:lnTo>
                    <a:pt x="250" y="479"/>
                  </a:lnTo>
                  <a:lnTo>
                    <a:pt x="242" y="478"/>
                  </a:lnTo>
                  <a:lnTo>
                    <a:pt x="233" y="474"/>
                  </a:lnTo>
                  <a:lnTo>
                    <a:pt x="0" y="387"/>
                  </a:lnTo>
                  <a:lnTo>
                    <a:pt x="112" y="14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71"/>
            <p:cNvSpPr>
              <a:spLocks/>
            </p:cNvSpPr>
            <p:nvPr/>
          </p:nvSpPr>
          <p:spPr bwMode="auto">
            <a:xfrm>
              <a:off x="-5" y="2696"/>
              <a:ext cx="243" cy="68"/>
            </a:xfrm>
            <a:custGeom>
              <a:avLst/>
              <a:gdLst>
                <a:gd name="T0" fmla="*/ 29 w 243"/>
                <a:gd name="T1" fmla="*/ 0 h 68"/>
                <a:gd name="T2" fmla="*/ 243 w 243"/>
                <a:gd name="T3" fmla="*/ 58 h 68"/>
                <a:gd name="T4" fmla="*/ 240 w 243"/>
                <a:gd name="T5" fmla="*/ 63 h 68"/>
                <a:gd name="T6" fmla="*/ 238 w 243"/>
                <a:gd name="T7" fmla="*/ 67 h 68"/>
                <a:gd name="T8" fmla="*/ 234 w 243"/>
                <a:gd name="T9" fmla="*/ 68 h 68"/>
                <a:gd name="T10" fmla="*/ 231 w 243"/>
                <a:gd name="T11" fmla="*/ 68 h 68"/>
                <a:gd name="T12" fmla="*/ 227 w 243"/>
                <a:gd name="T13" fmla="*/ 67 h 68"/>
                <a:gd name="T14" fmla="*/ 222 w 243"/>
                <a:gd name="T15" fmla="*/ 67 h 68"/>
                <a:gd name="T16" fmla="*/ 218 w 243"/>
                <a:gd name="T17" fmla="*/ 66 h 68"/>
                <a:gd name="T18" fmla="*/ 213 w 243"/>
                <a:gd name="T19" fmla="*/ 67 h 68"/>
                <a:gd name="T20" fmla="*/ 0 w 243"/>
                <a:gd name="T21" fmla="*/ 8 h 68"/>
                <a:gd name="T22" fmla="*/ 29 w 243"/>
                <a:gd name="T23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3" h="68">
                  <a:moveTo>
                    <a:pt x="29" y="0"/>
                  </a:moveTo>
                  <a:lnTo>
                    <a:pt x="243" y="58"/>
                  </a:lnTo>
                  <a:lnTo>
                    <a:pt x="240" y="63"/>
                  </a:lnTo>
                  <a:lnTo>
                    <a:pt x="238" y="67"/>
                  </a:lnTo>
                  <a:lnTo>
                    <a:pt x="234" y="68"/>
                  </a:lnTo>
                  <a:lnTo>
                    <a:pt x="231" y="68"/>
                  </a:lnTo>
                  <a:lnTo>
                    <a:pt x="227" y="67"/>
                  </a:lnTo>
                  <a:lnTo>
                    <a:pt x="222" y="67"/>
                  </a:lnTo>
                  <a:lnTo>
                    <a:pt x="218" y="66"/>
                  </a:lnTo>
                  <a:lnTo>
                    <a:pt x="213" y="67"/>
                  </a:lnTo>
                  <a:lnTo>
                    <a:pt x="0" y="8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Freeform 72"/>
            <p:cNvSpPr>
              <a:spLocks/>
            </p:cNvSpPr>
            <p:nvPr/>
          </p:nvSpPr>
          <p:spPr bwMode="auto">
            <a:xfrm>
              <a:off x="95" y="2760"/>
              <a:ext cx="149" cy="407"/>
            </a:xfrm>
            <a:custGeom>
              <a:avLst/>
              <a:gdLst>
                <a:gd name="T0" fmla="*/ 117 w 149"/>
                <a:gd name="T1" fmla="*/ 9 h 407"/>
                <a:gd name="T2" fmla="*/ 123 w 149"/>
                <a:gd name="T3" fmla="*/ 9 h 407"/>
                <a:gd name="T4" fmla="*/ 128 w 149"/>
                <a:gd name="T5" fmla="*/ 10 h 407"/>
                <a:gd name="T6" fmla="*/ 131 w 149"/>
                <a:gd name="T7" fmla="*/ 11 h 407"/>
                <a:gd name="T8" fmla="*/ 133 w 149"/>
                <a:gd name="T9" fmla="*/ 12 h 407"/>
                <a:gd name="T10" fmla="*/ 135 w 149"/>
                <a:gd name="T11" fmla="*/ 12 h 407"/>
                <a:gd name="T12" fmla="*/ 138 w 149"/>
                <a:gd name="T13" fmla="*/ 10 h 407"/>
                <a:gd name="T14" fmla="*/ 142 w 149"/>
                <a:gd name="T15" fmla="*/ 6 h 407"/>
                <a:gd name="T16" fmla="*/ 149 w 149"/>
                <a:gd name="T17" fmla="*/ 0 h 407"/>
                <a:gd name="T18" fmla="*/ 31 w 149"/>
                <a:gd name="T19" fmla="*/ 395 h 407"/>
                <a:gd name="T20" fmla="*/ 26 w 149"/>
                <a:gd name="T21" fmla="*/ 401 h 407"/>
                <a:gd name="T22" fmla="*/ 21 w 149"/>
                <a:gd name="T23" fmla="*/ 405 h 407"/>
                <a:gd name="T24" fmla="*/ 17 w 149"/>
                <a:gd name="T25" fmla="*/ 407 h 407"/>
                <a:gd name="T26" fmla="*/ 13 w 149"/>
                <a:gd name="T27" fmla="*/ 407 h 407"/>
                <a:gd name="T28" fmla="*/ 8 w 149"/>
                <a:gd name="T29" fmla="*/ 407 h 407"/>
                <a:gd name="T30" fmla="*/ 5 w 149"/>
                <a:gd name="T31" fmla="*/ 404 h 407"/>
                <a:gd name="T32" fmla="*/ 2 w 149"/>
                <a:gd name="T33" fmla="*/ 401 h 407"/>
                <a:gd name="T34" fmla="*/ 0 w 149"/>
                <a:gd name="T35" fmla="*/ 397 h 407"/>
                <a:gd name="T36" fmla="*/ 117 w 149"/>
                <a:gd name="T37" fmla="*/ 9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9" h="407">
                  <a:moveTo>
                    <a:pt x="117" y="9"/>
                  </a:moveTo>
                  <a:lnTo>
                    <a:pt x="123" y="9"/>
                  </a:lnTo>
                  <a:lnTo>
                    <a:pt x="128" y="10"/>
                  </a:lnTo>
                  <a:lnTo>
                    <a:pt x="131" y="11"/>
                  </a:lnTo>
                  <a:lnTo>
                    <a:pt x="133" y="12"/>
                  </a:lnTo>
                  <a:lnTo>
                    <a:pt x="135" y="12"/>
                  </a:lnTo>
                  <a:lnTo>
                    <a:pt x="138" y="10"/>
                  </a:lnTo>
                  <a:lnTo>
                    <a:pt x="142" y="6"/>
                  </a:lnTo>
                  <a:lnTo>
                    <a:pt x="149" y="0"/>
                  </a:lnTo>
                  <a:lnTo>
                    <a:pt x="31" y="395"/>
                  </a:lnTo>
                  <a:lnTo>
                    <a:pt x="26" y="401"/>
                  </a:lnTo>
                  <a:lnTo>
                    <a:pt x="21" y="405"/>
                  </a:lnTo>
                  <a:lnTo>
                    <a:pt x="17" y="407"/>
                  </a:lnTo>
                  <a:lnTo>
                    <a:pt x="13" y="407"/>
                  </a:lnTo>
                  <a:lnTo>
                    <a:pt x="8" y="407"/>
                  </a:lnTo>
                  <a:lnTo>
                    <a:pt x="5" y="404"/>
                  </a:lnTo>
                  <a:lnTo>
                    <a:pt x="2" y="401"/>
                  </a:lnTo>
                  <a:lnTo>
                    <a:pt x="0" y="397"/>
                  </a:lnTo>
                  <a:lnTo>
                    <a:pt x="117" y="9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73"/>
            <p:cNvSpPr>
              <a:spLocks/>
            </p:cNvSpPr>
            <p:nvPr/>
          </p:nvSpPr>
          <p:spPr bwMode="auto">
            <a:xfrm>
              <a:off x="-291" y="2731"/>
              <a:ext cx="337" cy="499"/>
            </a:xfrm>
            <a:custGeom>
              <a:avLst/>
              <a:gdLst>
                <a:gd name="T0" fmla="*/ 1 w 337"/>
                <a:gd name="T1" fmla="*/ 18 h 499"/>
                <a:gd name="T2" fmla="*/ 14 w 337"/>
                <a:gd name="T3" fmla="*/ 15 h 499"/>
                <a:gd name="T4" fmla="*/ 30 w 337"/>
                <a:gd name="T5" fmla="*/ 20 h 499"/>
                <a:gd name="T6" fmla="*/ 72 w 337"/>
                <a:gd name="T7" fmla="*/ 14 h 499"/>
                <a:gd name="T8" fmla="*/ 73 w 337"/>
                <a:gd name="T9" fmla="*/ 4 h 499"/>
                <a:gd name="T10" fmla="*/ 92 w 337"/>
                <a:gd name="T11" fmla="*/ 0 h 499"/>
                <a:gd name="T12" fmla="*/ 331 w 337"/>
                <a:gd name="T13" fmla="*/ 58 h 499"/>
                <a:gd name="T14" fmla="*/ 337 w 337"/>
                <a:gd name="T15" fmla="*/ 73 h 499"/>
                <a:gd name="T16" fmla="*/ 337 w 337"/>
                <a:gd name="T17" fmla="*/ 473 h 499"/>
                <a:gd name="T18" fmla="*/ 335 w 337"/>
                <a:gd name="T19" fmla="*/ 482 h 499"/>
                <a:gd name="T20" fmla="*/ 330 w 337"/>
                <a:gd name="T21" fmla="*/ 488 h 499"/>
                <a:gd name="T22" fmla="*/ 322 w 337"/>
                <a:gd name="T23" fmla="*/ 493 h 499"/>
                <a:gd name="T24" fmla="*/ 313 w 337"/>
                <a:gd name="T25" fmla="*/ 497 h 499"/>
                <a:gd name="T26" fmla="*/ 303 w 337"/>
                <a:gd name="T27" fmla="*/ 499 h 499"/>
                <a:gd name="T28" fmla="*/ 291 w 337"/>
                <a:gd name="T29" fmla="*/ 499 h 499"/>
                <a:gd name="T30" fmla="*/ 281 w 337"/>
                <a:gd name="T31" fmla="*/ 498 h 499"/>
                <a:gd name="T32" fmla="*/ 270 w 337"/>
                <a:gd name="T33" fmla="*/ 495 h 499"/>
                <a:gd name="T34" fmla="*/ 0 w 337"/>
                <a:gd name="T35" fmla="*/ 404 h 499"/>
                <a:gd name="T36" fmla="*/ 1 w 337"/>
                <a:gd name="T37" fmla="*/ 18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7" h="499">
                  <a:moveTo>
                    <a:pt x="1" y="18"/>
                  </a:moveTo>
                  <a:lnTo>
                    <a:pt x="14" y="15"/>
                  </a:lnTo>
                  <a:lnTo>
                    <a:pt x="30" y="20"/>
                  </a:lnTo>
                  <a:lnTo>
                    <a:pt x="72" y="14"/>
                  </a:lnTo>
                  <a:lnTo>
                    <a:pt x="73" y="4"/>
                  </a:lnTo>
                  <a:lnTo>
                    <a:pt x="92" y="0"/>
                  </a:lnTo>
                  <a:lnTo>
                    <a:pt x="331" y="58"/>
                  </a:lnTo>
                  <a:lnTo>
                    <a:pt x="337" y="73"/>
                  </a:lnTo>
                  <a:lnTo>
                    <a:pt x="337" y="473"/>
                  </a:lnTo>
                  <a:lnTo>
                    <a:pt x="335" y="482"/>
                  </a:lnTo>
                  <a:lnTo>
                    <a:pt x="330" y="488"/>
                  </a:lnTo>
                  <a:lnTo>
                    <a:pt x="322" y="493"/>
                  </a:lnTo>
                  <a:lnTo>
                    <a:pt x="313" y="497"/>
                  </a:lnTo>
                  <a:lnTo>
                    <a:pt x="303" y="499"/>
                  </a:lnTo>
                  <a:lnTo>
                    <a:pt x="291" y="499"/>
                  </a:lnTo>
                  <a:lnTo>
                    <a:pt x="281" y="498"/>
                  </a:lnTo>
                  <a:lnTo>
                    <a:pt x="270" y="495"/>
                  </a:lnTo>
                  <a:lnTo>
                    <a:pt x="0" y="404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74"/>
            <p:cNvSpPr>
              <a:spLocks/>
            </p:cNvSpPr>
            <p:nvPr/>
          </p:nvSpPr>
          <p:spPr bwMode="auto">
            <a:xfrm>
              <a:off x="-268" y="2613"/>
              <a:ext cx="367" cy="579"/>
            </a:xfrm>
            <a:custGeom>
              <a:avLst/>
              <a:gdLst>
                <a:gd name="T0" fmla="*/ 1 w 367"/>
                <a:gd name="T1" fmla="*/ 17 h 579"/>
                <a:gd name="T2" fmla="*/ 15 w 367"/>
                <a:gd name="T3" fmla="*/ 13 h 579"/>
                <a:gd name="T4" fmla="*/ 35 w 367"/>
                <a:gd name="T5" fmla="*/ 19 h 579"/>
                <a:gd name="T6" fmla="*/ 55 w 367"/>
                <a:gd name="T7" fmla="*/ 15 h 579"/>
                <a:gd name="T8" fmla="*/ 56 w 367"/>
                <a:gd name="T9" fmla="*/ 3 h 579"/>
                <a:gd name="T10" fmla="*/ 79 w 367"/>
                <a:gd name="T11" fmla="*/ 0 h 579"/>
                <a:gd name="T12" fmla="*/ 361 w 367"/>
                <a:gd name="T13" fmla="*/ 70 h 579"/>
                <a:gd name="T14" fmla="*/ 367 w 367"/>
                <a:gd name="T15" fmla="*/ 86 h 579"/>
                <a:gd name="T16" fmla="*/ 367 w 367"/>
                <a:gd name="T17" fmla="*/ 555 h 579"/>
                <a:gd name="T18" fmla="*/ 366 w 367"/>
                <a:gd name="T19" fmla="*/ 564 h 579"/>
                <a:gd name="T20" fmla="*/ 363 w 367"/>
                <a:gd name="T21" fmla="*/ 570 h 579"/>
                <a:gd name="T22" fmla="*/ 359 w 367"/>
                <a:gd name="T23" fmla="*/ 575 h 579"/>
                <a:gd name="T24" fmla="*/ 352 w 367"/>
                <a:gd name="T25" fmla="*/ 578 h 579"/>
                <a:gd name="T26" fmla="*/ 345 w 367"/>
                <a:gd name="T27" fmla="*/ 579 h 579"/>
                <a:gd name="T28" fmla="*/ 336 w 367"/>
                <a:gd name="T29" fmla="*/ 579 h 579"/>
                <a:gd name="T30" fmla="*/ 326 w 367"/>
                <a:gd name="T31" fmla="*/ 576 h 579"/>
                <a:gd name="T32" fmla="*/ 314 w 367"/>
                <a:gd name="T33" fmla="*/ 573 h 579"/>
                <a:gd name="T34" fmla="*/ 0 w 367"/>
                <a:gd name="T35" fmla="*/ 467 h 579"/>
                <a:gd name="T36" fmla="*/ 1 w 367"/>
                <a:gd name="T37" fmla="*/ 17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67" h="579">
                  <a:moveTo>
                    <a:pt x="1" y="17"/>
                  </a:moveTo>
                  <a:lnTo>
                    <a:pt x="15" y="13"/>
                  </a:lnTo>
                  <a:lnTo>
                    <a:pt x="35" y="19"/>
                  </a:lnTo>
                  <a:lnTo>
                    <a:pt x="55" y="15"/>
                  </a:lnTo>
                  <a:lnTo>
                    <a:pt x="56" y="3"/>
                  </a:lnTo>
                  <a:lnTo>
                    <a:pt x="79" y="0"/>
                  </a:lnTo>
                  <a:lnTo>
                    <a:pt x="361" y="70"/>
                  </a:lnTo>
                  <a:lnTo>
                    <a:pt x="367" y="86"/>
                  </a:lnTo>
                  <a:lnTo>
                    <a:pt x="367" y="555"/>
                  </a:lnTo>
                  <a:lnTo>
                    <a:pt x="366" y="564"/>
                  </a:lnTo>
                  <a:lnTo>
                    <a:pt x="363" y="570"/>
                  </a:lnTo>
                  <a:lnTo>
                    <a:pt x="359" y="575"/>
                  </a:lnTo>
                  <a:lnTo>
                    <a:pt x="352" y="578"/>
                  </a:lnTo>
                  <a:lnTo>
                    <a:pt x="345" y="579"/>
                  </a:lnTo>
                  <a:lnTo>
                    <a:pt x="336" y="579"/>
                  </a:lnTo>
                  <a:lnTo>
                    <a:pt x="326" y="576"/>
                  </a:lnTo>
                  <a:lnTo>
                    <a:pt x="314" y="573"/>
                  </a:lnTo>
                  <a:lnTo>
                    <a:pt x="0" y="467"/>
                  </a:lnTo>
                  <a:lnTo>
                    <a:pt x="1" y="17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75"/>
            <p:cNvSpPr>
              <a:spLocks/>
            </p:cNvSpPr>
            <p:nvPr/>
          </p:nvSpPr>
          <p:spPr bwMode="auto">
            <a:xfrm>
              <a:off x="-259" y="2741"/>
              <a:ext cx="291" cy="70"/>
            </a:xfrm>
            <a:custGeom>
              <a:avLst/>
              <a:gdLst>
                <a:gd name="T0" fmla="*/ 53 w 291"/>
                <a:gd name="T1" fmla="*/ 0 h 70"/>
                <a:gd name="T2" fmla="*/ 291 w 291"/>
                <a:gd name="T3" fmla="*/ 56 h 70"/>
                <a:gd name="T4" fmla="*/ 291 w 291"/>
                <a:gd name="T5" fmla="*/ 62 h 70"/>
                <a:gd name="T6" fmla="*/ 287 w 291"/>
                <a:gd name="T7" fmla="*/ 66 h 70"/>
                <a:gd name="T8" fmla="*/ 281 w 291"/>
                <a:gd name="T9" fmla="*/ 68 h 70"/>
                <a:gd name="T10" fmla="*/ 273 w 291"/>
                <a:gd name="T11" fmla="*/ 70 h 70"/>
                <a:gd name="T12" fmla="*/ 264 w 291"/>
                <a:gd name="T13" fmla="*/ 70 h 70"/>
                <a:gd name="T14" fmla="*/ 255 w 291"/>
                <a:gd name="T15" fmla="*/ 70 h 70"/>
                <a:gd name="T16" fmla="*/ 246 w 291"/>
                <a:gd name="T17" fmla="*/ 69 h 70"/>
                <a:gd name="T18" fmla="*/ 238 w 291"/>
                <a:gd name="T19" fmla="*/ 69 h 70"/>
                <a:gd name="T20" fmla="*/ 0 w 291"/>
                <a:gd name="T21" fmla="*/ 8 h 70"/>
                <a:gd name="T22" fmla="*/ 53 w 291"/>
                <a:gd name="T2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1" h="70">
                  <a:moveTo>
                    <a:pt x="53" y="0"/>
                  </a:moveTo>
                  <a:lnTo>
                    <a:pt x="291" y="56"/>
                  </a:lnTo>
                  <a:lnTo>
                    <a:pt x="291" y="62"/>
                  </a:lnTo>
                  <a:lnTo>
                    <a:pt x="287" y="66"/>
                  </a:lnTo>
                  <a:lnTo>
                    <a:pt x="281" y="68"/>
                  </a:lnTo>
                  <a:lnTo>
                    <a:pt x="273" y="70"/>
                  </a:lnTo>
                  <a:lnTo>
                    <a:pt x="264" y="70"/>
                  </a:lnTo>
                  <a:lnTo>
                    <a:pt x="255" y="70"/>
                  </a:lnTo>
                  <a:lnTo>
                    <a:pt x="246" y="69"/>
                  </a:lnTo>
                  <a:lnTo>
                    <a:pt x="238" y="69"/>
                  </a:lnTo>
                  <a:lnTo>
                    <a:pt x="0" y="8"/>
                  </a:lnTo>
                  <a:lnTo>
                    <a:pt x="53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76"/>
            <p:cNvSpPr>
              <a:spLocks/>
            </p:cNvSpPr>
            <p:nvPr/>
          </p:nvSpPr>
          <p:spPr bwMode="auto">
            <a:xfrm>
              <a:off x="-231" y="2621"/>
              <a:ext cx="311" cy="82"/>
            </a:xfrm>
            <a:custGeom>
              <a:avLst/>
              <a:gdLst>
                <a:gd name="T0" fmla="*/ 32 w 311"/>
                <a:gd name="T1" fmla="*/ 0 h 82"/>
                <a:gd name="T2" fmla="*/ 311 w 311"/>
                <a:gd name="T3" fmla="*/ 70 h 82"/>
                <a:gd name="T4" fmla="*/ 310 w 311"/>
                <a:gd name="T5" fmla="*/ 77 h 82"/>
                <a:gd name="T6" fmla="*/ 308 w 311"/>
                <a:gd name="T7" fmla="*/ 80 h 82"/>
                <a:gd name="T8" fmla="*/ 305 w 311"/>
                <a:gd name="T9" fmla="*/ 82 h 82"/>
                <a:gd name="T10" fmla="*/ 300 w 311"/>
                <a:gd name="T11" fmla="*/ 82 h 82"/>
                <a:gd name="T12" fmla="*/ 295 w 311"/>
                <a:gd name="T13" fmla="*/ 81 h 82"/>
                <a:gd name="T14" fmla="*/ 290 w 311"/>
                <a:gd name="T15" fmla="*/ 80 h 82"/>
                <a:gd name="T16" fmla="*/ 283 w 311"/>
                <a:gd name="T17" fmla="*/ 80 h 82"/>
                <a:gd name="T18" fmla="*/ 277 w 311"/>
                <a:gd name="T19" fmla="*/ 80 h 82"/>
                <a:gd name="T20" fmla="*/ 0 w 311"/>
                <a:gd name="T21" fmla="*/ 10 h 82"/>
                <a:gd name="T22" fmla="*/ 32 w 311"/>
                <a:gd name="T23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1" h="82">
                  <a:moveTo>
                    <a:pt x="32" y="0"/>
                  </a:moveTo>
                  <a:lnTo>
                    <a:pt x="311" y="70"/>
                  </a:lnTo>
                  <a:lnTo>
                    <a:pt x="310" y="77"/>
                  </a:lnTo>
                  <a:lnTo>
                    <a:pt x="308" y="80"/>
                  </a:lnTo>
                  <a:lnTo>
                    <a:pt x="305" y="82"/>
                  </a:lnTo>
                  <a:lnTo>
                    <a:pt x="300" y="82"/>
                  </a:lnTo>
                  <a:lnTo>
                    <a:pt x="295" y="81"/>
                  </a:lnTo>
                  <a:lnTo>
                    <a:pt x="290" y="80"/>
                  </a:lnTo>
                  <a:lnTo>
                    <a:pt x="283" y="80"/>
                  </a:lnTo>
                  <a:lnTo>
                    <a:pt x="277" y="80"/>
                  </a:lnTo>
                  <a:lnTo>
                    <a:pt x="0" y="1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Freeform 77"/>
            <p:cNvSpPr>
              <a:spLocks/>
            </p:cNvSpPr>
            <p:nvPr/>
          </p:nvSpPr>
          <p:spPr bwMode="auto">
            <a:xfrm>
              <a:off x="-14" y="2804"/>
              <a:ext cx="59" cy="424"/>
            </a:xfrm>
            <a:custGeom>
              <a:avLst/>
              <a:gdLst>
                <a:gd name="T0" fmla="*/ 0 w 59"/>
                <a:gd name="T1" fmla="*/ 14 h 424"/>
                <a:gd name="T2" fmla="*/ 8 w 59"/>
                <a:gd name="T3" fmla="*/ 14 h 424"/>
                <a:gd name="T4" fmla="*/ 17 w 59"/>
                <a:gd name="T5" fmla="*/ 15 h 424"/>
                <a:gd name="T6" fmla="*/ 24 w 59"/>
                <a:gd name="T7" fmla="*/ 15 h 424"/>
                <a:gd name="T8" fmla="*/ 32 w 59"/>
                <a:gd name="T9" fmla="*/ 15 h 424"/>
                <a:gd name="T10" fmla="*/ 39 w 59"/>
                <a:gd name="T11" fmla="*/ 14 h 424"/>
                <a:gd name="T12" fmla="*/ 46 w 59"/>
                <a:gd name="T13" fmla="*/ 11 h 424"/>
                <a:gd name="T14" fmla="*/ 53 w 59"/>
                <a:gd name="T15" fmla="*/ 7 h 424"/>
                <a:gd name="T16" fmla="*/ 59 w 59"/>
                <a:gd name="T17" fmla="*/ 0 h 424"/>
                <a:gd name="T18" fmla="*/ 57 w 59"/>
                <a:gd name="T19" fmla="*/ 404 h 424"/>
                <a:gd name="T20" fmla="*/ 54 w 59"/>
                <a:gd name="T21" fmla="*/ 411 h 424"/>
                <a:gd name="T22" fmla="*/ 49 w 59"/>
                <a:gd name="T23" fmla="*/ 417 h 424"/>
                <a:gd name="T24" fmla="*/ 43 w 59"/>
                <a:gd name="T25" fmla="*/ 421 h 424"/>
                <a:gd name="T26" fmla="*/ 36 w 59"/>
                <a:gd name="T27" fmla="*/ 423 h 424"/>
                <a:gd name="T28" fmla="*/ 27 w 59"/>
                <a:gd name="T29" fmla="*/ 424 h 424"/>
                <a:gd name="T30" fmla="*/ 18 w 59"/>
                <a:gd name="T31" fmla="*/ 423 h 424"/>
                <a:gd name="T32" fmla="*/ 9 w 59"/>
                <a:gd name="T33" fmla="*/ 419 h 424"/>
                <a:gd name="T34" fmla="*/ 0 w 59"/>
                <a:gd name="T35" fmla="*/ 414 h 424"/>
                <a:gd name="T36" fmla="*/ 0 w 59"/>
                <a:gd name="T37" fmla="*/ 1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424">
                  <a:moveTo>
                    <a:pt x="0" y="14"/>
                  </a:moveTo>
                  <a:lnTo>
                    <a:pt x="8" y="14"/>
                  </a:lnTo>
                  <a:lnTo>
                    <a:pt x="17" y="15"/>
                  </a:lnTo>
                  <a:lnTo>
                    <a:pt x="24" y="15"/>
                  </a:lnTo>
                  <a:lnTo>
                    <a:pt x="32" y="15"/>
                  </a:lnTo>
                  <a:lnTo>
                    <a:pt x="39" y="14"/>
                  </a:lnTo>
                  <a:lnTo>
                    <a:pt x="46" y="11"/>
                  </a:lnTo>
                  <a:lnTo>
                    <a:pt x="53" y="7"/>
                  </a:lnTo>
                  <a:lnTo>
                    <a:pt x="59" y="0"/>
                  </a:lnTo>
                  <a:lnTo>
                    <a:pt x="57" y="404"/>
                  </a:lnTo>
                  <a:lnTo>
                    <a:pt x="54" y="411"/>
                  </a:lnTo>
                  <a:lnTo>
                    <a:pt x="49" y="417"/>
                  </a:lnTo>
                  <a:lnTo>
                    <a:pt x="43" y="421"/>
                  </a:lnTo>
                  <a:lnTo>
                    <a:pt x="36" y="423"/>
                  </a:lnTo>
                  <a:lnTo>
                    <a:pt x="27" y="424"/>
                  </a:lnTo>
                  <a:lnTo>
                    <a:pt x="18" y="423"/>
                  </a:lnTo>
                  <a:lnTo>
                    <a:pt x="9" y="419"/>
                  </a:lnTo>
                  <a:lnTo>
                    <a:pt x="0" y="414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78"/>
            <p:cNvSpPr>
              <a:spLocks/>
            </p:cNvSpPr>
            <p:nvPr/>
          </p:nvSpPr>
          <p:spPr bwMode="auto">
            <a:xfrm>
              <a:off x="54" y="2699"/>
              <a:ext cx="37" cy="492"/>
            </a:xfrm>
            <a:custGeom>
              <a:avLst/>
              <a:gdLst>
                <a:gd name="T0" fmla="*/ 0 w 37"/>
                <a:gd name="T1" fmla="*/ 11 h 492"/>
                <a:gd name="T2" fmla="*/ 8 w 37"/>
                <a:gd name="T3" fmla="*/ 11 h 492"/>
                <a:gd name="T4" fmla="*/ 14 w 37"/>
                <a:gd name="T5" fmla="*/ 12 h 492"/>
                <a:gd name="T6" fmla="*/ 19 w 37"/>
                <a:gd name="T7" fmla="*/ 13 h 492"/>
                <a:gd name="T8" fmla="*/ 21 w 37"/>
                <a:gd name="T9" fmla="*/ 14 h 492"/>
                <a:gd name="T10" fmla="*/ 24 w 37"/>
                <a:gd name="T11" fmla="*/ 14 h 492"/>
                <a:gd name="T12" fmla="*/ 27 w 37"/>
                <a:gd name="T13" fmla="*/ 12 h 492"/>
                <a:gd name="T14" fmla="*/ 30 w 37"/>
                <a:gd name="T15" fmla="*/ 7 h 492"/>
                <a:gd name="T16" fmla="*/ 37 w 37"/>
                <a:gd name="T17" fmla="*/ 0 h 492"/>
                <a:gd name="T18" fmla="*/ 37 w 37"/>
                <a:gd name="T19" fmla="*/ 477 h 492"/>
                <a:gd name="T20" fmla="*/ 34 w 37"/>
                <a:gd name="T21" fmla="*/ 484 h 492"/>
                <a:gd name="T22" fmla="*/ 29 w 37"/>
                <a:gd name="T23" fmla="*/ 489 h 492"/>
                <a:gd name="T24" fmla="*/ 25 w 37"/>
                <a:gd name="T25" fmla="*/ 491 h 492"/>
                <a:gd name="T26" fmla="*/ 20 w 37"/>
                <a:gd name="T27" fmla="*/ 492 h 492"/>
                <a:gd name="T28" fmla="*/ 14 w 37"/>
                <a:gd name="T29" fmla="*/ 490 h 492"/>
                <a:gd name="T30" fmla="*/ 9 w 37"/>
                <a:gd name="T31" fmla="*/ 488 h 492"/>
                <a:gd name="T32" fmla="*/ 4 w 37"/>
                <a:gd name="T33" fmla="*/ 483 h 492"/>
                <a:gd name="T34" fmla="*/ 0 w 37"/>
                <a:gd name="T35" fmla="*/ 478 h 492"/>
                <a:gd name="T36" fmla="*/ 0 w 37"/>
                <a:gd name="T37" fmla="*/ 11 h 4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7" h="492">
                  <a:moveTo>
                    <a:pt x="0" y="11"/>
                  </a:moveTo>
                  <a:lnTo>
                    <a:pt x="8" y="11"/>
                  </a:lnTo>
                  <a:lnTo>
                    <a:pt x="14" y="12"/>
                  </a:lnTo>
                  <a:lnTo>
                    <a:pt x="19" y="13"/>
                  </a:lnTo>
                  <a:lnTo>
                    <a:pt x="21" y="14"/>
                  </a:lnTo>
                  <a:lnTo>
                    <a:pt x="24" y="14"/>
                  </a:lnTo>
                  <a:lnTo>
                    <a:pt x="27" y="12"/>
                  </a:lnTo>
                  <a:lnTo>
                    <a:pt x="30" y="7"/>
                  </a:lnTo>
                  <a:lnTo>
                    <a:pt x="37" y="0"/>
                  </a:lnTo>
                  <a:lnTo>
                    <a:pt x="37" y="477"/>
                  </a:lnTo>
                  <a:lnTo>
                    <a:pt x="34" y="484"/>
                  </a:lnTo>
                  <a:lnTo>
                    <a:pt x="29" y="489"/>
                  </a:lnTo>
                  <a:lnTo>
                    <a:pt x="25" y="491"/>
                  </a:lnTo>
                  <a:lnTo>
                    <a:pt x="20" y="492"/>
                  </a:lnTo>
                  <a:lnTo>
                    <a:pt x="14" y="490"/>
                  </a:lnTo>
                  <a:lnTo>
                    <a:pt x="9" y="488"/>
                  </a:lnTo>
                  <a:lnTo>
                    <a:pt x="4" y="483"/>
                  </a:lnTo>
                  <a:lnTo>
                    <a:pt x="0" y="478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" name="Freeform 79"/>
            <p:cNvSpPr>
              <a:spLocks/>
            </p:cNvSpPr>
            <p:nvPr/>
          </p:nvSpPr>
          <p:spPr bwMode="auto">
            <a:xfrm>
              <a:off x="-410" y="2693"/>
              <a:ext cx="383" cy="569"/>
            </a:xfrm>
            <a:custGeom>
              <a:avLst/>
              <a:gdLst>
                <a:gd name="T0" fmla="*/ 1 w 383"/>
                <a:gd name="T1" fmla="*/ 20 h 569"/>
                <a:gd name="T2" fmla="*/ 15 w 383"/>
                <a:gd name="T3" fmla="*/ 17 h 569"/>
                <a:gd name="T4" fmla="*/ 33 w 383"/>
                <a:gd name="T5" fmla="*/ 23 h 569"/>
                <a:gd name="T6" fmla="*/ 81 w 383"/>
                <a:gd name="T7" fmla="*/ 16 h 569"/>
                <a:gd name="T8" fmla="*/ 82 w 383"/>
                <a:gd name="T9" fmla="*/ 5 h 569"/>
                <a:gd name="T10" fmla="*/ 104 w 383"/>
                <a:gd name="T11" fmla="*/ 0 h 569"/>
                <a:gd name="T12" fmla="*/ 375 w 383"/>
                <a:gd name="T13" fmla="*/ 66 h 569"/>
                <a:gd name="T14" fmla="*/ 383 w 383"/>
                <a:gd name="T15" fmla="*/ 84 h 569"/>
                <a:gd name="T16" fmla="*/ 383 w 383"/>
                <a:gd name="T17" fmla="*/ 539 h 569"/>
                <a:gd name="T18" fmla="*/ 380 w 383"/>
                <a:gd name="T19" fmla="*/ 549 h 569"/>
                <a:gd name="T20" fmla="*/ 374 w 383"/>
                <a:gd name="T21" fmla="*/ 556 h 569"/>
                <a:gd name="T22" fmla="*/ 366 w 383"/>
                <a:gd name="T23" fmla="*/ 562 h 569"/>
                <a:gd name="T24" fmla="*/ 355 w 383"/>
                <a:gd name="T25" fmla="*/ 566 h 569"/>
                <a:gd name="T26" fmla="*/ 343 w 383"/>
                <a:gd name="T27" fmla="*/ 569 h 569"/>
                <a:gd name="T28" fmla="*/ 331 w 383"/>
                <a:gd name="T29" fmla="*/ 569 h 569"/>
                <a:gd name="T30" fmla="*/ 318 w 383"/>
                <a:gd name="T31" fmla="*/ 567 h 569"/>
                <a:gd name="T32" fmla="*/ 306 w 383"/>
                <a:gd name="T33" fmla="*/ 564 h 569"/>
                <a:gd name="T34" fmla="*/ 0 w 383"/>
                <a:gd name="T35" fmla="*/ 460 h 569"/>
                <a:gd name="T36" fmla="*/ 1 w 383"/>
                <a:gd name="T37" fmla="*/ 20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83" h="569">
                  <a:moveTo>
                    <a:pt x="1" y="20"/>
                  </a:moveTo>
                  <a:lnTo>
                    <a:pt x="15" y="17"/>
                  </a:lnTo>
                  <a:lnTo>
                    <a:pt x="33" y="23"/>
                  </a:lnTo>
                  <a:lnTo>
                    <a:pt x="81" y="16"/>
                  </a:lnTo>
                  <a:lnTo>
                    <a:pt x="82" y="5"/>
                  </a:lnTo>
                  <a:lnTo>
                    <a:pt x="104" y="0"/>
                  </a:lnTo>
                  <a:lnTo>
                    <a:pt x="375" y="66"/>
                  </a:lnTo>
                  <a:lnTo>
                    <a:pt x="383" y="84"/>
                  </a:lnTo>
                  <a:lnTo>
                    <a:pt x="383" y="539"/>
                  </a:lnTo>
                  <a:lnTo>
                    <a:pt x="380" y="549"/>
                  </a:lnTo>
                  <a:lnTo>
                    <a:pt x="374" y="556"/>
                  </a:lnTo>
                  <a:lnTo>
                    <a:pt x="366" y="562"/>
                  </a:lnTo>
                  <a:lnTo>
                    <a:pt x="355" y="566"/>
                  </a:lnTo>
                  <a:lnTo>
                    <a:pt x="343" y="569"/>
                  </a:lnTo>
                  <a:lnTo>
                    <a:pt x="331" y="569"/>
                  </a:lnTo>
                  <a:lnTo>
                    <a:pt x="318" y="567"/>
                  </a:lnTo>
                  <a:lnTo>
                    <a:pt x="306" y="564"/>
                  </a:lnTo>
                  <a:lnTo>
                    <a:pt x="0" y="460"/>
                  </a:lnTo>
                  <a:lnTo>
                    <a:pt x="1" y="20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" name="Freeform 80"/>
            <p:cNvSpPr>
              <a:spLocks/>
            </p:cNvSpPr>
            <p:nvPr/>
          </p:nvSpPr>
          <p:spPr bwMode="auto">
            <a:xfrm>
              <a:off x="-375" y="2705"/>
              <a:ext cx="332" cy="79"/>
            </a:xfrm>
            <a:custGeom>
              <a:avLst/>
              <a:gdLst>
                <a:gd name="T0" fmla="*/ 61 w 332"/>
                <a:gd name="T1" fmla="*/ 0 h 79"/>
                <a:gd name="T2" fmla="*/ 332 w 332"/>
                <a:gd name="T3" fmla="*/ 63 h 79"/>
                <a:gd name="T4" fmla="*/ 332 w 332"/>
                <a:gd name="T5" fmla="*/ 70 h 79"/>
                <a:gd name="T6" fmla="*/ 328 w 332"/>
                <a:gd name="T7" fmla="*/ 75 h 79"/>
                <a:gd name="T8" fmla="*/ 321 w 332"/>
                <a:gd name="T9" fmla="*/ 78 h 79"/>
                <a:gd name="T10" fmla="*/ 312 w 332"/>
                <a:gd name="T11" fmla="*/ 79 h 79"/>
                <a:gd name="T12" fmla="*/ 302 w 332"/>
                <a:gd name="T13" fmla="*/ 79 h 79"/>
                <a:gd name="T14" fmla="*/ 291 w 332"/>
                <a:gd name="T15" fmla="*/ 79 h 79"/>
                <a:gd name="T16" fmla="*/ 281 w 332"/>
                <a:gd name="T17" fmla="*/ 79 h 79"/>
                <a:gd name="T18" fmla="*/ 271 w 332"/>
                <a:gd name="T19" fmla="*/ 78 h 79"/>
                <a:gd name="T20" fmla="*/ 0 w 332"/>
                <a:gd name="T21" fmla="*/ 10 h 79"/>
                <a:gd name="T22" fmla="*/ 61 w 332"/>
                <a:gd name="T23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2" h="79">
                  <a:moveTo>
                    <a:pt x="61" y="0"/>
                  </a:moveTo>
                  <a:lnTo>
                    <a:pt x="332" y="63"/>
                  </a:lnTo>
                  <a:lnTo>
                    <a:pt x="332" y="70"/>
                  </a:lnTo>
                  <a:lnTo>
                    <a:pt x="328" y="75"/>
                  </a:lnTo>
                  <a:lnTo>
                    <a:pt x="321" y="78"/>
                  </a:lnTo>
                  <a:lnTo>
                    <a:pt x="312" y="79"/>
                  </a:lnTo>
                  <a:lnTo>
                    <a:pt x="302" y="79"/>
                  </a:lnTo>
                  <a:lnTo>
                    <a:pt x="291" y="79"/>
                  </a:lnTo>
                  <a:lnTo>
                    <a:pt x="281" y="79"/>
                  </a:lnTo>
                  <a:lnTo>
                    <a:pt x="271" y="78"/>
                  </a:lnTo>
                  <a:lnTo>
                    <a:pt x="0" y="10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" name="Freeform 81"/>
            <p:cNvSpPr>
              <a:spLocks/>
            </p:cNvSpPr>
            <p:nvPr/>
          </p:nvSpPr>
          <p:spPr bwMode="auto">
            <a:xfrm>
              <a:off x="-96" y="2777"/>
              <a:ext cx="68" cy="482"/>
            </a:xfrm>
            <a:custGeom>
              <a:avLst/>
              <a:gdLst>
                <a:gd name="T0" fmla="*/ 0 w 68"/>
                <a:gd name="T1" fmla="*/ 15 h 482"/>
                <a:gd name="T2" fmla="*/ 10 w 68"/>
                <a:gd name="T3" fmla="*/ 15 h 482"/>
                <a:gd name="T4" fmla="*/ 19 w 68"/>
                <a:gd name="T5" fmla="*/ 16 h 482"/>
                <a:gd name="T6" fmla="*/ 28 w 68"/>
                <a:gd name="T7" fmla="*/ 16 h 482"/>
                <a:gd name="T8" fmla="*/ 37 w 68"/>
                <a:gd name="T9" fmla="*/ 16 h 482"/>
                <a:gd name="T10" fmla="*/ 45 w 68"/>
                <a:gd name="T11" fmla="*/ 15 h 482"/>
                <a:gd name="T12" fmla="*/ 53 w 68"/>
                <a:gd name="T13" fmla="*/ 12 h 482"/>
                <a:gd name="T14" fmla="*/ 61 w 68"/>
                <a:gd name="T15" fmla="*/ 7 h 482"/>
                <a:gd name="T16" fmla="*/ 68 w 68"/>
                <a:gd name="T17" fmla="*/ 0 h 482"/>
                <a:gd name="T18" fmla="*/ 66 w 68"/>
                <a:gd name="T19" fmla="*/ 460 h 482"/>
                <a:gd name="T20" fmla="*/ 62 w 68"/>
                <a:gd name="T21" fmla="*/ 468 h 482"/>
                <a:gd name="T22" fmla="*/ 57 w 68"/>
                <a:gd name="T23" fmla="*/ 474 h 482"/>
                <a:gd name="T24" fmla="*/ 50 w 68"/>
                <a:gd name="T25" fmla="*/ 479 h 482"/>
                <a:gd name="T26" fmla="*/ 41 w 68"/>
                <a:gd name="T27" fmla="*/ 482 h 482"/>
                <a:gd name="T28" fmla="*/ 32 w 68"/>
                <a:gd name="T29" fmla="*/ 482 h 482"/>
                <a:gd name="T30" fmla="*/ 21 w 68"/>
                <a:gd name="T31" fmla="*/ 481 h 482"/>
                <a:gd name="T32" fmla="*/ 10 w 68"/>
                <a:gd name="T33" fmla="*/ 477 h 482"/>
                <a:gd name="T34" fmla="*/ 0 w 68"/>
                <a:gd name="T35" fmla="*/ 472 h 482"/>
                <a:gd name="T36" fmla="*/ 0 w 68"/>
                <a:gd name="T37" fmla="*/ 15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8" h="482">
                  <a:moveTo>
                    <a:pt x="0" y="15"/>
                  </a:moveTo>
                  <a:lnTo>
                    <a:pt x="10" y="15"/>
                  </a:lnTo>
                  <a:lnTo>
                    <a:pt x="19" y="16"/>
                  </a:lnTo>
                  <a:lnTo>
                    <a:pt x="28" y="16"/>
                  </a:lnTo>
                  <a:lnTo>
                    <a:pt x="37" y="16"/>
                  </a:lnTo>
                  <a:lnTo>
                    <a:pt x="45" y="15"/>
                  </a:lnTo>
                  <a:lnTo>
                    <a:pt x="53" y="12"/>
                  </a:lnTo>
                  <a:lnTo>
                    <a:pt x="61" y="7"/>
                  </a:lnTo>
                  <a:lnTo>
                    <a:pt x="68" y="0"/>
                  </a:lnTo>
                  <a:lnTo>
                    <a:pt x="66" y="460"/>
                  </a:lnTo>
                  <a:lnTo>
                    <a:pt x="62" y="468"/>
                  </a:lnTo>
                  <a:lnTo>
                    <a:pt x="57" y="474"/>
                  </a:lnTo>
                  <a:lnTo>
                    <a:pt x="50" y="479"/>
                  </a:lnTo>
                  <a:lnTo>
                    <a:pt x="41" y="482"/>
                  </a:lnTo>
                  <a:lnTo>
                    <a:pt x="32" y="482"/>
                  </a:lnTo>
                  <a:lnTo>
                    <a:pt x="21" y="481"/>
                  </a:lnTo>
                  <a:lnTo>
                    <a:pt x="10" y="477"/>
                  </a:lnTo>
                  <a:lnTo>
                    <a:pt x="0" y="472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82"/>
            <p:cNvSpPr>
              <a:spLocks/>
            </p:cNvSpPr>
            <p:nvPr/>
          </p:nvSpPr>
          <p:spPr bwMode="auto">
            <a:xfrm>
              <a:off x="-504" y="3255"/>
              <a:ext cx="297" cy="81"/>
            </a:xfrm>
            <a:custGeom>
              <a:avLst/>
              <a:gdLst>
                <a:gd name="T0" fmla="*/ 272 w 297"/>
                <a:gd name="T1" fmla="*/ 30 h 81"/>
                <a:gd name="T2" fmla="*/ 213 w 297"/>
                <a:gd name="T3" fmla="*/ 55 h 81"/>
                <a:gd name="T4" fmla="*/ 175 w 297"/>
                <a:gd name="T5" fmla="*/ 66 h 81"/>
                <a:gd name="T6" fmla="*/ 102 w 297"/>
                <a:gd name="T7" fmla="*/ 52 h 81"/>
                <a:gd name="T8" fmla="*/ 0 w 297"/>
                <a:gd name="T9" fmla="*/ 0 h 81"/>
                <a:gd name="T10" fmla="*/ 0 w 297"/>
                <a:gd name="T11" fmla="*/ 23 h 81"/>
                <a:gd name="T12" fmla="*/ 12 w 297"/>
                <a:gd name="T13" fmla="*/ 36 h 81"/>
                <a:gd name="T14" fmla="*/ 114 w 297"/>
                <a:gd name="T15" fmla="*/ 71 h 81"/>
                <a:gd name="T16" fmla="*/ 159 w 297"/>
                <a:gd name="T17" fmla="*/ 81 h 81"/>
                <a:gd name="T18" fmla="*/ 197 w 297"/>
                <a:gd name="T19" fmla="*/ 75 h 81"/>
                <a:gd name="T20" fmla="*/ 238 w 297"/>
                <a:gd name="T21" fmla="*/ 61 h 81"/>
                <a:gd name="T22" fmla="*/ 297 w 297"/>
                <a:gd name="T23" fmla="*/ 25 h 81"/>
                <a:gd name="T24" fmla="*/ 272 w 297"/>
                <a:gd name="T25" fmla="*/ 14 h 81"/>
                <a:gd name="T26" fmla="*/ 272 w 297"/>
                <a:gd name="T27" fmla="*/ 3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7" h="81">
                  <a:moveTo>
                    <a:pt x="272" y="30"/>
                  </a:moveTo>
                  <a:lnTo>
                    <a:pt x="213" y="55"/>
                  </a:lnTo>
                  <a:lnTo>
                    <a:pt x="175" y="66"/>
                  </a:lnTo>
                  <a:lnTo>
                    <a:pt x="102" y="52"/>
                  </a:lnTo>
                  <a:lnTo>
                    <a:pt x="0" y="0"/>
                  </a:lnTo>
                  <a:lnTo>
                    <a:pt x="0" y="23"/>
                  </a:lnTo>
                  <a:lnTo>
                    <a:pt x="12" y="36"/>
                  </a:lnTo>
                  <a:lnTo>
                    <a:pt x="114" y="71"/>
                  </a:lnTo>
                  <a:lnTo>
                    <a:pt x="159" y="81"/>
                  </a:lnTo>
                  <a:lnTo>
                    <a:pt x="197" y="75"/>
                  </a:lnTo>
                  <a:lnTo>
                    <a:pt x="238" y="61"/>
                  </a:lnTo>
                  <a:lnTo>
                    <a:pt x="297" y="25"/>
                  </a:lnTo>
                  <a:lnTo>
                    <a:pt x="272" y="14"/>
                  </a:lnTo>
                  <a:lnTo>
                    <a:pt x="272" y="30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83"/>
            <p:cNvSpPr>
              <a:spLocks/>
            </p:cNvSpPr>
            <p:nvPr/>
          </p:nvSpPr>
          <p:spPr bwMode="auto">
            <a:xfrm>
              <a:off x="-518" y="2713"/>
              <a:ext cx="399" cy="593"/>
            </a:xfrm>
            <a:custGeom>
              <a:avLst/>
              <a:gdLst>
                <a:gd name="T0" fmla="*/ 1 w 399"/>
                <a:gd name="T1" fmla="*/ 21 h 593"/>
                <a:gd name="T2" fmla="*/ 16 w 399"/>
                <a:gd name="T3" fmla="*/ 17 h 593"/>
                <a:gd name="T4" fmla="*/ 35 w 399"/>
                <a:gd name="T5" fmla="*/ 24 h 593"/>
                <a:gd name="T6" fmla="*/ 86 w 399"/>
                <a:gd name="T7" fmla="*/ 17 h 593"/>
                <a:gd name="T8" fmla="*/ 87 w 399"/>
                <a:gd name="T9" fmla="*/ 5 h 593"/>
                <a:gd name="T10" fmla="*/ 109 w 399"/>
                <a:gd name="T11" fmla="*/ 0 h 593"/>
                <a:gd name="T12" fmla="*/ 392 w 399"/>
                <a:gd name="T13" fmla="*/ 69 h 593"/>
                <a:gd name="T14" fmla="*/ 399 w 399"/>
                <a:gd name="T15" fmla="*/ 87 h 593"/>
                <a:gd name="T16" fmla="*/ 399 w 399"/>
                <a:gd name="T17" fmla="*/ 562 h 593"/>
                <a:gd name="T18" fmla="*/ 396 w 399"/>
                <a:gd name="T19" fmla="*/ 572 h 593"/>
                <a:gd name="T20" fmla="*/ 391 w 399"/>
                <a:gd name="T21" fmla="*/ 581 h 593"/>
                <a:gd name="T22" fmla="*/ 382 w 399"/>
                <a:gd name="T23" fmla="*/ 587 h 593"/>
                <a:gd name="T24" fmla="*/ 371 w 399"/>
                <a:gd name="T25" fmla="*/ 591 h 593"/>
                <a:gd name="T26" fmla="*/ 359 w 399"/>
                <a:gd name="T27" fmla="*/ 593 h 593"/>
                <a:gd name="T28" fmla="*/ 345 w 399"/>
                <a:gd name="T29" fmla="*/ 593 h 593"/>
                <a:gd name="T30" fmla="*/ 332 w 399"/>
                <a:gd name="T31" fmla="*/ 592 h 593"/>
                <a:gd name="T32" fmla="*/ 320 w 399"/>
                <a:gd name="T33" fmla="*/ 588 h 593"/>
                <a:gd name="T34" fmla="*/ 0 w 399"/>
                <a:gd name="T35" fmla="*/ 480 h 593"/>
                <a:gd name="T36" fmla="*/ 1 w 399"/>
                <a:gd name="T37" fmla="*/ 21 h 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9" h="593">
                  <a:moveTo>
                    <a:pt x="1" y="21"/>
                  </a:moveTo>
                  <a:lnTo>
                    <a:pt x="16" y="17"/>
                  </a:lnTo>
                  <a:lnTo>
                    <a:pt x="35" y="24"/>
                  </a:lnTo>
                  <a:lnTo>
                    <a:pt x="86" y="17"/>
                  </a:lnTo>
                  <a:lnTo>
                    <a:pt x="87" y="5"/>
                  </a:lnTo>
                  <a:lnTo>
                    <a:pt x="109" y="0"/>
                  </a:lnTo>
                  <a:lnTo>
                    <a:pt x="392" y="69"/>
                  </a:lnTo>
                  <a:lnTo>
                    <a:pt x="399" y="87"/>
                  </a:lnTo>
                  <a:lnTo>
                    <a:pt x="399" y="562"/>
                  </a:lnTo>
                  <a:lnTo>
                    <a:pt x="396" y="572"/>
                  </a:lnTo>
                  <a:lnTo>
                    <a:pt x="391" y="581"/>
                  </a:lnTo>
                  <a:lnTo>
                    <a:pt x="382" y="587"/>
                  </a:lnTo>
                  <a:lnTo>
                    <a:pt x="371" y="591"/>
                  </a:lnTo>
                  <a:lnTo>
                    <a:pt x="359" y="593"/>
                  </a:lnTo>
                  <a:lnTo>
                    <a:pt x="345" y="593"/>
                  </a:lnTo>
                  <a:lnTo>
                    <a:pt x="332" y="592"/>
                  </a:lnTo>
                  <a:lnTo>
                    <a:pt x="320" y="588"/>
                  </a:lnTo>
                  <a:lnTo>
                    <a:pt x="0" y="480"/>
                  </a:lnTo>
                  <a:lnTo>
                    <a:pt x="1" y="21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84"/>
            <p:cNvSpPr>
              <a:spLocks/>
            </p:cNvSpPr>
            <p:nvPr/>
          </p:nvSpPr>
          <p:spPr bwMode="auto">
            <a:xfrm>
              <a:off x="-481" y="2725"/>
              <a:ext cx="346" cy="83"/>
            </a:xfrm>
            <a:custGeom>
              <a:avLst/>
              <a:gdLst>
                <a:gd name="T0" fmla="*/ 64 w 346"/>
                <a:gd name="T1" fmla="*/ 0 h 83"/>
                <a:gd name="T2" fmla="*/ 346 w 346"/>
                <a:gd name="T3" fmla="*/ 66 h 83"/>
                <a:gd name="T4" fmla="*/ 346 w 346"/>
                <a:gd name="T5" fmla="*/ 73 h 83"/>
                <a:gd name="T6" fmla="*/ 341 w 346"/>
                <a:gd name="T7" fmla="*/ 78 h 83"/>
                <a:gd name="T8" fmla="*/ 334 w 346"/>
                <a:gd name="T9" fmla="*/ 81 h 83"/>
                <a:gd name="T10" fmla="*/ 325 w 346"/>
                <a:gd name="T11" fmla="*/ 83 h 83"/>
                <a:gd name="T12" fmla="*/ 314 w 346"/>
                <a:gd name="T13" fmla="*/ 83 h 83"/>
                <a:gd name="T14" fmla="*/ 303 w 346"/>
                <a:gd name="T15" fmla="*/ 83 h 83"/>
                <a:gd name="T16" fmla="*/ 292 w 346"/>
                <a:gd name="T17" fmla="*/ 82 h 83"/>
                <a:gd name="T18" fmla="*/ 283 w 346"/>
                <a:gd name="T19" fmla="*/ 82 h 83"/>
                <a:gd name="T20" fmla="*/ 0 w 346"/>
                <a:gd name="T21" fmla="*/ 10 h 83"/>
                <a:gd name="T22" fmla="*/ 64 w 346"/>
                <a:gd name="T23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6" h="83">
                  <a:moveTo>
                    <a:pt x="64" y="0"/>
                  </a:moveTo>
                  <a:lnTo>
                    <a:pt x="346" y="66"/>
                  </a:lnTo>
                  <a:lnTo>
                    <a:pt x="346" y="73"/>
                  </a:lnTo>
                  <a:lnTo>
                    <a:pt x="341" y="78"/>
                  </a:lnTo>
                  <a:lnTo>
                    <a:pt x="334" y="81"/>
                  </a:lnTo>
                  <a:lnTo>
                    <a:pt x="325" y="83"/>
                  </a:lnTo>
                  <a:lnTo>
                    <a:pt x="314" y="83"/>
                  </a:lnTo>
                  <a:lnTo>
                    <a:pt x="303" y="83"/>
                  </a:lnTo>
                  <a:lnTo>
                    <a:pt x="292" y="82"/>
                  </a:lnTo>
                  <a:lnTo>
                    <a:pt x="283" y="82"/>
                  </a:lnTo>
                  <a:lnTo>
                    <a:pt x="0" y="1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9" name="Freeform 85"/>
            <p:cNvSpPr>
              <a:spLocks/>
            </p:cNvSpPr>
            <p:nvPr/>
          </p:nvSpPr>
          <p:spPr bwMode="auto">
            <a:xfrm>
              <a:off x="-190" y="2800"/>
              <a:ext cx="70" cy="504"/>
            </a:xfrm>
            <a:custGeom>
              <a:avLst/>
              <a:gdLst>
                <a:gd name="T0" fmla="*/ 0 w 70"/>
                <a:gd name="T1" fmla="*/ 16 h 504"/>
                <a:gd name="T2" fmla="*/ 10 w 70"/>
                <a:gd name="T3" fmla="*/ 16 h 504"/>
                <a:gd name="T4" fmla="*/ 20 w 70"/>
                <a:gd name="T5" fmla="*/ 17 h 504"/>
                <a:gd name="T6" fmla="*/ 29 w 70"/>
                <a:gd name="T7" fmla="*/ 17 h 504"/>
                <a:gd name="T8" fmla="*/ 38 w 70"/>
                <a:gd name="T9" fmla="*/ 17 h 504"/>
                <a:gd name="T10" fmla="*/ 47 w 70"/>
                <a:gd name="T11" fmla="*/ 16 h 504"/>
                <a:gd name="T12" fmla="*/ 55 w 70"/>
                <a:gd name="T13" fmla="*/ 13 h 504"/>
                <a:gd name="T14" fmla="*/ 63 w 70"/>
                <a:gd name="T15" fmla="*/ 8 h 504"/>
                <a:gd name="T16" fmla="*/ 70 w 70"/>
                <a:gd name="T17" fmla="*/ 0 h 504"/>
                <a:gd name="T18" fmla="*/ 68 w 70"/>
                <a:gd name="T19" fmla="*/ 480 h 504"/>
                <a:gd name="T20" fmla="*/ 65 w 70"/>
                <a:gd name="T21" fmla="*/ 489 h 504"/>
                <a:gd name="T22" fmla="*/ 59 w 70"/>
                <a:gd name="T23" fmla="*/ 495 h 504"/>
                <a:gd name="T24" fmla="*/ 51 w 70"/>
                <a:gd name="T25" fmla="*/ 500 h 504"/>
                <a:gd name="T26" fmla="*/ 42 w 70"/>
                <a:gd name="T27" fmla="*/ 503 h 504"/>
                <a:gd name="T28" fmla="*/ 32 w 70"/>
                <a:gd name="T29" fmla="*/ 504 h 504"/>
                <a:gd name="T30" fmla="*/ 21 w 70"/>
                <a:gd name="T31" fmla="*/ 502 h 504"/>
                <a:gd name="T32" fmla="*/ 11 w 70"/>
                <a:gd name="T33" fmla="*/ 499 h 504"/>
                <a:gd name="T34" fmla="*/ 0 w 70"/>
                <a:gd name="T35" fmla="*/ 493 h 504"/>
                <a:gd name="T36" fmla="*/ 0 w 70"/>
                <a:gd name="T37" fmla="*/ 16 h 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0" h="504">
                  <a:moveTo>
                    <a:pt x="0" y="16"/>
                  </a:moveTo>
                  <a:lnTo>
                    <a:pt x="10" y="16"/>
                  </a:lnTo>
                  <a:lnTo>
                    <a:pt x="20" y="17"/>
                  </a:lnTo>
                  <a:lnTo>
                    <a:pt x="29" y="17"/>
                  </a:lnTo>
                  <a:lnTo>
                    <a:pt x="38" y="17"/>
                  </a:lnTo>
                  <a:lnTo>
                    <a:pt x="47" y="16"/>
                  </a:lnTo>
                  <a:lnTo>
                    <a:pt x="55" y="13"/>
                  </a:lnTo>
                  <a:lnTo>
                    <a:pt x="63" y="8"/>
                  </a:lnTo>
                  <a:lnTo>
                    <a:pt x="70" y="0"/>
                  </a:lnTo>
                  <a:lnTo>
                    <a:pt x="68" y="480"/>
                  </a:lnTo>
                  <a:lnTo>
                    <a:pt x="65" y="489"/>
                  </a:lnTo>
                  <a:lnTo>
                    <a:pt x="59" y="495"/>
                  </a:lnTo>
                  <a:lnTo>
                    <a:pt x="51" y="500"/>
                  </a:lnTo>
                  <a:lnTo>
                    <a:pt x="42" y="503"/>
                  </a:lnTo>
                  <a:lnTo>
                    <a:pt x="32" y="504"/>
                  </a:lnTo>
                  <a:lnTo>
                    <a:pt x="21" y="502"/>
                  </a:lnTo>
                  <a:lnTo>
                    <a:pt x="11" y="499"/>
                  </a:lnTo>
                  <a:lnTo>
                    <a:pt x="0" y="493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0" name="Freeform 86"/>
            <p:cNvSpPr>
              <a:spLocks/>
            </p:cNvSpPr>
            <p:nvPr/>
          </p:nvSpPr>
          <p:spPr bwMode="auto">
            <a:xfrm>
              <a:off x="-357" y="2891"/>
              <a:ext cx="79" cy="380"/>
            </a:xfrm>
            <a:custGeom>
              <a:avLst/>
              <a:gdLst>
                <a:gd name="T0" fmla="*/ 0 w 79"/>
                <a:gd name="T1" fmla="*/ 0 h 380"/>
                <a:gd name="T2" fmla="*/ 33 w 79"/>
                <a:gd name="T3" fmla="*/ 6 h 380"/>
                <a:gd name="T4" fmla="*/ 56 w 79"/>
                <a:gd name="T5" fmla="*/ 29 h 380"/>
                <a:gd name="T6" fmla="*/ 74 w 79"/>
                <a:gd name="T7" fmla="*/ 63 h 380"/>
                <a:gd name="T8" fmla="*/ 79 w 79"/>
                <a:gd name="T9" fmla="*/ 92 h 380"/>
                <a:gd name="T10" fmla="*/ 79 w 79"/>
                <a:gd name="T11" fmla="*/ 380 h 380"/>
                <a:gd name="T12" fmla="*/ 68 w 79"/>
                <a:gd name="T13" fmla="*/ 380 h 380"/>
                <a:gd name="T14" fmla="*/ 20 w 79"/>
                <a:gd name="T15" fmla="*/ 36 h 380"/>
                <a:gd name="T16" fmla="*/ 0 w 79"/>
                <a:gd name="T17" fmla="*/ 0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9" h="380">
                  <a:moveTo>
                    <a:pt x="0" y="0"/>
                  </a:moveTo>
                  <a:lnTo>
                    <a:pt x="33" y="6"/>
                  </a:lnTo>
                  <a:lnTo>
                    <a:pt x="56" y="29"/>
                  </a:lnTo>
                  <a:lnTo>
                    <a:pt x="74" y="63"/>
                  </a:lnTo>
                  <a:lnTo>
                    <a:pt x="79" y="92"/>
                  </a:lnTo>
                  <a:lnTo>
                    <a:pt x="79" y="380"/>
                  </a:lnTo>
                  <a:lnTo>
                    <a:pt x="68" y="380"/>
                  </a:lnTo>
                  <a:lnTo>
                    <a:pt x="20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1" name="Freeform 87"/>
            <p:cNvSpPr>
              <a:spLocks/>
            </p:cNvSpPr>
            <p:nvPr/>
          </p:nvSpPr>
          <p:spPr bwMode="auto">
            <a:xfrm>
              <a:off x="-407" y="2927"/>
              <a:ext cx="50" cy="326"/>
            </a:xfrm>
            <a:custGeom>
              <a:avLst/>
              <a:gdLst>
                <a:gd name="T0" fmla="*/ 50 w 50"/>
                <a:gd name="T1" fmla="*/ 36 h 326"/>
                <a:gd name="T2" fmla="*/ 29 w 50"/>
                <a:gd name="T3" fmla="*/ 51 h 326"/>
                <a:gd name="T4" fmla="*/ 24 w 50"/>
                <a:gd name="T5" fmla="*/ 79 h 326"/>
                <a:gd name="T6" fmla="*/ 24 w 50"/>
                <a:gd name="T7" fmla="*/ 319 h 326"/>
                <a:gd name="T8" fmla="*/ 0 w 50"/>
                <a:gd name="T9" fmla="*/ 326 h 326"/>
                <a:gd name="T10" fmla="*/ 0 w 50"/>
                <a:gd name="T11" fmla="*/ 34 h 326"/>
                <a:gd name="T12" fmla="*/ 29 w 50"/>
                <a:gd name="T13" fmla="*/ 0 h 326"/>
                <a:gd name="T14" fmla="*/ 50 w 50"/>
                <a:gd name="T15" fmla="*/ 36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" h="326">
                  <a:moveTo>
                    <a:pt x="50" y="36"/>
                  </a:moveTo>
                  <a:lnTo>
                    <a:pt x="29" y="51"/>
                  </a:lnTo>
                  <a:lnTo>
                    <a:pt x="24" y="79"/>
                  </a:lnTo>
                  <a:lnTo>
                    <a:pt x="24" y="319"/>
                  </a:lnTo>
                  <a:lnTo>
                    <a:pt x="0" y="326"/>
                  </a:lnTo>
                  <a:lnTo>
                    <a:pt x="0" y="34"/>
                  </a:lnTo>
                  <a:lnTo>
                    <a:pt x="29" y="0"/>
                  </a:lnTo>
                  <a:lnTo>
                    <a:pt x="50" y="36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2" name="Freeform 88"/>
            <p:cNvSpPr>
              <a:spLocks/>
            </p:cNvSpPr>
            <p:nvPr/>
          </p:nvSpPr>
          <p:spPr bwMode="auto">
            <a:xfrm>
              <a:off x="-362" y="2889"/>
              <a:ext cx="134" cy="440"/>
            </a:xfrm>
            <a:custGeom>
              <a:avLst/>
              <a:gdLst>
                <a:gd name="T0" fmla="*/ 0 w 134"/>
                <a:gd name="T1" fmla="*/ 362 h 440"/>
                <a:gd name="T2" fmla="*/ 0 w 134"/>
                <a:gd name="T3" fmla="*/ 437 h 440"/>
                <a:gd name="T4" fmla="*/ 10 w 134"/>
                <a:gd name="T5" fmla="*/ 439 h 440"/>
                <a:gd name="T6" fmla="*/ 19 w 134"/>
                <a:gd name="T7" fmla="*/ 440 h 440"/>
                <a:gd name="T8" fmla="*/ 27 w 134"/>
                <a:gd name="T9" fmla="*/ 440 h 440"/>
                <a:gd name="T10" fmla="*/ 35 w 134"/>
                <a:gd name="T11" fmla="*/ 440 h 440"/>
                <a:gd name="T12" fmla="*/ 43 w 134"/>
                <a:gd name="T13" fmla="*/ 439 h 440"/>
                <a:gd name="T14" fmla="*/ 51 w 134"/>
                <a:gd name="T15" fmla="*/ 437 h 440"/>
                <a:gd name="T16" fmla="*/ 60 w 134"/>
                <a:gd name="T17" fmla="*/ 435 h 440"/>
                <a:gd name="T18" fmla="*/ 69 w 134"/>
                <a:gd name="T19" fmla="*/ 432 h 440"/>
                <a:gd name="T20" fmla="*/ 134 w 134"/>
                <a:gd name="T21" fmla="*/ 401 h 440"/>
                <a:gd name="T22" fmla="*/ 75 w 134"/>
                <a:gd name="T23" fmla="*/ 377 h 440"/>
                <a:gd name="T24" fmla="*/ 75 w 134"/>
                <a:gd name="T25" fmla="*/ 84 h 440"/>
                <a:gd name="T26" fmla="*/ 69 w 134"/>
                <a:gd name="T27" fmla="*/ 66 h 440"/>
                <a:gd name="T28" fmla="*/ 63 w 134"/>
                <a:gd name="T29" fmla="*/ 49 h 440"/>
                <a:gd name="T30" fmla="*/ 54 w 134"/>
                <a:gd name="T31" fmla="*/ 35 h 440"/>
                <a:gd name="T32" fmla="*/ 45 w 134"/>
                <a:gd name="T33" fmla="*/ 23 h 440"/>
                <a:gd name="T34" fmla="*/ 35 w 134"/>
                <a:gd name="T35" fmla="*/ 13 h 440"/>
                <a:gd name="T36" fmla="*/ 24 w 134"/>
                <a:gd name="T37" fmla="*/ 7 h 440"/>
                <a:gd name="T38" fmla="*/ 13 w 134"/>
                <a:gd name="T39" fmla="*/ 2 h 440"/>
                <a:gd name="T40" fmla="*/ 0 w 134"/>
                <a:gd name="T41" fmla="*/ 0 h 440"/>
                <a:gd name="T42" fmla="*/ 0 w 134"/>
                <a:gd name="T43" fmla="*/ 74 h 440"/>
                <a:gd name="T44" fmla="*/ 5 w 134"/>
                <a:gd name="T45" fmla="*/ 77 h 440"/>
                <a:gd name="T46" fmla="*/ 9 w 134"/>
                <a:gd name="T47" fmla="*/ 81 h 440"/>
                <a:gd name="T48" fmla="*/ 13 w 134"/>
                <a:gd name="T49" fmla="*/ 86 h 440"/>
                <a:gd name="T50" fmla="*/ 17 w 134"/>
                <a:gd name="T51" fmla="*/ 92 h 440"/>
                <a:gd name="T52" fmla="*/ 20 w 134"/>
                <a:gd name="T53" fmla="*/ 99 h 440"/>
                <a:gd name="T54" fmla="*/ 23 w 134"/>
                <a:gd name="T55" fmla="*/ 107 h 440"/>
                <a:gd name="T56" fmla="*/ 25 w 134"/>
                <a:gd name="T57" fmla="*/ 115 h 440"/>
                <a:gd name="T58" fmla="*/ 26 w 134"/>
                <a:gd name="T59" fmla="*/ 125 h 440"/>
                <a:gd name="T60" fmla="*/ 31 w 134"/>
                <a:gd name="T61" fmla="*/ 372 h 440"/>
                <a:gd name="T62" fmla="*/ 0 w 134"/>
                <a:gd name="T63" fmla="*/ 362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4" h="440">
                  <a:moveTo>
                    <a:pt x="0" y="362"/>
                  </a:moveTo>
                  <a:lnTo>
                    <a:pt x="0" y="437"/>
                  </a:lnTo>
                  <a:lnTo>
                    <a:pt x="10" y="439"/>
                  </a:lnTo>
                  <a:lnTo>
                    <a:pt x="19" y="440"/>
                  </a:lnTo>
                  <a:lnTo>
                    <a:pt x="27" y="440"/>
                  </a:lnTo>
                  <a:lnTo>
                    <a:pt x="35" y="440"/>
                  </a:lnTo>
                  <a:lnTo>
                    <a:pt x="43" y="439"/>
                  </a:lnTo>
                  <a:lnTo>
                    <a:pt x="51" y="437"/>
                  </a:lnTo>
                  <a:lnTo>
                    <a:pt x="60" y="435"/>
                  </a:lnTo>
                  <a:lnTo>
                    <a:pt x="69" y="432"/>
                  </a:lnTo>
                  <a:lnTo>
                    <a:pt x="134" y="401"/>
                  </a:lnTo>
                  <a:lnTo>
                    <a:pt x="75" y="377"/>
                  </a:lnTo>
                  <a:lnTo>
                    <a:pt x="75" y="84"/>
                  </a:lnTo>
                  <a:lnTo>
                    <a:pt x="69" y="66"/>
                  </a:lnTo>
                  <a:lnTo>
                    <a:pt x="63" y="49"/>
                  </a:lnTo>
                  <a:lnTo>
                    <a:pt x="54" y="35"/>
                  </a:lnTo>
                  <a:lnTo>
                    <a:pt x="45" y="23"/>
                  </a:lnTo>
                  <a:lnTo>
                    <a:pt x="35" y="13"/>
                  </a:lnTo>
                  <a:lnTo>
                    <a:pt x="24" y="7"/>
                  </a:lnTo>
                  <a:lnTo>
                    <a:pt x="13" y="2"/>
                  </a:lnTo>
                  <a:lnTo>
                    <a:pt x="0" y="0"/>
                  </a:lnTo>
                  <a:lnTo>
                    <a:pt x="0" y="74"/>
                  </a:lnTo>
                  <a:lnTo>
                    <a:pt x="5" y="77"/>
                  </a:lnTo>
                  <a:lnTo>
                    <a:pt x="9" y="81"/>
                  </a:lnTo>
                  <a:lnTo>
                    <a:pt x="13" y="86"/>
                  </a:lnTo>
                  <a:lnTo>
                    <a:pt x="17" y="92"/>
                  </a:lnTo>
                  <a:lnTo>
                    <a:pt x="20" y="99"/>
                  </a:lnTo>
                  <a:lnTo>
                    <a:pt x="23" y="107"/>
                  </a:lnTo>
                  <a:lnTo>
                    <a:pt x="25" y="115"/>
                  </a:lnTo>
                  <a:lnTo>
                    <a:pt x="26" y="125"/>
                  </a:lnTo>
                  <a:lnTo>
                    <a:pt x="31" y="372"/>
                  </a:lnTo>
                  <a:lnTo>
                    <a:pt x="0" y="362"/>
                  </a:lnTo>
                  <a:close/>
                </a:path>
              </a:pathLst>
            </a:custGeom>
            <a:solidFill>
              <a:srgbClr val="1C2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" name="Freeform 89"/>
            <p:cNvSpPr>
              <a:spLocks/>
            </p:cNvSpPr>
            <p:nvPr/>
          </p:nvSpPr>
          <p:spPr bwMode="auto">
            <a:xfrm>
              <a:off x="-504" y="2889"/>
              <a:ext cx="142" cy="437"/>
            </a:xfrm>
            <a:custGeom>
              <a:avLst/>
              <a:gdLst>
                <a:gd name="T0" fmla="*/ 142 w 142"/>
                <a:gd name="T1" fmla="*/ 74 h 437"/>
                <a:gd name="T2" fmla="*/ 142 w 142"/>
                <a:gd name="T3" fmla="*/ 0 h 437"/>
                <a:gd name="T4" fmla="*/ 134 w 142"/>
                <a:gd name="T5" fmla="*/ 1 h 437"/>
                <a:gd name="T6" fmla="*/ 126 w 142"/>
                <a:gd name="T7" fmla="*/ 2 h 437"/>
                <a:gd name="T8" fmla="*/ 117 w 142"/>
                <a:gd name="T9" fmla="*/ 6 h 437"/>
                <a:gd name="T10" fmla="*/ 109 w 142"/>
                <a:gd name="T11" fmla="*/ 10 h 437"/>
                <a:gd name="T12" fmla="*/ 100 w 142"/>
                <a:gd name="T13" fmla="*/ 16 h 437"/>
                <a:gd name="T14" fmla="*/ 91 w 142"/>
                <a:gd name="T15" fmla="*/ 24 h 437"/>
                <a:gd name="T16" fmla="*/ 82 w 142"/>
                <a:gd name="T17" fmla="*/ 33 h 437"/>
                <a:gd name="T18" fmla="*/ 73 w 142"/>
                <a:gd name="T19" fmla="*/ 43 h 437"/>
                <a:gd name="T20" fmla="*/ 73 w 142"/>
                <a:gd name="T21" fmla="*/ 333 h 437"/>
                <a:gd name="T22" fmla="*/ 37 w 142"/>
                <a:gd name="T23" fmla="*/ 319 h 437"/>
                <a:gd name="T24" fmla="*/ 28 w 142"/>
                <a:gd name="T25" fmla="*/ 324 h 437"/>
                <a:gd name="T26" fmla="*/ 21 w 142"/>
                <a:gd name="T27" fmla="*/ 329 h 437"/>
                <a:gd name="T28" fmla="*/ 15 w 142"/>
                <a:gd name="T29" fmla="*/ 335 h 437"/>
                <a:gd name="T30" fmla="*/ 9 w 142"/>
                <a:gd name="T31" fmla="*/ 340 h 437"/>
                <a:gd name="T32" fmla="*/ 6 w 142"/>
                <a:gd name="T33" fmla="*/ 346 h 437"/>
                <a:gd name="T34" fmla="*/ 3 w 142"/>
                <a:gd name="T35" fmla="*/ 352 h 437"/>
                <a:gd name="T36" fmla="*/ 1 w 142"/>
                <a:gd name="T37" fmla="*/ 359 h 437"/>
                <a:gd name="T38" fmla="*/ 0 w 142"/>
                <a:gd name="T39" fmla="*/ 365 h 437"/>
                <a:gd name="T40" fmla="*/ 0 w 142"/>
                <a:gd name="T41" fmla="*/ 369 h 437"/>
                <a:gd name="T42" fmla="*/ 1 w 142"/>
                <a:gd name="T43" fmla="*/ 375 h 437"/>
                <a:gd name="T44" fmla="*/ 3 w 142"/>
                <a:gd name="T45" fmla="*/ 380 h 437"/>
                <a:gd name="T46" fmla="*/ 5 w 142"/>
                <a:gd name="T47" fmla="*/ 386 h 437"/>
                <a:gd name="T48" fmla="*/ 8 w 142"/>
                <a:gd name="T49" fmla="*/ 392 h 437"/>
                <a:gd name="T50" fmla="*/ 78 w 142"/>
                <a:gd name="T51" fmla="*/ 421 h 437"/>
                <a:gd name="T52" fmla="*/ 88 w 142"/>
                <a:gd name="T53" fmla="*/ 424 h 437"/>
                <a:gd name="T54" fmla="*/ 98 w 142"/>
                <a:gd name="T55" fmla="*/ 427 h 437"/>
                <a:gd name="T56" fmla="*/ 107 w 142"/>
                <a:gd name="T57" fmla="*/ 429 h 437"/>
                <a:gd name="T58" fmla="*/ 115 w 142"/>
                <a:gd name="T59" fmla="*/ 431 h 437"/>
                <a:gd name="T60" fmla="*/ 123 w 142"/>
                <a:gd name="T61" fmla="*/ 433 h 437"/>
                <a:gd name="T62" fmla="*/ 129 w 142"/>
                <a:gd name="T63" fmla="*/ 435 h 437"/>
                <a:gd name="T64" fmla="*/ 136 w 142"/>
                <a:gd name="T65" fmla="*/ 436 h 437"/>
                <a:gd name="T66" fmla="*/ 142 w 142"/>
                <a:gd name="T67" fmla="*/ 437 h 437"/>
                <a:gd name="T68" fmla="*/ 142 w 142"/>
                <a:gd name="T69" fmla="*/ 362 h 437"/>
                <a:gd name="T70" fmla="*/ 113 w 142"/>
                <a:gd name="T71" fmla="*/ 352 h 437"/>
                <a:gd name="T72" fmla="*/ 113 w 142"/>
                <a:gd name="T73" fmla="*/ 131 h 437"/>
                <a:gd name="T74" fmla="*/ 113 w 142"/>
                <a:gd name="T75" fmla="*/ 115 h 437"/>
                <a:gd name="T76" fmla="*/ 114 w 142"/>
                <a:gd name="T77" fmla="*/ 101 h 437"/>
                <a:gd name="T78" fmla="*/ 117 w 142"/>
                <a:gd name="T79" fmla="*/ 90 h 437"/>
                <a:gd name="T80" fmla="*/ 121 w 142"/>
                <a:gd name="T81" fmla="*/ 82 h 437"/>
                <a:gd name="T82" fmla="*/ 125 w 142"/>
                <a:gd name="T83" fmla="*/ 77 h 437"/>
                <a:gd name="T84" fmla="*/ 130 w 142"/>
                <a:gd name="T85" fmla="*/ 73 h 437"/>
                <a:gd name="T86" fmla="*/ 136 w 142"/>
                <a:gd name="T87" fmla="*/ 73 h 437"/>
                <a:gd name="T88" fmla="*/ 142 w 142"/>
                <a:gd name="T89" fmla="*/ 74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42" h="437">
                  <a:moveTo>
                    <a:pt x="142" y="74"/>
                  </a:moveTo>
                  <a:lnTo>
                    <a:pt x="142" y="0"/>
                  </a:lnTo>
                  <a:lnTo>
                    <a:pt x="134" y="1"/>
                  </a:lnTo>
                  <a:lnTo>
                    <a:pt x="126" y="2"/>
                  </a:lnTo>
                  <a:lnTo>
                    <a:pt x="117" y="6"/>
                  </a:lnTo>
                  <a:lnTo>
                    <a:pt x="109" y="10"/>
                  </a:lnTo>
                  <a:lnTo>
                    <a:pt x="100" y="16"/>
                  </a:lnTo>
                  <a:lnTo>
                    <a:pt x="91" y="24"/>
                  </a:lnTo>
                  <a:lnTo>
                    <a:pt x="82" y="33"/>
                  </a:lnTo>
                  <a:lnTo>
                    <a:pt x="73" y="43"/>
                  </a:lnTo>
                  <a:lnTo>
                    <a:pt x="73" y="333"/>
                  </a:lnTo>
                  <a:lnTo>
                    <a:pt x="37" y="319"/>
                  </a:lnTo>
                  <a:lnTo>
                    <a:pt x="28" y="324"/>
                  </a:lnTo>
                  <a:lnTo>
                    <a:pt x="21" y="329"/>
                  </a:lnTo>
                  <a:lnTo>
                    <a:pt x="15" y="335"/>
                  </a:lnTo>
                  <a:lnTo>
                    <a:pt x="9" y="340"/>
                  </a:lnTo>
                  <a:lnTo>
                    <a:pt x="6" y="346"/>
                  </a:lnTo>
                  <a:lnTo>
                    <a:pt x="3" y="352"/>
                  </a:lnTo>
                  <a:lnTo>
                    <a:pt x="1" y="359"/>
                  </a:lnTo>
                  <a:lnTo>
                    <a:pt x="0" y="365"/>
                  </a:lnTo>
                  <a:lnTo>
                    <a:pt x="0" y="369"/>
                  </a:lnTo>
                  <a:lnTo>
                    <a:pt x="1" y="375"/>
                  </a:lnTo>
                  <a:lnTo>
                    <a:pt x="3" y="380"/>
                  </a:lnTo>
                  <a:lnTo>
                    <a:pt x="5" y="386"/>
                  </a:lnTo>
                  <a:lnTo>
                    <a:pt x="8" y="392"/>
                  </a:lnTo>
                  <a:lnTo>
                    <a:pt x="78" y="421"/>
                  </a:lnTo>
                  <a:lnTo>
                    <a:pt x="88" y="424"/>
                  </a:lnTo>
                  <a:lnTo>
                    <a:pt x="98" y="427"/>
                  </a:lnTo>
                  <a:lnTo>
                    <a:pt x="107" y="429"/>
                  </a:lnTo>
                  <a:lnTo>
                    <a:pt x="115" y="431"/>
                  </a:lnTo>
                  <a:lnTo>
                    <a:pt x="123" y="433"/>
                  </a:lnTo>
                  <a:lnTo>
                    <a:pt x="129" y="435"/>
                  </a:lnTo>
                  <a:lnTo>
                    <a:pt x="136" y="436"/>
                  </a:lnTo>
                  <a:lnTo>
                    <a:pt x="142" y="437"/>
                  </a:lnTo>
                  <a:lnTo>
                    <a:pt x="142" y="362"/>
                  </a:lnTo>
                  <a:lnTo>
                    <a:pt x="113" y="352"/>
                  </a:lnTo>
                  <a:lnTo>
                    <a:pt x="113" y="131"/>
                  </a:lnTo>
                  <a:lnTo>
                    <a:pt x="113" y="115"/>
                  </a:lnTo>
                  <a:lnTo>
                    <a:pt x="114" y="101"/>
                  </a:lnTo>
                  <a:lnTo>
                    <a:pt x="117" y="90"/>
                  </a:lnTo>
                  <a:lnTo>
                    <a:pt x="121" y="82"/>
                  </a:lnTo>
                  <a:lnTo>
                    <a:pt x="125" y="77"/>
                  </a:lnTo>
                  <a:lnTo>
                    <a:pt x="130" y="73"/>
                  </a:lnTo>
                  <a:lnTo>
                    <a:pt x="136" y="73"/>
                  </a:lnTo>
                  <a:lnTo>
                    <a:pt x="142" y="74"/>
                  </a:lnTo>
                  <a:close/>
                </a:path>
              </a:pathLst>
            </a:custGeom>
            <a:solidFill>
              <a:srgbClr val="1C2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6458271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437947" y="1137908"/>
            <a:ext cx="3895344" cy="2198536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marL="115888" indent="-115888">
              <a:buNone/>
            </a:pPr>
            <a:r>
              <a:rPr lang="en-US" sz="1700" b="1" dirty="0" smtClean="0"/>
              <a:t>Searching by Terms</a:t>
            </a:r>
          </a:p>
          <a:p>
            <a:pPr marL="115888" indent="-115888"/>
            <a:r>
              <a:rPr lang="en-US" sz="1400" dirty="0" smtClean="0"/>
              <a:t>To find a term type it in the box:</a:t>
            </a:r>
          </a:p>
          <a:p>
            <a:endParaRPr lang="en-US" sz="1800" dirty="0" smtClean="0"/>
          </a:p>
          <a:p>
            <a:pPr marL="115888" indent="-115888"/>
            <a:r>
              <a:rPr lang="en-US" sz="1400" dirty="0" smtClean="0"/>
              <a:t>To find more than one term, type in each term:</a:t>
            </a:r>
          </a:p>
          <a:p>
            <a:endParaRPr lang="en-US" sz="1800" dirty="0" smtClean="0"/>
          </a:p>
          <a:p>
            <a:pPr marL="115888" indent="-115888"/>
            <a:r>
              <a:rPr lang="en-US" sz="1400" dirty="0" smtClean="0"/>
              <a:t>To find a phrase add quotation marks:</a:t>
            </a:r>
            <a:endParaRPr lang="en-US" dirty="0" smtClean="0"/>
          </a:p>
        </p:txBody>
      </p:sp>
      <p:sp>
        <p:nvSpPr>
          <p:cNvPr id="27" name="Content Placeholder 5"/>
          <p:cNvSpPr txBox="1">
            <a:spLocks/>
          </p:cNvSpPr>
          <p:nvPr/>
        </p:nvSpPr>
        <p:spPr>
          <a:xfrm>
            <a:off x="436031" y="3419060"/>
            <a:ext cx="3895344" cy="293204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marL="228600" indent="-228600">
              <a:spcBef>
                <a:spcPct val="20000"/>
              </a:spcBef>
            </a:pPr>
            <a:r>
              <a:rPr lang="en-US" sz="1700" b="1" dirty="0" smtClean="0"/>
              <a:t>Fuzzy Searches with Wildcards</a:t>
            </a:r>
          </a:p>
          <a:p>
            <a:pPr marL="119063" marR="0" lvl="0" indent="-11906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>
                <a:tab pos="119063" algn="l"/>
              </a:tabLst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The ‘?’</a:t>
            </a:r>
            <a:r>
              <a:rPr lang="en-US" sz="1400" dirty="0" smtClean="0"/>
              <a:t> </a:t>
            </a: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looks for terms that match that with the single character replaced. To search for "</a:t>
            </a:r>
            <a:r>
              <a:rPr kumimoji="0" lang="en-US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tex</a:t>
            </a: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t" or "</a:t>
            </a:r>
            <a:r>
              <a:rPr kumimoji="0" lang="en-US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test</a:t>
            </a: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" use: 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19063" marR="0" lvl="0" indent="-11906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Multiple character wildcard searches looks for 0 or more characters. To search for </a:t>
            </a:r>
            <a:r>
              <a:rPr kumimoji="0" lang="en-US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tes</a:t>
            </a: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t, t</a:t>
            </a:r>
            <a:r>
              <a:rPr kumimoji="0" lang="en-US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ests</a:t>
            </a: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or t</a:t>
            </a:r>
            <a:r>
              <a:rPr kumimoji="0" lang="en-US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ester</a:t>
            </a: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use :</a:t>
            </a:r>
          </a:p>
          <a:p>
            <a:pPr marL="119063" marR="0" lvl="0" indent="-11906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US" sz="600" dirty="0" smtClean="0"/>
          </a:p>
          <a:p>
            <a:pPr marL="119063" marR="0" lvl="0" indent="-11906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You can also use the wildcard searches in the middle of a term.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63550" marR="0" lvl="0" indent="-4635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Note:	Do not use the </a:t>
            </a:r>
            <a:r>
              <a:rPr kumimoji="0" lang="en-US" sz="1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*</a:t>
            </a:r>
            <a:r>
              <a:rPr kumimoji="0" lang="en-US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or </a:t>
            </a:r>
            <a:r>
              <a:rPr kumimoji="0" lang="en-US" sz="1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?</a:t>
            </a:r>
            <a:r>
              <a:rPr kumimoji="0" lang="en-US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symbols at the beginning of a search term</a:t>
            </a:r>
            <a:endParaRPr kumimoji="0" lang="en-US" sz="1400" b="0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Using the Search Function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>
          <a:xfrm>
            <a:off x="4586836" y="1118973"/>
            <a:ext cx="3896236" cy="2769895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en-US" sz="1700" b="1" dirty="0" smtClean="0"/>
              <a:t>Boolean searches</a:t>
            </a:r>
          </a:p>
          <a:p>
            <a:r>
              <a:rPr lang="en-US" sz="1400" dirty="0" smtClean="0"/>
              <a:t>To find at least one of the terms</a:t>
            </a:r>
          </a:p>
          <a:p>
            <a:pPr lvl="1"/>
            <a:endParaRPr lang="en-US" sz="1400" dirty="0" smtClean="0"/>
          </a:p>
          <a:p>
            <a:pPr marL="290513" lvl="1" indent="0">
              <a:buNone/>
            </a:pPr>
            <a:r>
              <a:rPr lang="en-US" sz="800" dirty="0" smtClean="0"/>
              <a:t>   </a:t>
            </a:r>
          </a:p>
          <a:p>
            <a:r>
              <a:rPr lang="en-US" sz="1400" dirty="0" smtClean="0"/>
              <a:t>To find all of the terms:</a:t>
            </a:r>
          </a:p>
          <a:p>
            <a:endParaRPr lang="en-US" sz="1800" dirty="0" smtClean="0"/>
          </a:p>
          <a:p>
            <a:endParaRPr lang="en-US" sz="1800" dirty="0" smtClean="0"/>
          </a:p>
          <a:p>
            <a:r>
              <a:rPr lang="en-US" sz="1400" dirty="0" smtClean="0"/>
              <a:t>To find document with 2 or more terms and possibly another use:</a:t>
            </a:r>
          </a:p>
          <a:p>
            <a:pPr>
              <a:buNone/>
            </a:pPr>
            <a:r>
              <a:rPr lang="en-US" sz="1400" i="1" dirty="0" smtClean="0"/>
              <a:t>                         </a:t>
            </a:r>
            <a:endParaRPr lang="en-US" sz="1400" dirty="0" smtClean="0"/>
          </a:p>
        </p:txBody>
      </p:sp>
      <p:sp>
        <p:nvSpPr>
          <p:cNvPr id="4" name="Rectangle 3"/>
          <p:cNvSpPr/>
          <p:nvPr/>
        </p:nvSpPr>
        <p:spPr>
          <a:xfrm>
            <a:off x="0" y="-40928"/>
            <a:ext cx="3299493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3: Using the Search Function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4466159" y="6142921"/>
            <a:ext cx="4391241" cy="250256"/>
          </a:xfrm>
          <a:prstGeom prst="rect">
            <a:avLst/>
          </a:prstGeom>
          <a:solidFill>
            <a:srgbClr val="FFFFCC"/>
          </a:solidFill>
          <a:ln w="9525" cap="flat" cmpd="sng" algn="ctr">
            <a:solidFill>
              <a:schemeClr val="accent1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noAutofit/>
          </a:bodyPr>
          <a:lstStyle/>
          <a:p>
            <a:pPr marL="60325" indent="-60325">
              <a:spcBef>
                <a:spcPct val="20000"/>
              </a:spcBef>
            </a:pPr>
            <a:r>
              <a:rPr lang="en-US" sz="1400" b="1" dirty="0" smtClean="0">
                <a:solidFill>
                  <a:schemeClr val="tx1"/>
                </a:solidFill>
              </a:rPr>
              <a:t>For more information on the search engine:   </a:t>
            </a:r>
            <a:r>
              <a:rPr lang="en-US" sz="1400" b="1" dirty="0" smtClean="0">
                <a:solidFill>
                  <a:schemeClr val="tx1"/>
                </a:solidFill>
                <a:hlinkClick r:id="rId3"/>
              </a:rPr>
              <a:t>Apache.org</a:t>
            </a:r>
            <a:endParaRPr kumimoji="0" lang="en-US" sz="1400" b="1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2169104" y="4219787"/>
            <a:ext cx="781249" cy="239047"/>
          </a:xfrm>
          <a:prstGeom prst="roundRect">
            <a:avLst/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>
              <a:spcBef>
                <a:spcPct val="20000"/>
              </a:spcBef>
            </a:pPr>
            <a:r>
              <a:rPr lang="en-US" sz="1400" dirty="0" smtClean="0">
                <a:solidFill>
                  <a:schemeClr val="tx1"/>
                </a:solidFill>
              </a:rPr>
              <a:t>Te?t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1828313" y="4992943"/>
            <a:ext cx="777240" cy="237744"/>
          </a:xfrm>
          <a:prstGeom prst="roundRect">
            <a:avLst/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>
              <a:spcBef>
                <a:spcPct val="20000"/>
              </a:spcBef>
            </a:pPr>
            <a:r>
              <a:rPr lang="en-US" sz="1400" dirty="0" smtClean="0">
                <a:solidFill>
                  <a:schemeClr val="tx1"/>
                </a:solidFill>
              </a:rPr>
              <a:t>Test*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2017158" y="5580302"/>
            <a:ext cx="777240" cy="237744"/>
          </a:xfrm>
          <a:prstGeom prst="roundRect">
            <a:avLst/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>
              <a:spcBef>
                <a:spcPct val="20000"/>
              </a:spcBef>
            </a:pPr>
            <a:r>
              <a:rPr lang="en-US" sz="1400" dirty="0" smtClean="0">
                <a:solidFill>
                  <a:schemeClr val="tx1"/>
                </a:solidFill>
              </a:rPr>
              <a:t>Te*t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4936272" y="1705710"/>
            <a:ext cx="3108960" cy="259882"/>
          </a:xfrm>
          <a:prstGeom prst="roundRect">
            <a:avLst/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>
              <a:spcBef>
                <a:spcPct val="20000"/>
              </a:spcBef>
            </a:pPr>
            <a:r>
              <a:rPr lang="en-US" sz="1400" dirty="0" smtClean="0">
                <a:solidFill>
                  <a:schemeClr val="tx1"/>
                </a:solidFill>
              </a:rPr>
              <a:t>Facility OR Project OR Manage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4936272" y="2346319"/>
            <a:ext cx="3108960" cy="259882"/>
          </a:xfrm>
          <a:prstGeom prst="roundRect">
            <a:avLst/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>
              <a:spcBef>
                <a:spcPct val="20000"/>
              </a:spcBef>
            </a:pPr>
            <a:r>
              <a:rPr lang="en-US" sz="1400" dirty="0" smtClean="0">
                <a:solidFill>
                  <a:schemeClr val="tx1"/>
                </a:solidFill>
              </a:rPr>
              <a:t>Facility  AND Project AND Manage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4936272" y="2662037"/>
            <a:ext cx="3108960" cy="259882"/>
          </a:xfrm>
          <a:prstGeom prst="roundRect">
            <a:avLst/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>
              <a:spcBef>
                <a:spcPct val="20000"/>
              </a:spcBef>
            </a:pPr>
            <a:r>
              <a:rPr lang="en-US" sz="1400" dirty="0" smtClean="0">
                <a:solidFill>
                  <a:schemeClr val="tx1"/>
                </a:solidFill>
              </a:rPr>
              <a:t>Facility + Project + Manage</a:t>
            </a:r>
          </a:p>
        </p:txBody>
      </p:sp>
      <p:grpSp>
        <p:nvGrpSpPr>
          <p:cNvPr id="3" name="Group 28"/>
          <p:cNvGrpSpPr/>
          <p:nvPr/>
        </p:nvGrpSpPr>
        <p:grpSpPr>
          <a:xfrm>
            <a:off x="667712" y="1711590"/>
            <a:ext cx="2875514" cy="1436199"/>
            <a:chOff x="727347" y="1686884"/>
            <a:chExt cx="2875514" cy="1436178"/>
          </a:xfrm>
        </p:grpSpPr>
        <p:sp>
          <p:nvSpPr>
            <p:cNvPr id="17" name="Rounded Rectangle 16"/>
            <p:cNvSpPr/>
            <p:nvPr/>
          </p:nvSpPr>
          <p:spPr>
            <a:xfrm>
              <a:off x="727347" y="1686884"/>
              <a:ext cx="1241658" cy="259882"/>
            </a:xfrm>
            <a:prstGeom prst="roundRect">
              <a:avLst/>
            </a:prstGeom>
            <a:gradFill>
              <a:gsLst>
                <a:gs pos="3000">
                  <a:schemeClr val="accent1">
                    <a:lumMod val="20000"/>
                    <a:lumOff val="80000"/>
                  </a:schemeClr>
                </a:gs>
                <a:gs pos="35000">
                  <a:schemeClr val="bg1">
                    <a:alpha val="97000"/>
                  </a:schemeClr>
                </a:gs>
                <a:gs pos="67000">
                  <a:srgbClr val="EBF2FF">
                    <a:alpha val="64000"/>
                  </a:srgbClr>
                </a:gs>
              </a:gsLst>
            </a:gra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169863" indent="-169863">
                <a:spcBef>
                  <a:spcPct val="20000"/>
                </a:spcBef>
              </a:pPr>
              <a:r>
                <a:rPr lang="en-US" sz="1400" dirty="0" smtClean="0">
                  <a:solidFill>
                    <a:schemeClr val="tx1"/>
                  </a:solidFill>
                </a:rPr>
                <a:t>Test</a:t>
              </a:r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727347" y="2286490"/>
              <a:ext cx="2875514" cy="259882"/>
            </a:xfrm>
            <a:prstGeom prst="roundRect">
              <a:avLst/>
            </a:prstGeom>
            <a:gradFill>
              <a:gsLst>
                <a:gs pos="3000">
                  <a:schemeClr val="accent1">
                    <a:lumMod val="20000"/>
                    <a:lumOff val="80000"/>
                  </a:schemeClr>
                </a:gs>
                <a:gs pos="35000">
                  <a:schemeClr val="bg1">
                    <a:alpha val="97000"/>
                  </a:schemeClr>
                </a:gs>
                <a:gs pos="67000">
                  <a:srgbClr val="EBF2FF">
                    <a:alpha val="64000"/>
                  </a:srgbClr>
                </a:gs>
              </a:gsLst>
            </a:gra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169863" indent="-169863">
                <a:spcBef>
                  <a:spcPct val="20000"/>
                </a:spcBef>
              </a:pPr>
              <a:r>
                <a:rPr lang="en-US" sz="1400" dirty="0" smtClean="0">
                  <a:solidFill>
                    <a:schemeClr val="tx1"/>
                  </a:solidFill>
                </a:rPr>
                <a:t>Facility Project Management</a:t>
              </a:r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727347" y="2863180"/>
              <a:ext cx="2866865" cy="259882"/>
            </a:xfrm>
            <a:prstGeom prst="roundRect">
              <a:avLst/>
            </a:prstGeom>
            <a:gradFill>
              <a:gsLst>
                <a:gs pos="3000">
                  <a:schemeClr val="accent1">
                    <a:lumMod val="20000"/>
                    <a:lumOff val="80000"/>
                  </a:schemeClr>
                </a:gs>
                <a:gs pos="35000">
                  <a:schemeClr val="bg1">
                    <a:alpha val="97000"/>
                  </a:schemeClr>
                </a:gs>
                <a:gs pos="67000">
                  <a:srgbClr val="EBF2FF">
                    <a:alpha val="64000"/>
                  </a:srgbClr>
                </a:gs>
              </a:gsLst>
            </a:gra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169863" indent="-169863">
                <a:spcBef>
                  <a:spcPct val="20000"/>
                </a:spcBef>
              </a:pPr>
              <a:r>
                <a:rPr lang="en-US" sz="1400" dirty="0" smtClean="0">
                  <a:solidFill>
                    <a:schemeClr val="tx1"/>
                  </a:solidFill>
                </a:rPr>
                <a:t>“Facility Project Management”</a:t>
              </a:r>
            </a:p>
          </p:txBody>
        </p:sp>
      </p:grpSp>
      <p:sp>
        <p:nvSpPr>
          <p:cNvPr id="31" name="Rounded Rectangle 30"/>
          <p:cNvSpPr/>
          <p:nvPr/>
        </p:nvSpPr>
        <p:spPr>
          <a:xfrm>
            <a:off x="7874758" y="782913"/>
            <a:ext cx="1110217" cy="805071"/>
          </a:xfrm>
          <a:prstGeom prst="roundRect">
            <a:avLst/>
          </a:prstGeom>
          <a:solidFill>
            <a:srgbClr val="FAF7BC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None/>
            </a:pPr>
            <a:r>
              <a:rPr lang="en-US" sz="1400" i="1" dirty="0" smtClean="0"/>
              <a:t>AND, OR </a:t>
            </a:r>
            <a:r>
              <a:rPr lang="en-US" sz="1400" i="1" u="sng" dirty="0" smtClean="0"/>
              <a:t>must</a:t>
            </a:r>
            <a:r>
              <a:rPr lang="en-US" sz="1400" i="1" dirty="0" smtClean="0"/>
              <a:t> be upper case!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4936272" y="3496281"/>
            <a:ext cx="3108960" cy="259882"/>
          </a:xfrm>
          <a:prstGeom prst="roundRect">
            <a:avLst/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>
              <a:spcBef>
                <a:spcPct val="20000"/>
              </a:spcBef>
            </a:pPr>
            <a:r>
              <a:rPr lang="en-US" sz="1400" dirty="0" smtClean="0"/>
              <a:t>(facility OR project) AND Manage</a:t>
            </a: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34" name="Content Placeholder 7"/>
          <p:cNvSpPr txBox="1">
            <a:spLocks/>
          </p:cNvSpPr>
          <p:nvPr/>
        </p:nvSpPr>
        <p:spPr>
          <a:xfrm>
            <a:off x="4584412" y="4061598"/>
            <a:ext cx="3900046" cy="192175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Very Fuzzy Searches</a:t>
            </a:r>
          </a:p>
          <a:p>
            <a:pPr marL="228600" lvl="0" indent="-228600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1400" dirty="0" smtClean="0"/>
              <a:t>To find “sort-of-alike terms”, use the </a:t>
            </a:r>
            <a:r>
              <a:rPr lang="en-US" sz="1400" b="1" dirty="0" smtClean="0"/>
              <a:t>~</a:t>
            </a:r>
          </a:p>
          <a:p>
            <a:pPr marL="228600" lvl="0" indent="-228600">
              <a:spcBef>
                <a:spcPct val="20000"/>
              </a:spcBef>
              <a:buFont typeface="Arial" pitchFamily="34" charset="0"/>
              <a:buChar char="•"/>
            </a:pPr>
            <a:endParaRPr kumimoji="0" lang="en-US" sz="1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  <a:p>
            <a:pPr marL="228600" lvl="0" indent="-228600">
              <a:spcBef>
                <a:spcPct val="20000"/>
              </a:spcBef>
              <a:buFont typeface="Arial" pitchFamily="34" charset="0"/>
              <a:buChar char="•"/>
            </a:pPr>
            <a:endParaRPr kumimoji="0" lang="en-US" sz="1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  <a:p>
            <a:pPr marL="519113" lvl="1" indent="-228600">
              <a:spcBef>
                <a:spcPct val="20000"/>
              </a:spcBef>
              <a:buSzPct val="80000"/>
              <a:defRPr/>
            </a:pPr>
            <a:r>
              <a:rPr lang="en-US" sz="1400" dirty="0" smtClean="0"/>
              <a:t>Returned documents with following terms:</a:t>
            </a:r>
          </a:p>
          <a:p>
            <a:pPr marL="685800" lvl="2" indent="-228600">
              <a:spcBef>
                <a:spcPct val="20000"/>
              </a:spcBef>
              <a:defRPr/>
            </a:pPr>
            <a:r>
              <a:rPr lang="en-US" sz="1400" i="1" dirty="0" smtClean="0"/>
              <a:t>Department, partnering, departure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                         </a:t>
            </a:r>
            <a:endParaRPr kumimoji="0" lang="en-US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4936272" y="4673475"/>
            <a:ext cx="3108960" cy="259882"/>
          </a:xfrm>
          <a:prstGeom prst="roundRect">
            <a:avLst/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>
              <a:spcBef>
                <a:spcPct val="20000"/>
              </a:spcBef>
            </a:pPr>
            <a:r>
              <a:rPr lang="en-US" sz="1400" dirty="0" smtClean="0"/>
              <a:t>Partner~</a:t>
            </a:r>
            <a:endParaRPr lang="en-US" sz="14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4836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120" y="4027759"/>
            <a:ext cx="8734461" cy="2179564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54892"/>
          </a:xfrm>
        </p:spPr>
        <p:txBody>
          <a:bodyPr>
            <a:normAutofit/>
          </a:bodyPr>
          <a:lstStyle/>
          <a:p>
            <a:r>
              <a:rPr lang="en-US" dirty="0" smtClean="0"/>
              <a:t>Search Documents</a:t>
            </a:r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0" y="-40928"/>
            <a:ext cx="3299493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3: Using </a:t>
            </a:r>
            <a:r>
              <a:rPr lang="en-US" sz="1300" b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the Search </a:t>
            </a:r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Function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3" name="Oval 22"/>
          <p:cNvSpPr/>
          <p:nvPr/>
        </p:nvSpPr>
        <p:spPr>
          <a:xfrm>
            <a:off x="921268" y="4346626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 smtClean="0"/>
              <a:t>2</a:t>
            </a:r>
            <a:endParaRPr lang="en-US" sz="2000" b="1" dirty="0"/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552892" y="982174"/>
            <a:ext cx="7921257" cy="2738403"/>
          </a:xfrm>
          <a:prstGeom prst="rect">
            <a:avLst/>
          </a:prstGeo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 w="9525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19113" indent="-228600" algn="l" defTabSz="914400" rtl="0" eaLnBrk="1" latinLnBrk="0" hangingPunct="1">
              <a:spcBef>
                <a:spcPct val="20000"/>
              </a:spcBef>
              <a:buSzPct val="80000"/>
              <a:buFont typeface="Wingdings" pitchFamily="2" charset="2"/>
              <a:buChar char="Ø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914400" indent="-166688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tabLst>
                <a:tab pos="862013" algn="l"/>
              </a:tabLst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204913" indent="-290513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+mj-lt"/>
              <a:buAutoNum type="arabicPeriod"/>
            </a:pPr>
            <a:r>
              <a:rPr lang="en-US" sz="1600" dirty="0" smtClean="0">
                <a:solidFill>
                  <a:schemeClr val="tx1"/>
                </a:solidFill>
              </a:rPr>
              <a:t>For some quick tips for Search using the Search function (see previous page)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600" dirty="0" smtClean="0">
                <a:solidFill>
                  <a:schemeClr val="tx1"/>
                </a:solidFill>
              </a:rPr>
              <a:t>Search methods:</a:t>
            </a:r>
          </a:p>
          <a:p>
            <a:pPr lvl="1">
              <a:buFont typeface="Wingdings" pitchFamily="2" charset="2"/>
              <a:buChar char="q"/>
            </a:pPr>
            <a:r>
              <a:rPr lang="en-US" sz="1400" dirty="0" smtClean="0">
                <a:solidFill>
                  <a:schemeClr val="tx1"/>
                </a:solidFill>
              </a:rPr>
              <a:t>Content Search: User may search document by typing any word (1 or more) which exists in the content of the document.</a:t>
            </a:r>
          </a:p>
          <a:p>
            <a:pPr lvl="1">
              <a:buFont typeface="Wingdings" pitchFamily="2" charset="2"/>
              <a:buChar char="q"/>
            </a:pPr>
            <a:r>
              <a:rPr lang="en-US" sz="1400" dirty="0" smtClean="0">
                <a:solidFill>
                  <a:schemeClr val="tx1"/>
                </a:solidFill>
              </a:rPr>
              <a:t>Document name search</a:t>
            </a:r>
            <a:r>
              <a:rPr lang="en-US" sz="1400" dirty="0">
                <a:solidFill>
                  <a:schemeClr val="tx1"/>
                </a:solidFill>
              </a:rPr>
              <a:t>: User may search document by typing any word </a:t>
            </a:r>
            <a:r>
              <a:rPr lang="en-US" sz="1400" dirty="0" smtClean="0">
                <a:solidFill>
                  <a:schemeClr val="tx1"/>
                </a:solidFill>
              </a:rPr>
              <a:t> (1 or more) which exists </a:t>
            </a:r>
            <a:r>
              <a:rPr lang="en-US" sz="1400" dirty="0">
                <a:solidFill>
                  <a:schemeClr val="tx1"/>
                </a:solidFill>
              </a:rPr>
              <a:t>in the </a:t>
            </a:r>
            <a:r>
              <a:rPr lang="en-US" sz="1400" dirty="0" smtClean="0">
                <a:solidFill>
                  <a:schemeClr val="tx1"/>
                </a:solidFill>
              </a:rPr>
              <a:t>name </a:t>
            </a:r>
            <a:r>
              <a:rPr lang="en-US" sz="1400" dirty="0">
                <a:solidFill>
                  <a:schemeClr val="tx1"/>
                </a:solidFill>
              </a:rPr>
              <a:t>of the document.</a:t>
            </a:r>
            <a:endParaRPr lang="en-US" sz="1400" dirty="0" smtClean="0">
              <a:solidFill>
                <a:schemeClr val="tx1"/>
              </a:solidFill>
            </a:endParaRPr>
          </a:p>
          <a:p>
            <a:pPr lvl="1">
              <a:buFont typeface="Wingdings" pitchFamily="2" charset="2"/>
              <a:buChar char="q"/>
            </a:pPr>
            <a:r>
              <a:rPr lang="en-US" sz="1400" dirty="0" smtClean="0">
                <a:solidFill>
                  <a:schemeClr val="tx1"/>
                </a:solidFill>
              </a:rPr>
              <a:t>Project ID search: User may type the specific Project ID, or can use search with wildcards</a:t>
            </a:r>
          </a:p>
          <a:p>
            <a:pPr lvl="1">
              <a:buFont typeface="Wingdings" pitchFamily="2" charset="2"/>
              <a:buChar char="q"/>
            </a:pPr>
            <a:r>
              <a:rPr lang="en-US" sz="1400" dirty="0" smtClean="0">
                <a:solidFill>
                  <a:schemeClr val="tx1"/>
                </a:solidFill>
              </a:rPr>
              <a:t>Document </a:t>
            </a:r>
            <a:r>
              <a:rPr lang="en-US" sz="1400" dirty="0">
                <a:solidFill>
                  <a:schemeClr val="tx1"/>
                </a:solidFill>
              </a:rPr>
              <a:t>ID search: User may type the specific </a:t>
            </a:r>
            <a:r>
              <a:rPr lang="en-US" sz="1400" dirty="0" smtClean="0">
                <a:solidFill>
                  <a:schemeClr val="tx1"/>
                </a:solidFill>
              </a:rPr>
              <a:t>Document </a:t>
            </a:r>
            <a:r>
              <a:rPr lang="en-US" sz="1400" dirty="0">
                <a:solidFill>
                  <a:schemeClr val="tx1"/>
                </a:solidFill>
              </a:rPr>
              <a:t>ID, or can use search with wildcards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600" dirty="0">
                <a:solidFill>
                  <a:schemeClr val="tx1"/>
                </a:solidFill>
              </a:rPr>
              <a:t>Selection of the “Clear” button will clear all search </a:t>
            </a:r>
            <a:r>
              <a:rPr lang="en-US" sz="1600" dirty="0" smtClean="0">
                <a:solidFill>
                  <a:schemeClr val="tx1"/>
                </a:solidFill>
              </a:rPr>
              <a:t>values (including filter searches)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600" dirty="0">
                <a:solidFill>
                  <a:schemeClr val="tx1"/>
                </a:solidFill>
              </a:rPr>
              <a:t>Following a search/filter, the number of resources found is displayed</a:t>
            </a:r>
          </a:p>
          <a:p>
            <a:pPr marL="342900" indent="-342900">
              <a:buFont typeface="+mj-lt"/>
              <a:buAutoNum type="arabicPeriod"/>
            </a:pPr>
            <a:endParaRPr lang="en-US" sz="1600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</a:pPr>
            <a:endParaRPr lang="en-US" sz="1600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</a:pP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1419055" y="5419991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 smtClean="0"/>
              <a:t>1</a:t>
            </a:r>
            <a:endParaRPr lang="en-US" sz="2000" b="1" dirty="0"/>
          </a:p>
        </p:txBody>
      </p:sp>
      <p:sp>
        <p:nvSpPr>
          <p:cNvPr id="16" name="Oval 15"/>
          <p:cNvSpPr/>
          <p:nvPr/>
        </p:nvSpPr>
        <p:spPr>
          <a:xfrm>
            <a:off x="7667544" y="5419991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 smtClean="0"/>
              <a:t>3</a:t>
            </a:r>
            <a:endParaRPr lang="en-US" sz="2000" b="1" dirty="0"/>
          </a:p>
        </p:txBody>
      </p:sp>
      <p:sp>
        <p:nvSpPr>
          <p:cNvPr id="19" name="Oval 18"/>
          <p:cNvSpPr/>
          <p:nvPr/>
        </p:nvSpPr>
        <p:spPr>
          <a:xfrm>
            <a:off x="3285845" y="5835635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 smtClean="0"/>
              <a:t>4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1518215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769" y="1204409"/>
            <a:ext cx="3451978" cy="4854344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472" y="1190761"/>
            <a:ext cx="2323984" cy="4854344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54892"/>
          </a:xfrm>
        </p:spPr>
        <p:txBody>
          <a:bodyPr>
            <a:normAutofit/>
          </a:bodyPr>
          <a:lstStyle/>
          <a:p>
            <a:r>
              <a:rPr lang="en-US" dirty="0" smtClean="0"/>
              <a:t>Search Documents</a:t>
            </a:r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0" y="-40927"/>
            <a:ext cx="3299493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3: Using </a:t>
            </a:r>
            <a:r>
              <a:rPr lang="en-US" sz="1300" b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the Search </a:t>
            </a:r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Function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3" name="Oval 22"/>
          <p:cNvSpPr/>
          <p:nvPr/>
        </p:nvSpPr>
        <p:spPr>
          <a:xfrm>
            <a:off x="4787963" y="3366071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 smtClean="0"/>
              <a:t>2</a:t>
            </a:r>
            <a:endParaRPr lang="en-US" sz="2000" b="1" dirty="0"/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153929" y="832046"/>
            <a:ext cx="2798727" cy="5483694"/>
          </a:xfrm>
          <a:prstGeom prst="rightArrowCallout">
            <a:avLst>
              <a:gd name="adj1" fmla="val 25000"/>
              <a:gd name="adj2" fmla="val 21562"/>
              <a:gd name="adj3" fmla="val 15259"/>
              <a:gd name="adj4" fmla="val 81022"/>
            </a:avLst>
          </a:prstGeo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19113" indent="-228600" algn="l" defTabSz="914400" rtl="0" eaLnBrk="1" latinLnBrk="0" hangingPunct="1">
              <a:spcBef>
                <a:spcPct val="20000"/>
              </a:spcBef>
              <a:buSzPct val="80000"/>
              <a:buFont typeface="Wingdings" pitchFamily="2" charset="2"/>
              <a:buChar char="Ø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914400" indent="-166688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tabLst>
                <a:tab pos="862013" algn="l"/>
              </a:tabLst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204913" indent="-290513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7338" indent="-287338">
              <a:buFont typeface="+mj-lt"/>
              <a:buAutoNum type="arabicPeriod"/>
            </a:pPr>
            <a:r>
              <a:rPr lang="en-US" sz="1600" dirty="0">
                <a:solidFill>
                  <a:schemeClr val="tx1"/>
                </a:solidFill>
              </a:rPr>
              <a:t>Search can be narrowed by </a:t>
            </a:r>
            <a:r>
              <a:rPr lang="en-US" sz="1600" dirty="0" smtClean="0">
                <a:solidFill>
                  <a:schemeClr val="tx1"/>
                </a:solidFill>
              </a:rPr>
              <a:t>choosing </a:t>
            </a:r>
            <a:r>
              <a:rPr lang="en-US" sz="1600" dirty="0">
                <a:solidFill>
                  <a:schemeClr val="tx1"/>
                </a:solidFill>
              </a:rPr>
              <a:t>a specific  filter.  More than </a:t>
            </a:r>
            <a:r>
              <a:rPr lang="en-US" sz="1600" dirty="0" smtClean="0">
                <a:solidFill>
                  <a:schemeClr val="tx1"/>
                </a:solidFill>
              </a:rPr>
              <a:t>one filter category </a:t>
            </a:r>
            <a:r>
              <a:rPr lang="en-US" sz="1600" dirty="0">
                <a:solidFill>
                  <a:schemeClr val="tx1"/>
                </a:solidFill>
              </a:rPr>
              <a:t>can be chosen </a:t>
            </a:r>
            <a:r>
              <a:rPr lang="en-US" sz="1600" dirty="0" smtClean="0">
                <a:solidFill>
                  <a:schemeClr val="tx1"/>
                </a:solidFill>
              </a:rPr>
              <a:t>simultaneously</a:t>
            </a:r>
            <a:endParaRPr lang="en-US" sz="1600" dirty="0">
              <a:solidFill>
                <a:schemeClr val="tx1"/>
              </a:solidFill>
            </a:endParaRPr>
          </a:p>
          <a:p>
            <a:pPr marL="287338" indent="-287338">
              <a:buFont typeface="+mj-lt"/>
              <a:buAutoNum type="arabicPeriod"/>
            </a:pPr>
            <a:r>
              <a:rPr lang="en-US" sz="1600" dirty="0" smtClean="0">
                <a:solidFill>
                  <a:schemeClr val="tx1"/>
                </a:solidFill>
              </a:rPr>
              <a:t>Scroll down for more filter search categories</a:t>
            </a:r>
          </a:p>
          <a:p>
            <a:pPr marL="287338" indent="-287338">
              <a:buFont typeface="+mj-lt"/>
              <a:buAutoNum type="arabicPeriod"/>
            </a:pPr>
            <a:r>
              <a:rPr lang="en-US" sz="1600" dirty="0" smtClean="0">
                <a:solidFill>
                  <a:schemeClr val="tx1"/>
                </a:solidFill>
              </a:rPr>
              <a:t>Number of document that match all searches will appear next to the selection.</a:t>
            </a:r>
          </a:p>
          <a:p>
            <a:pPr marL="287338" indent="-287338">
              <a:buFont typeface="+mj-lt"/>
              <a:buAutoNum type="arabicPeriod"/>
            </a:pPr>
            <a:r>
              <a:rPr lang="en-US" sz="1600" dirty="0">
                <a:solidFill>
                  <a:schemeClr val="tx1"/>
                </a:solidFill>
              </a:rPr>
              <a:t>Selection of the “Clear all” button will clear all filter values </a:t>
            </a:r>
            <a:endParaRPr lang="en-US" sz="1600" dirty="0" smtClean="0">
              <a:solidFill>
                <a:schemeClr val="tx1"/>
              </a:solidFill>
            </a:endParaRPr>
          </a:p>
          <a:p>
            <a:pPr marL="287338" indent="-287338">
              <a:buFont typeface="+mj-lt"/>
              <a:buAutoNum type="arabicPeriod"/>
            </a:pPr>
            <a:r>
              <a:rPr lang="en-US" sz="1600" dirty="0">
                <a:solidFill>
                  <a:schemeClr val="tx1"/>
                </a:solidFill>
              </a:rPr>
              <a:t>Following a search</a:t>
            </a:r>
            <a:r>
              <a:rPr lang="en-US" sz="1600" dirty="0" smtClean="0">
                <a:solidFill>
                  <a:schemeClr val="tx1"/>
                </a:solidFill>
              </a:rPr>
              <a:t>/ filter</a:t>
            </a:r>
            <a:r>
              <a:rPr lang="en-US" sz="1600" dirty="0">
                <a:solidFill>
                  <a:schemeClr val="tx1"/>
                </a:solidFill>
              </a:rPr>
              <a:t>, the number of resources found is </a:t>
            </a:r>
            <a:r>
              <a:rPr lang="en-US" sz="1600" dirty="0" smtClean="0">
                <a:solidFill>
                  <a:schemeClr val="tx1"/>
                </a:solidFill>
              </a:rPr>
              <a:t>displayed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4390549" y="2530050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 smtClean="0"/>
              <a:t>1</a:t>
            </a:r>
            <a:endParaRPr lang="en-US" sz="2000" b="1" dirty="0"/>
          </a:p>
        </p:txBody>
      </p:sp>
      <p:sp>
        <p:nvSpPr>
          <p:cNvPr id="16" name="Oval 15"/>
          <p:cNvSpPr/>
          <p:nvPr/>
        </p:nvSpPr>
        <p:spPr>
          <a:xfrm>
            <a:off x="4164242" y="1436199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 smtClean="0"/>
              <a:t>4</a:t>
            </a:r>
            <a:endParaRPr lang="en-US" sz="2000" b="1" dirty="0"/>
          </a:p>
        </p:txBody>
      </p:sp>
      <p:sp>
        <p:nvSpPr>
          <p:cNvPr id="11" name="Oval 10"/>
          <p:cNvSpPr/>
          <p:nvPr/>
        </p:nvSpPr>
        <p:spPr>
          <a:xfrm>
            <a:off x="6487455" y="2918966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 smtClean="0"/>
              <a:t>3</a:t>
            </a:r>
            <a:endParaRPr lang="en-US" sz="2000" b="1" dirty="0"/>
          </a:p>
        </p:txBody>
      </p:sp>
      <p:cxnSp>
        <p:nvCxnSpPr>
          <p:cNvPr id="3" name="Straight Arrow Connector 2"/>
          <p:cNvCxnSpPr>
            <a:stCxn id="10" idx="2"/>
          </p:cNvCxnSpPr>
          <p:nvPr/>
        </p:nvCxnSpPr>
        <p:spPr>
          <a:xfrm flipH="1">
            <a:off x="3483873" y="2712930"/>
            <a:ext cx="906676" cy="246038"/>
          </a:xfrm>
          <a:prstGeom prst="straightConnector1">
            <a:avLst/>
          </a:prstGeom>
          <a:ln w="28575">
            <a:solidFill>
              <a:schemeClr val="accent1">
                <a:lumMod val="50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 flipV="1">
            <a:off x="3605285" y="2424224"/>
            <a:ext cx="812560" cy="288706"/>
          </a:xfrm>
          <a:prstGeom prst="straightConnector1">
            <a:avLst/>
          </a:prstGeom>
          <a:ln w="28575">
            <a:solidFill>
              <a:schemeClr val="accent1">
                <a:lumMod val="50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10" idx="2"/>
          </p:cNvCxnSpPr>
          <p:nvPr/>
        </p:nvCxnSpPr>
        <p:spPr>
          <a:xfrm flipH="1">
            <a:off x="3694948" y="2712930"/>
            <a:ext cx="695601" cy="1339844"/>
          </a:xfrm>
          <a:prstGeom prst="straightConnector1">
            <a:avLst/>
          </a:prstGeom>
          <a:ln w="28575">
            <a:solidFill>
              <a:schemeClr val="accent1">
                <a:lumMod val="50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6096221" y="3116155"/>
            <a:ext cx="410912" cy="0"/>
          </a:xfrm>
          <a:prstGeom prst="straightConnector1">
            <a:avLst/>
          </a:prstGeom>
          <a:ln w="28575">
            <a:solidFill>
              <a:schemeClr val="accent1">
                <a:lumMod val="50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val 32"/>
          <p:cNvSpPr/>
          <p:nvPr/>
        </p:nvSpPr>
        <p:spPr>
          <a:xfrm>
            <a:off x="8150535" y="775117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 smtClean="0"/>
              <a:t>5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73779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640" y="389180"/>
            <a:ext cx="9144000" cy="579007"/>
          </a:xfrm>
        </p:spPr>
        <p:txBody>
          <a:bodyPr/>
          <a:lstStyle/>
          <a:p>
            <a:r>
              <a:rPr lang="en-US" sz="3600" cap="all" dirty="0" smtClean="0">
                <a:solidFill>
                  <a:srgbClr val="385E8C"/>
                </a:solidFill>
              </a:rPr>
              <a:t>Module 4: Viewing &amp; editing documents</a:t>
            </a:r>
            <a:endParaRPr lang="en-US" sz="3600" cap="all" dirty="0">
              <a:solidFill>
                <a:srgbClr val="385E8C"/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2248733" y="2378051"/>
            <a:ext cx="4413683" cy="2385336"/>
          </a:xfrm>
          <a:prstGeom prst="rect">
            <a:avLst/>
          </a:prstGeo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70000" lnSpcReduction="2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SzPct val="80000"/>
              <a:buFont typeface="Wingdings" pitchFamily="2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tabLst>
                <a:tab pos="862013" algn="l"/>
              </a:tabLst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Aft>
                <a:spcPts val="900"/>
              </a:spcAft>
            </a:pPr>
            <a:r>
              <a:rPr lang="en-US" sz="3900" b="1" dirty="0" smtClean="0">
                <a:solidFill>
                  <a:schemeClr val="accent1">
                    <a:lumMod val="50000"/>
                  </a:schemeClr>
                </a:solidFill>
              </a:rPr>
              <a:t>What is covered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900"/>
              </a:spcAft>
            </a:pPr>
            <a:r>
              <a:rPr lang="en-US" sz="2800" dirty="0" smtClean="0">
                <a:solidFill>
                  <a:schemeClr val="tx1"/>
                </a:solidFill>
              </a:rPr>
              <a:t>Viewing &amp; </a:t>
            </a:r>
            <a:r>
              <a:rPr lang="en-US" sz="2800" dirty="0">
                <a:solidFill>
                  <a:schemeClr val="tx1"/>
                </a:solidFill>
              </a:rPr>
              <a:t>E</a:t>
            </a:r>
            <a:r>
              <a:rPr lang="en-US" sz="2800" dirty="0" smtClean="0">
                <a:solidFill>
                  <a:schemeClr val="tx1"/>
                </a:solidFill>
              </a:rPr>
              <a:t>diting </a:t>
            </a:r>
            <a:r>
              <a:rPr lang="en-US" sz="2800" dirty="0">
                <a:solidFill>
                  <a:schemeClr val="tx1"/>
                </a:solidFill>
              </a:rPr>
              <a:t>D</a:t>
            </a:r>
            <a:r>
              <a:rPr lang="en-US" sz="2800" dirty="0" smtClean="0">
                <a:solidFill>
                  <a:schemeClr val="tx1"/>
                </a:solidFill>
              </a:rPr>
              <a:t>ocuments on the Project Library page</a:t>
            </a:r>
          </a:p>
          <a:p>
            <a:pPr marL="457200" indent="-457200">
              <a:lnSpc>
                <a:spcPct val="120000"/>
              </a:lnSpc>
              <a:spcBef>
                <a:spcPts val="600"/>
              </a:spcBef>
              <a:spcAft>
                <a:spcPts val="900"/>
              </a:spcAft>
              <a:buFont typeface="Wingdings" pitchFamily="2" charset="2"/>
              <a:buChar char="§"/>
            </a:pPr>
            <a:r>
              <a:rPr lang="en-US" sz="2800" dirty="0" smtClean="0">
                <a:solidFill>
                  <a:schemeClr val="tx1"/>
                </a:solidFill>
              </a:rPr>
              <a:t>Mass Editing</a:t>
            </a:r>
          </a:p>
          <a:p>
            <a:pPr marL="457200" indent="-457200">
              <a:lnSpc>
                <a:spcPct val="120000"/>
              </a:lnSpc>
              <a:spcBef>
                <a:spcPts val="600"/>
              </a:spcBef>
              <a:spcAft>
                <a:spcPts val="900"/>
              </a:spcAft>
              <a:buFont typeface="Wingdings" pitchFamily="2" charset="2"/>
              <a:buChar char="§"/>
            </a:pPr>
            <a:r>
              <a:rPr lang="en-US" sz="2800" dirty="0" smtClean="0">
                <a:solidFill>
                  <a:schemeClr val="tx1"/>
                </a:solidFill>
              </a:rPr>
              <a:t>Editing Single Document </a:t>
            </a:r>
          </a:p>
        </p:txBody>
      </p:sp>
      <p:grpSp>
        <p:nvGrpSpPr>
          <p:cNvPr id="7" name="Group 50"/>
          <p:cNvGrpSpPr>
            <a:grpSpLocks noChangeAspect="1"/>
          </p:cNvGrpSpPr>
          <p:nvPr/>
        </p:nvGrpSpPr>
        <p:grpSpPr bwMode="auto">
          <a:xfrm>
            <a:off x="6022934" y="1963966"/>
            <a:ext cx="1472629" cy="1257525"/>
            <a:chOff x="-518" y="2576"/>
            <a:chExt cx="890" cy="760"/>
          </a:xfrm>
        </p:grpSpPr>
        <p:sp>
          <p:nvSpPr>
            <p:cNvPr id="8" name="Freeform 64"/>
            <p:cNvSpPr>
              <a:spLocks/>
            </p:cNvSpPr>
            <p:nvPr/>
          </p:nvSpPr>
          <p:spPr bwMode="auto">
            <a:xfrm>
              <a:off x="38" y="2576"/>
              <a:ext cx="334" cy="497"/>
            </a:xfrm>
            <a:custGeom>
              <a:avLst/>
              <a:gdLst>
                <a:gd name="T0" fmla="*/ 0 w 334"/>
                <a:gd name="T1" fmla="*/ 18 h 497"/>
                <a:gd name="T2" fmla="*/ 12 w 334"/>
                <a:gd name="T3" fmla="*/ 15 h 497"/>
                <a:gd name="T4" fmla="*/ 29 w 334"/>
                <a:gd name="T5" fmla="*/ 20 h 497"/>
                <a:gd name="T6" fmla="*/ 71 w 334"/>
                <a:gd name="T7" fmla="*/ 14 h 497"/>
                <a:gd name="T8" fmla="*/ 72 w 334"/>
                <a:gd name="T9" fmla="*/ 4 h 497"/>
                <a:gd name="T10" fmla="*/ 91 w 334"/>
                <a:gd name="T11" fmla="*/ 0 h 497"/>
                <a:gd name="T12" fmla="*/ 328 w 334"/>
                <a:gd name="T13" fmla="*/ 58 h 497"/>
                <a:gd name="T14" fmla="*/ 334 w 334"/>
                <a:gd name="T15" fmla="*/ 73 h 497"/>
                <a:gd name="T16" fmla="*/ 334 w 334"/>
                <a:gd name="T17" fmla="*/ 471 h 497"/>
                <a:gd name="T18" fmla="*/ 332 w 334"/>
                <a:gd name="T19" fmla="*/ 479 h 497"/>
                <a:gd name="T20" fmla="*/ 327 w 334"/>
                <a:gd name="T21" fmla="*/ 486 h 497"/>
                <a:gd name="T22" fmla="*/ 320 w 334"/>
                <a:gd name="T23" fmla="*/ 492 h 497"/>
                <a:gd name="T24" fmla="*/ 311 w 334"/>
                <a:gd name="T25" fmla="*/ 495 h 497"/>
                <a:gd name="T26" fmla="*/ 300 w 334"/>
                <a:gd name="T27" fmla="*/ 497 h 497"/>
                <a:gd name="T28" fmla="*/ 290 w 334"/>
                <a:gd name="T29" fmla="*/ 497 h 497"/>
                <a:gd name="T30" fmla="*/ 278 w 334"/>
                <a:gd name="T31" fmla="*/ 496 h 497"/>
                <a:gd name="T32" fmla="*/ 268 w 334"/>
                <a:gd name="T33" fmla="*/ 493 h 497"/>
                <a:gd name="T34" fmla="*/ 0 w 334"/>
                <a:gd name="T35" fmla="*/ 402 h 497"/>
                <a:gd name="T36" fmla="*/ 0 w 334"/>
                <a:gd name="T37" fmla="*/ 18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497">
                  <a:moveTo>
                    <a:pt x="0" y="18"/>
                  </a:moveTo>
                  <a:lnTo>
                    <a:pt x="12" y="15"/>
                  </a:lnTo>
                  <a:lnTo>
                    <a:pt x="29" y="20"/>
                  </a:lnTo>
                  <a:lnTo>
                    <a:pt x="71" y="14"/>
                  </a:lnTo>
                  <a:lnTo>
                    <a:pt x="72" y="4"/>
                  </a:lnTo>
                  <a:lnTo>
                    <a:pt x="91" y="0"/>
                  </a:lnTo>
                  <a:lnTo>
                    <a:pt x="328" y="58"/>
                  </a:lnTo>
                  <a:lnTo>
                    <a:pt x="334" y="73"/>
                  </a:lnTo>
                  <a:lnTo>
                    <a:pt x="334" y="471"/>
                  </a:lnTo>
                  <a:lnTo>
                    <a:pt x="332" y="479"/>
                  </a:lnTo>
                  <a:lnTo>
                    <a:pt x="327" y="486"/>
                  </a:lnTo>
                  <a:lnTo>
                    <a:pt x="320" y="492"/>
                  </a:lnTo>
                  <a:lnTo>
                    <a:pt x="311" y="495"/>
                  </a:lnTo>
                  <a:lnTo>
                    <a:pt x="300" y="497"/>
                  </a:lnTo>
                  <a:lnTo>
                    <a:pt x="290" y="497"/>
                  </a:lnTo>
                  <a:lnTo>
                    <a:pt x="278" y="496"/>
                  </a:lnTo>
                  <a:lnTo>
                    <a:pt x="268" y="493"/>
                  </a:lnTo>
                  <a:lnTo>
                    <a:pt x="0" y="402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65"/>
            <p:cNvSpPr>
              <a:spLocks/>
            </p:cNvSpPr>
            <p:nvPr/>
          </p:nvSpPr>
          <p:spPr bwMode="auto">
            <a:xfrm>
              <a:off x="68" y="2586"/>
              <a:ext cx="291" cy="70"/>
            </a:xfrm>
            <a:custGeom>
              <a:avLst/>
              <a:gdLst>
                <a:gd name="T0" fmla="*/ 54 w 291"/>
                <a:gd name="T1" fmla="*/ 0 h 70"/>
                <a:gd name="T2" fmla="*/ 291 w 291"/>
                <a:gd name="T3" fmla="*/ 55 h 70"/>
                <a:gd name="T4" fmla="*/ 290 w 291"/>
                <a:gd name="T5" fmla="*/ 62 h 70"/>
                <a:gd name="T6" fmla="*/ 287 w 291"/>
                <a:gd name="T7" fmla="*/ 66 h 70"/>
                <a:gd name="T8" fmla="*/ 281 w 291"/>
                <a:gd name="T9" fmla="*/ 68 h 70"/>
                <a:gd name="T10" fmla="*/ 273 w 291"/>
                <a:gd name="T11" fmla="*/ 69 h 70"/>
                <a:gd name="T12" fmla="*/ 264 w 291"/>
                <a:gd name="T13" fmla="*/ 70 h 70"/>
                <a:gd name="T14" fmla="*/ 255 w 291"/>
                <a:gd name="T15" fmla="*/ 69 h 70"/>
                <a:gd name="T16" fmla="*/ 246 w 291"/>
                <a:gd name="T17" fmla="*/ 69 h 70"/>
                <a:gd name="T18" fmla="*/ 238 w 291"/>
                <a:gd name="T19" fmla="*/ 69 h 70"/>
                <a:gd name="T20" fmla="*/ 0 w 291"/>
                <a:gd name="T21" fmla="*/ 9 h 70"/>
                <a:gd name="T22" fmla="*/ 54 w 291"/>
                <a:gd name="T2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1" h="70">
                  <a:moveTo>
                    <a:pt x="54" y="0"/>
                  </a:moveTo>
                  <a:lnTo>
                    <a:pt x="291" y="55"/>
                  </a:lnTo>
                  <a:lnTo>
                    <a:pt x="290" y="62"/>
                  </a:lnTo>
                  <a:lnTo>
                    <a:pt x="287" y="66"/>
                  </a:lnTo>
                  <a:lnTo>
                    <a:pt x="281" y="68"/>
                  </a:lnTo>
                  <a:lnTo>
                    <a:pt x="273" y="69"/>
                  </a:lnTo>
                  <a:lnTo>
                    <a:pt x="264" y="70"/>
                  </a:lnTo>
                  <a:lnTo>
                    <a:pt x="255" y="69"/>
                  </a:lnTo>
                  <a:lnTo>
                    <a:pt x="246" y="69"/>
                  </a:lnTo>
                  <a:lnTo>
                    <a:pt x="238" y="69"/>
                  </a:lnTo>
                  <a:lnTo>
                    <a:pt x="0" y="9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66"/>
            <p:cNvSpPr>
              <a:spLocks/>
            </p:cNvSpPr>
            <p:nvPr/>
          </p:nvSpPr>
          <p:spPr bwMode="auto">
            <a:xfrm>
              <a:off x="313" y="2649"/>
              <a:ext cx="59" cy="422"/>
            </a:xfrm>
            <a:custGeom>
              <a:avLst/>
              <a:gdLst>
                <a:gd name="T0" fmla="*/ 0 w 59"/>
                <a:gd name="T1" fmla="*/ 13 h 422"/>
                <a:gd name="T2" fmla="*/ 8 w 59"/>
                <a:gd name="T3" fmla="*/ 14 h 422"/>
                <a:gd name="T4" fmla="*/ 16 w 59"/>
                <a:gd name="T5" fmla="*/ 14 h 422"/>
                <a:gd name="T6" fmla="*/ 24 w 59"/>
                <a:gd name="T7" fmla="*/ 15 h 422"/>
                <a:gd name="T8" fmla="*/ 32 w 59"/>
                <a:gd name="T9" fmla="*/ 14 h 422"/>
                <a:gd name="T10" fmla="*/ 39 w 59"/>
                <a:gd name="T11" fmla="*/ 13 h 422"/>
                <a:gd name="T12" fmla="*/ 46 w 59"/>
                <a:gd name="T13" fmla="*/ 11 h 422"/>
                <a:gd name="T14" fmla="*/ 53 w 59"/>
                <a:gd name="T15" fmla="*/ 6 h 422"/>
                <a:gd name="T16" fmla="*/ 59 w 59"/>
                <a:gd name="T17" fmla="*/ 0 h 422"/>
                <a:gd name="T18" fmla="*/ 57 w 59"/>
                <a:gd name="T19" fmla="*/ 403 h 422"/>
                <a:gd name="T20" fmla="*/ 54 w 59"/>
                <a:gd name="T21" fmla="*/ 410 h 422"/>
                <a:gd name="T22" fmla="*/ 49 w 59"/>
                <a:gd name="T23" fmla="*/ 415 h 422"/>
                <a:gd name="T24" fmla="*/ 42 w 59"/>
                <a:gd name="T25" fmla="*/ 419 h 422"/>
                <a:gd name="T26" fmla="*/ 35 w 59"/>
                <a:gd name="T27" fmla="*/ 421 h 422"/>
                <a:gd name="T28" fmla="*/ 27 w 59"/>
                <a:gd name="T29" fmla="*/ 422 h 422"/>
                <a:gd name="T30" fmla="*/ 18 w 59"/>
                <a:gd name="T31" fmla="*/ 421 h 422"/>
                <a:gd name="T32" fmla="*/ 9 w 59"/>
                <a:gd name="T33" fmla="*/ 418 h 422"/>
                <a:gd name="T34" fmla="*/ 0 w 59"/>
                <a:gd name="T35" fmla="*/ 413 h 422"/>
                <a:gd name="T36" fmla="*/ 0 w 59"/>
                <a:gd name="T37" fmla="*/ 13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422">
                  <a:moveTo>
                    <a:pt x="0" y="13"/>
                  </a:moveTo>
                  <a:lnTo>
                    <a:pt x="8" y="14"/>
                  </a:lnTo>
                  <a:lnTo>
                    <a:pt x="16" y="14"/>
                  </a:lnTo>
                  <a:lnTo>
                    <a:pt x="24" y="15"/>
                  </a:lnTo>
                  <a:lnTo>
                    <a:pt x="32" y="14"/>
                  </a:lnTo>
                  <a:lnTo>
                    <a:pt x="39" y="13"/>
                  </a:lnTo>
                  <a:lnTo>
                    <a:pt x="46" y="11"/>
                  </a:lnTo>
                  <a:lnTo>
                    <a:pt x="53" y="6"/>
                  </a:lnTo>
                  <a:lnTo>
                    <a:pt x="59" y="0"/>
                  </a:lnTo>
                  <a:lnTo>
                    <a:pt x="57" y="403"/>
                  </a:lnTo>
                  <a:lnTo>
                    <a:pt x="54" y="410"/>
                  </a:lnTo>
                  <a:lnTo>
                    <a:pt x="49" y="415"/>
                  </a:lnTo>
                  <a:lnTo>
                    <a:pt x="42" y="419"/>
                  </a:lnTo>
                  <a:lnTo>
                    <a:pt x="35" y="421"/>
                  </a:lnTo>
                  <a:lnTo>
                    <a:pt x="27" y="422"/>
                  </a:lnTo>
                  <a:lnTo>
                    <a:pt x="18" y="421"/>
                  </a:lnTo>
                  <a:lnTo>
                    <a:pt x="9" y="418"/>
                  </a:lnTo>
                  <a:lnTo>
                    <a:pt x="0" y="413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67"/>
            <p:cNvSpPr>
              <a:spLocks/>
            </p:cNvSpPr>
            <p:nvPr/>
          </p:nvSpPr>
          <p:spPr bwMode="auto">
            <a:xfrm>
              <a:off x="-57" y="2594"/>
              <a:ext cx="350" cy="518"/>
            </a:xfrm>
            <a:custGeom>
              <a:avLst/>
              <a:gdLst>
                <a:gd name="T0" fmla="*/ 1 w 350"/>
                <a:gd name="T1" fmla="*/ 18 h 518"/>
                <a:gd name="T2" fmla="*/ 14 w 350"/>
                <a:gd name="T3" fmla="*/ 15 h 518"/>
                <a:gd name="T4" fmla="*/ 31 w 350"/>
                <a:gd name="T5" fmla="*/ 20 h 518"/>
                <a:gd name="T6" fmla="*/ 74 w 350"/>
                <a:gd name="T7" fmla="*/ 14 h 518"/>
                <a:gd name="T8" fmla="*/ 75 w 350"/>
                <a:gd name="T9" fmla="*/ 4 h 518"/>
                <a:gd name="T10" fmla="*/ 95 w 350"/>
                <a:gd name="T11" fmla="*/ 0 h 518"/>
                <a:gd name="T12" fmla="*/ 343 w 350"/>
                <a:gd name="T13" fmla="*/ 60 h 518"/>
                <a:gd name="T14" fmla="*/ 350 w 350"/>
                <a:gd name="T15" fmla="*/ 76 h 518"/>
                <a:gd name="T16" fmla="*/ 350 w 350"/>
                <a:gd name="T17" fmla="*/ 491 h 518"/>
                <a:gd name="T18" fmla="*/ 347 w 350"/>
                <a:gd name="T19" fmla="*/ 500 h 518"/>
                <a:gd name="T20" fmla="*/ 342 w 350"/>
                <a:gd name="T21" fmla="*/ 507 h 518"/>
                <a:gd name="T22" fmla="*/ 334 w 350"/>
                <a:gd name="T23" fmla="*/ 512 h 518"/>
                <a:gd name="T24" fmla="*/ 325 w 350"/>
                <a:gd name="T25" fmla="*/ 516 h 518"/>
                <a:gd name="T26" fmla="*/ 314 w 350"/>
                <a:gd name="T27" fmla="*/ 518 h 518"/>
                <a:gd name="T28" fmla="*/ 303 w 350"/>
                <a:gd name="T29" fmla="*/ 518 h 518"/>
                <a:gd name="T30" fmla="*/ 291 w 350"/>
                <a:gd name="T31" fmla="*/ 517 h 518"/>
                <a:gd name="T32" fmla="*/ 280 w 350"/>
                <a:gd name="T33" fmla="*/ 514 h 518"/>
                <a:gd name="T34" fmla="*/ 0 w 350"/>
                <a:gd name="T35" fmla="*/ 419 h 518"/>
                <a:gd name="T36" fmla="*/ 1 w 350"/>
                <a:gd name="T37" fmla="*/ 18 h 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0" h="518">
                  <a:moveTo>
                    <a:pt x="1" y="18"/>
                  </a:moveTo>
                  <a:lnTo>
                    <a:pt x="14" y="15"/>
                  </a:lnTo>
                  <a:lnTo>
                    <a:pt x="31" y="20"/>
                  </a:lnTo>
                  <a:lnTo>
                    <a:pt x="74" y="14"/>
                  </a:lnTo>
                  <a:lnTo>
                    <a:pt x="75" y="4"/>
                  </a:lnTo>
                  <a:lnTo>
                    <a:pt x="95" y="0"/>
                  </a:lnTo>
                  <a:lnTo>
                    <a:pt x="343" y="60"/>
                  </a:lnTo>
                  <a:lnTo>
                    <a:pt x="350" y="76"/>
                  </a:lnTo>
                  <a:lnTo>
                    <a:pt x="350" y="491"/>
                  </a:lnTo>
                  <a:lnTo>
                    <a:pt x="347" y="500"/>
                  </a:lnTo>
                  <a:lnTo>
                    <a:pt x="342" y="507"/>
                  </a:lnTo>
                  <a:lnTo>
                    <a:pt x="334" y="512"/>
                  </a:lnTo>
                  <a:lnTo>
                    <a:pt x="325" y="516"/>
                  </a:lnTo>
                  <a:lnTo>
                    <a:pt x="314" y="518"/>
                  </a:lnTo>
                  <a:lnTo>
                    <a:pt x="303" y="518"/>
                  </a:lnTo>
                  <a:lnTo>
                    <a:pt x="291" y="517"/>
                  </a:lnTo>
                  <a:lnTo>
                    <a:pt x="280" y="514"/>
                  </a:lnTo>
                  <a:lnTo>
                    <a:pt x="0" y="419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68"/>
            <p:cNvSpPr>
              <a:spLocks/>
            </p:cNvSpPr>
            <p:nvPr/>
          </p:nvSpPr>
          <p:spPr bwMode="auto">
            <a:xfrm>
              <a:off x="-24" y="2604"/>
              <a:ext cx="303" cy="73"/>
            </a:xfrm>
            <a:custGeom>
              <a:avLst/>
              <a:gdLst>
                <a:gd name="T0" fmla="*/ 55 w 303"/>
                <a:gd name="T1" fmla="*/ 0 h 73"/>
                <a:gd name="T2" fmla="*/ 303 w 303"/>
                <a:gd name="T3" fmla="*/ 57 h 73"/>
                <a:gd name="T4" fmla="*/ 302 w 303"/>
                <a:gd name="T5" fmla="*/ 64 h 73"/>
                <a:gd name="T6" fmla="*/ 299 w 303"/>
                <a:gd name="T7" fmla="*/ 68 h 73"/>
                <a:gd name="T8" fmla="*/ 292 w 303"/>
                <a:gd name="T9" fmla="*/ 71 h 73"/>
                <a:gd name="T10" fmla="*/ 284 w 303"/>
                <a:gd name="T11" fmla="*/ 72 h 73"/>
                <a:gd name="T12" fmla="*/ 274 w 303"/>
                <a:gd name="T13" fmla="*/ 73 h 73"/>
                <a:gd name="T14" fmla="*/ 265 w 303"/>
                <a:gd name="T15" fmla="*/ 72 h 73"/>
                <a:gd name="T16" fmla="*/ 255 w 303"/>
                <a:gd name="T17" fmla="*/ 72 h 73"/>
                <a:gd name="T18" fmla="*/ 247 w 303"/>
                <a:gd name="T19" fmla="*/ 72 h 73"/>
                <a:gd name="T20" fmla="*/ 0 w 303"/>
                <a:gd name="T21" fmla="*/ 9 h 73"/>
                <a:gd name="T22" fmla="*/ 55 w 303"/>
                <a:gd name="T23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03" h="73">
                  <a:moveTo>
                    <a:pt x="55" y="0"/>
                  </a:moveTo>
                  <a:lnTo>
                    <a:pt x="303" y="57"/>
                  </a:lnTo>
                  <a:lnTo>
                    <a:pt x="302" y="64"/>
                  </a:lnTo>
                  <a:lnTo>
                    <a:pt x="299" y="68"/>
                  </a:lnTo>
                  <a:lnTo>
                    <a:pt x="292" y="71"/>
                  </a:lnTo>
                  <a:lnTo>
                    <a:pt x="284" y="72"/>
                  </a:lnTo>
                  <a:lnTo>
                    <a:pt x="274" y="73"/>
                  </a:lnTo>
                  <a:lnTo>
                    <a:pt x="265" y="72"/>
                  </a:lnTo>
                  <a:lnTo>
                    <a:pt x="255" y="72"/>
                  </a:lnTo>
                  <a:lnTo>
                    <a:pt x="247" y="72"/>
                  </a:lnTo>
                  <a:lnTo>
                    <a:pt x="0" y="9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69"/>
            <p:cNvSpPr>
              <a:spLocks/>
            </p:cNvSpPr>
            <p:nvPr/>
          </p:nvSpPr>
          <p:spPr bwMode="auto">
            <a:xfrm>
              <a:off x="230" y="2670"/>
              <a:ext cx="62" cy="440"/>
            </a:xfrm>
            <a:custGeom>
              <a:avLst/>
              <a:gdLst>
                <a:gd name="T0" fmla="*/ 0 w 62"/>
                <a:gd name="T1" fmla="*/ 13 h 440"/>
                <a:gd name="T2" fmla="*/ 9 w 62"/>
                <a:gd name="T3" fmla="*/ 14 h 440"/>
                <a:gd name="T4" fmla="*/ 18 w 62"/>
                <a:gd name="T5" fmla="*/ 14 h 440"/>
                <a:gd name="T6" fmla="*/ 25 w 62"/>
                <a:gd name="T7" fmla="*/ 15 h 440"/>
                <a:gd name="T8" fmla="*/ 34 w 62"/>
                <a:gd name="T9" fmla="*/ 14 h 440"/>
                <a:gd name="T10" fmla="*/ 41 w 62"/>
                <a:gd name="T11" fmla="*/ 13 h 440"/>
                <a:gd name="T12" fmla="*/ 49 w 62"/>
                <a:gd name="T13" fmla="*/ 11 h 440"/>
                <a:gd name="T14" fmla="*/ 55 w 62"/>
                <a:gd name="T15" fmla="*/ 6 h 440"/>
                <a:gd name="T16" fmla="*/ 62 w 62"/>
                <a:gd name="T17" fmla="*/ 0 h 440"/>
                <a:gd name="T18" fmla="*/ 60 w 62"/>
                <a:gd name="T19" fmla="*/ 420 h 440"/>
                <a:gd name="T20" fmla="*/ 57 w 62"/>
                <a:gd name="T21" fmla="*/ 426 h 440"/>
                <a:gd name="T22" fmla="*/ 52 w 62"/>
                <a:gd name="T23" fmla="*/ 432 h 440"/>
                <a:gd name="T24" fmla="*/ 45 w 62"/>
                <a:gd name="T25" fmla="*/ 436 h 440"/>
                <a:gd name="T26" fmla="*/ 37 w 62"/>
                <a:gd name="T27" fmla="*/ 439 h 440"/>
                <a:gd name="T28" fmla="*/ 29 w 62"/>
                <a:gd name="T29" fmla="*/ 440 h 440"/>
                <a:gd name="T30" fmla="*/ 19 w 62"/>
                <a:gd name="T31" fmla="*/ 439 h 440"/>
                <a:gd name="T32" fmla="*/ 10 w 62"/>
                <a:gd name="T33" fmla="*/ 436 h 440"/>
                <a:gd name="T34" fmla="*/ 0 w 62"/>
                <a:gd name="T35" fmla="*/ 430 h 440"/>
                <a:gd name="T36" fmla="*/ 0 w 62"/>
                <a:gd name="T37" fmla="*/ 13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440">
                  <a:moveTo>
                    <a:pt x="0" y="13"/>
                  </a:moveTo>
                  <a:lnTo>
                    <a:pt x="9" y="14"/>
                  </a:lnTo>
                  <a:lnTo>
                    <a:pt x="18" y="14"/>
                  </a:lnTo>
                  <a:lnTo>
                    <a:pt x="25" y="15"/>
                  </a:lnTo>
                  <a:lnTo>
                    <a:pt x="34" y="14"/>
                  </a:lnTo>
                  <a:lnTo>
                    <a:pt x="41" y="13"/>
                  </a:lnTo>
                  <a:lnTo>
                    <a:pt x="49" y="11"/>
                  </a:lnTo>
                  <a:lnTo>
                    <a:pt x="55" y="6"/>
                  </a:lnTo>
                  <a:lnTo>
                    <a:pt x="62" y="0"/>
                  </a:lnTo>
                  <a:lnTo>
                    <a:pt x="60" y="420"/>
                  </a:lnTo>
                  <a:lnTo>
                    <a:pt x="57" y="426"/>
                  </a:lnTo>
                  <a:lnTo>
                    <a:pt x="52" y="432"/>
                  </a:lnTo>
                  <a:lnTo>
                    <a:pt x="45" y="436"/>
                  </a:lnTo>
                  <a:lnTo>
                    <a:pt x="37" y="439"/>
                  </a:lnTo>
                  <a:lnTo>
                    <a:pt x="29" y="440"/>
                  </a:lnTo>
                  <a:lnTo>
                    <a:pt x="19" y="439"/>
                  </a:lnTo>
                  <a:lnTo>
                    <a:pt x="10" y="436"/>
                  </a:lnTo>
                  <a:lnTo>
                    <a:pt x="0" y="43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70"/>
            <p:cNvSpPr>
              <a:spLocks/>
            </p:cNvSpPr>
            <p:nvPr/>
          </p:nvSpPr>
          <p:spPr bwMode="auto">
            <a:xfrm>
              <a:off x="-147" y="2689"/>
              <a:ext cx="399" cy="479"/>
            </a:xfrm>
            <a:custGeom>
              <a:avLst/>
              <a:gdLst>
                <a:gd name="T0" fmla="*/ 112 w 399"/>
                <a:gd name="T1" fmla="*/ 14 h 479"/>
                <a:gd name="T2" fmla="*/ 126 w 399"/>
                <a:gd name="T3" fmla="*/ 11 h 479"/>
                <a:gd name="T4" fmla="*/ 140 w 399"/>
                <a:gd name="T5" fmla="*/ 16 h 479"/>
                <a:gd name="T6" fmla="*/ 158 w 399"/>
                <a:gd name="T7" fmla="*/ 12 h 479"/>
                <a:gd name="T8" fmla="*/ 162 w 399"/>
                <a:gd name="T9" fmla="*/ 2 h 479"/>
                <a:gd name="T10" fmla="*/ 181 w 399"/>
                <a:gd name="T11" fmla="*/ 0 h 479"/>
                <a:gd name="T12" fmla="*/ 398 w 399"/>
                <a:gd name="T13" fmla="*/ 58 h 479"/>
                <a:gd name="T14" fmla="*/ 399 w 399"/>
                <a:gd name="T15" fmla="*/ 71 h 479"/>
                <a:gd name="T16" fmla="*/ 281 w 399"/>
                <a:gd name="T17" fmla="*/ 460 h 479"/>
                <a:gd name="T18" fmla="*/ 278 w 399"/>
                <a:gd name="T19" fmla="*/ 467 h 479"/>
                <a:gd name="T20" fmla="*/ 275 w 399"/>
                <a:gd name="T21" fmla="*/ 472 h 479"/>
                <a:gd name="T22" fmla="*/ 270 w 399"/>
                <a:gd name="T23" fmla="*/ 476 h 479"/>
                <a:gd name="T24" fmla="*/ 264 w 399"/>
                <a:gd name="T25" fmla="*/ 478 h 479"/>
                <a:gd name="T26" fmla="*/ 257 w 399"/>
                <a:gd name="T27" fmla="*/ 479 h 479"/>
                <a:gd name="T28" fmla="*/ 250 w 399"/>
                <a:gd name="T29" fmla="*/ 479 h 479"/>
                <a:gd name="T30" fmla="*/ 242 w 399"/>
                <a:gd name="T31" fmla="*/ 478 h 479"/>
                <a:gd name="T32" fmla="*/ 233 w 399"/>
                <a:gd name="T33" fmla="*/ 474 h 479"/>
                <a:gd name="T34" fmla="*/ 0 w 399"/>
                <a:gd name="T35" fmla="*/ 387 h 479"/>
                <a:gd name="T36" fmla="*/ 112 w 399"/>
                <a:gd name="T37" fmla="*/ 14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9" h="479">
                  <a:moveTo>
                    <a:pt x="112" y="14"/>
                  </a:moveTo>
                  <a:lnTo>
                    <a:pt x="126" y="11"/>
                  </a:lnTo>
                  <a:lnTo>
                    <a:pt x="140" y="16"/>
                  </a:lnTo>
                  <a:lnTo>
                    <a:pt x="158" y="12"/>
                  </a:lnTo>
                  <a:lnTo>
                    <a:pt x="162" y="2"/>
                  </a:lnTo>
                  <a:lnTo>
                    <a:pt x="181" y="0"/>
                  </a:lnTo>
                  <a:lnTo>
                    <a:pt x="398" y="58"/>
                  </a:lnTo>
                  <a:lnTo>
                    <a:pt x="399" y="71"/>
                  </a:lnTo>
                  <a:lnTo>
                    <a:pt x="281" y="460"/>
                  </a:lnTo>
                  <a:lnTo>
                    <a:pt x="278" y="467"/>
                  </a:lnTo>
                  <a:lnTo>
                    <a:pt x="275" y="472"/>
                  </a:lnTo>
                  <a:lnTo>
                    <a:pt x="270" y="476"/>
                  </a:lnTo>
                  <a:lnTo>
                    <a:pt x="264" y="478"/>
                  </a:lnTo>
                  <a:lnTo>
                    <a:pt x="257" y="479"/>
                  </a:lnTo>
                  <a:lnTo>
                    <a:pt x="250" y="479"/>
                  </a:lnTo>
                  <a:lnTo>
                    <a:pt x="242" y="478"/>
                  </a:lnTo>
                  <a:lnTo>
                    <a:pt x="233" y="474"/>
                  </a:lnTo>
                  <a:lnTo>
                    <a:pt x="0" y="387"/>
                  </a:lnTo>
                  <a:lnTo>
                    <a:pt x="112" y="14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71"/>
            <p:cNvSpPr>
              <a:spLocks/>
            </p:cNvSpPr>
            <p:nvPr/>
          </p:nvSpPr>
          <p:spPr bwMode="auto">
            <a:xfrm>
              <a:off x="-5" y="2696"/>
              <a:ext cx="243" cy="68"/>
            </a:xfrm>
            <a:custGeom>
              <a:avLst/>
              <a:gdLst>
                <a:gd name="T0" fmla="*/ 29 w 243"/>
                <a:gd name="T1" fmla="*/ 0 h 68"/>
                <a:gd name="T2" fmla="*/ 243 w 243"/>
                <a:gd name="T3" fmla="*/ 58 h 68"/>
                <a:gd name="T4" fmla="*/ 240 w 243"/>
                <a:gd name="T5" fmla="*/ 63 h 68"/>
                <a:gd name="T6" fmla="*/ 238 w 243"/>
                <a:gd name="T7" fmla="*/ 67 h 68"/>
                <a:gd name="T8" fmla="*/ 234 w 243"/>
                <a:gd name="T9" fmla="*/ 68 h 68"/>
                <a:gd name="T10" fmla="*/ 231 w 243"/>
                <a:gd name="T11" fmla="*/ 68 h 68"/>
                <a:gd name="T12" fmla="*/ 227 w 243"/>
                <a:gd name="T13" fmla="*/ 67 h 68"/>
                <a:gd name="T14" fmla="*/ 222 w 243"/>
                <a:gd name="T15" fmla="*/ 67 h 68"/>
                <a:gd name="T16" fmla="*/ 218 w 243"/>
                <a:gd name="T17" fmla="*/ 66 h 68"/>
                <a:gd name="T18" fmla="*/ 213 w 243"/>
                <a:gd name="T19" fmla="*/ 67 h 68"/>
                <a:gd name="T20" fmla="*/ 0 w 243"/>
                <a:gd name="T21" fmla="*/ 8 h 68"/>
                <a:gd name="T22" fmla="*/ 29 w 243"/>
                <a:gd name="T23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3" h="68">
                  <a:moveTo>
                    <a:pt x="29" y="0"/>
                  </a:moveTo>
                  <a:lnTo>
                    <a:pt x="243" y="58"/>
                  </a:lnTo>
                  <a:lnTo>
                    <a:pt x="240" y="63"/>
                  </a:lnTo>
                  <a:lnTo>
                    <a:pt x="238" y="67"/>
                  </a:lnTo>
                  <a:lnTo>
                    <a:pt x="234" y="68"/>
                  </a:lnTo>
                  <a:lnTo>
                    <a:pt x="231" y="68"/>
                  </a:lnTo>
                  <a:lnTo>
                    <a:pt x="227" y="67"/>
                  </a:lnTo>
                  <a:lnTo>
                    <a:pt x="222" y="67"/>
                  </a:lnTo>
                  <a:lnTo>
                    <a:pt x="218" y="66"/>
                  </a:lnTo>
                  <a:lnTo>
                    <a:pt x="213" y="67"/>
                  </a:lnTo>
                  <a:lnTo>
                    <a:pt x="0" y="8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Freeform 72"/>
            <p:cNvSpPr>
              <a:spLocks/>
            </p:cNvSpPr>
            <p:nvPr/>
          </p:nvSpPr>
          <p:spPr bwMode="auto">
            <a:xfrm>
              <a:off x="95" y="2760"/>
              <a:ext cx="149" cy="407"/>
            </a:xfrm>
            <a:custGeom>
              <a:avLst/>
              <a:gdLst>
                <a:gd name="T0" fmla="*/ 117 w 149"/>
                <a:gd name="T1" fmla="*/ 9 h 407"/>
                <a:gd name="T2" fmla="*/ 123 w 149"/>
                <a:gd name="T3" fmla="*/ 9 h 407"/>
                <a:gd name="T4" fmla="*/ 128 w 149"/>
                <a:gd name="T5" fmla="*/ 10 h 407"/>
                <a:gd name="T6" fmla="*/ 131 w 149"/>
                <a:gd name="T7" fmla="*/ 11 h 407"/>
                <a:gd name="T8" fmla="*/ 133 w 149"/>
                <a:gd name="T9" fmla="*/ 12 h 407"/>
                <a:gd name="T10" fmla="*/ 135 w 149"/>
                <a:gd name="T11" fmla="*/ 12 h 407"/>
                <a:gd name="T12" fmla="*/ 138 w 149"/>
                <a:gd name="T13" fmla="*/ 10 h 407"/>
                <a:gd name="T14" fmla="*/ 142 w 149"/>
                <a:gd name="T15" fmla="*/ 6 h 407"/>
                <a:gd name="T16" fmla="*/ 149 w 149"/>
                <a:gd name="T17" fmla="*/ 0 h 407"/>
                <a:gd name="T18" fmla="*/ 31 w 149"/>
                <a:gd name="T19" fmla="*/ 395 h 407"/>
                <a:gd name="T20" fmla="*/ 26 w 149"/>
                <a:gd name="T21" fmla="*/ 401 h 407"/>
                <a:gd name="T22" fmla="*/ 21 w 149"/>
                <a:gd name="T23" fmla="*/ 405 h 407"/>
                <a:gd name="T24" fmla="*/ 17 w 149"/>
                <a:gd name="T25" fmla="*/ 407 h 407"/>
                <a:gd name="T26" fmla="*/ 13 w 149"/>
                <a:gd name="T27" fmla="*/ 407 h 407"/>
                <a:gd name="T28" fmla="*/ 8 w 149"/>
                <a:gd name="T29" fmla="*/ 407 h 407"/>
                <a:gd name="T30" fmla="*/ 5 w 149"/>
                <a:gd name="T31" fmla="*/ 404 h 407"/>
                <a:gd name="T32" fmla="*/ 2 w 149"/>
                <a:gd name="T33" fmla="*/ 401 h 407"/>
                <a:gd name="T34" fmla="*/ 0 w 149"/>
                <a:gd name="T35" fmla="*/ 397 h 407"/>
                <a:gd name="T36" fmla="*/ 117 w 149"/>
                <a:gd name="T37" fmla="*/ 9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9" h="407">
                  <a:moveTo>
                    <a:pt x="117" y="9"/>
                  </a:moveTo>
                  <a:lnTo>
                    <a:pt x="123" y="9"/>
                  </a:lnTo>
                  <a:lnTo>
                    <a:pt x="128" y="10"/>
                  </a:lnTo>
                  <a:lnTo>
                    <a:pt x="131" y="11"/>
                  </a:lnTo>
                  <a:lnTo>
                    <a:pt x="133" y="12"/>
                  </a:lnTo>
                  <a:lnTo>
                    <a:pt x="135" y="12"/>
                  </a:lnTo>
                  <a:lnTo>
                    <a:pt x="138" y="10"/>
                  </a:lnTo>
                  <a:lnTo>
                    <a:pt x="142" y="6"/>
                  </a:lnTo>
                  <a:lnTo>
                    <a:pt x="149" y="0"/>
                  </a:lnTo>
                  <a:lnTo>
                    <a:pt x="31" y="395"/>
                  </a:lnTo>
                  <a:lnTo>
                    <a:pt x="26" y="401"/>
                  </a:lnTo>
                  <a:lnTo>
                    <a:pt x="21" y="405"/>
                  </a:lnTo>
                  <a:lnTo>
                    <a:pt x="17" y="407"/>
                  </a:lnTo>
                  <a:lnTo>
                    <a:pt x="13" y="407"/>
                  </a:lnTo>
                  <a:lnTo>
                    <a:pt x="8" y="407"/>
                  </a:lnTo>
                  <a:lnTo>
                    <a:pt x="5" y="404"/>
                  </a:lnTo>
                  <a:lnTo>
                    <a:pt x="2" y="401"/>
                  </a:lnTo>
                  <a:lnTo>
                    <a:pt x="0" y="397"/>
                  </a:lnTo>
                  <a:lnTo>
                    <a:pt x="117" y="9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73"/>
            <p:cNvSpPr>
              <a:spLocks/>
            </p:cNvSpPr>
            <p:nvPr/>
          </p:nvSpPr>
          <p:spPr bwMode="auto">
            <a:xfrm>
              <a:off x="-291" y="2731"/>
              <a:ext cx="337" cy="499"/>
            </a:xfrm>
            <a:custGeom>
              <a:avLst/>
              <a:gdLst>
                <a:gd name="T0" fmla="*/ 1 w 337"/>
                <a:gd name="T1" fmla="*/ 18 h 499"/>
                <a:gd name="T2" fmla="*/ 14 w 337"/>
                <a:gd name="T3" fmla="*/ 15 h 499"/>
                <a:gd name="T4" fmla="*/ 30 w 337"/>
                <a:gd name="T5" fmla="*/ 20 h 499"/>
                <a:gd name="T6" fmla="*/ 72 w 337"/>
                <a:gd name="T7" fmla="*/ 14 h 499"/>
                <a:gd name="T8" fmla="*/ 73 w 337"/>
                <a:gd name="T9" fmla="*/ 4 h 499"/>
                <a:gd name="T10" fmla="*/ 92 w 337"/>
                <a:gd name="T11" fmla="*/ 0 h 499"/>
                <a:gd name="T12" fmla="*/ 331 w 337"/>
                <a:gd name="T13" fmla="*/ 58 h 499"/>
                <a:gd name="T14" fmla="*/ 337 w 337"/>
                <a:gd name="T15" fmla="*/ 73 h 499"/>
                <a:gd name="T16" fmla="*/ 337 w 337"/>
                <a:gd name="T17" fmla="*/ 473 h 499"/>
                <a:gd name="T18" fmla="*/ 335 w 337"/>
                <a:gd name="T19" fmla="*/ 482 h 499"/>
                <a:gd name="T20" fmla="*/ 330 w 337"/>
                <a:gd name="T21" fmla="*/ 488 h 499"/>
                <a:gd name="T22" fmla="*/ 322 w 337"/>
                <a:gd name="T23" fmla="*/ 493 h 499"/>
                <a:gd name="T24" fmla="*/ 313 w 337"/>
                <a:gd name="T25" fmla="*/ 497 h 499"/>
                <a:gd name="T26" fmla="*/ 303 w 337"/>
                <a:gd name="T27" fmla="*/ 499 h 499"/>
                <a:gd name="T28" fmla="*/ 291 w 337"/>
                <a:gd name="T29" fmla="*/ 499 h 499"/>
                <a:gd name="T30" fmla="*/ 281 w 337"/>
                <a:gd name="T31" fmla="*/ 498 h 499"/>
                <a:gd name="T32" fmla="*/ 270 w 337"/>
                <a:gd name="T33" fmla="*/ 495 h 499"/>
                <a:gd name="T34" fmla="*/ 0 w 337"/>
                <a:gd name="T35" fmla="*/ 404 h 499"/>
                <a:gd name="T36" fmla="*/ 1 w 337"/>
                <a:gd name="T37" fmla="*/ 18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7" h="499">
                  <a:moveTo>
                    <a:pt x="1" y="18"/>
                  </a:moveTo>
                  <a:lnTo>
                    <a:pt x="14" y="15"/>
                  </a:lnTo>
                  <a:lnTo>
                    <a:pt x="30" y="20"/>
                  </a:lnTo>
                  <a:lnTo>
                    <a:pt x="72" y="14"/>
                  </a:lnTo>
                  <a:lnTo>
                    <a:pt x="73" y="4"/>
                  </a:lnTo>
                  <a:lnTo>
                    <a:pt x="92" y="0"/>
                  </a:lnTo>
                  <a:lnTo>
                    <a:pt x="331" y="58"/>
                  </a:lnTo>
                  <a:lnTo>
                    <a:pt x="337" y="73"/>
                  </a:lnTo>
                  <a:lnTo>
                    <a:pt x="337" y="473"/>
                  </a:lnTo>
                  <a:lnTo>
                    <a:pt x="335" y="482"/>
                  </a:lnTo>
                  <a:lnTo>
                    <a:pt x="330" y="488"/>
                  </a:lnTo>
                  <a:lnTo>
                    <a:pt x="322" y="493"/>
                  </a:lnTo>
                  <a:lnTo>
                    <a:pt x="313" y="497"/>
                  </a:lnTo>
                  <a:lnTo>
                    <a:pt x="303" y="499"/>
                  </a:lnTo>
                  <a:lnTo>
                    <a:pt x="291" y="499"/>
                  </a:lnTo>
                  <a:lnTo>
                    <a:pt x="281" y="498"/>
                  </a:lnTo>
                  <a:lnTo>
                    <a:pt x="270" y="495"/>
                  </a:lnTo>
                  <a:lnTo>
                    <a:pt x="0" y="404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74"/>
            <p:cNvSpPr>
              <a:spLocks/>
            </p:cNvSpPr>
            <p:nvPr/>
          </p:nvSpPr>
          <p:spPr bwMode="auto">
            <a:xfrm>
              <a:off x="-268" y="2613"/>
              <a:ext cx="367" cy="579"/>
            </a:xfrm>
            <a:custGeom>
              <a:avLst/>
              <a:gdLst>
                <a:gd name="T0" fmla="*/ 1 w 367"/>
                <a:gd name="T1" fmla="*/ 17 h 579"/>
                <a:gd name="T2" fmla="*/ 15 w 367"/>
                <a:gd name="T3" fmla="*/ 13 h 579"/>
                <a:gd name="T4" fmla="*/ 35 w 367"/>
                <a:gd name="T5" fmla="*/ 19 h 579"/>
                <a:gd name="T6" fmla="*/ 55 w 367"/>
                <a:gd name="T7" fmla="*/ 15 h 579"/>
                <a:gd name="T8" fmla="*/ 56 w 367"/>
                <a:gd name="T9" fmla="*/ 3 h 579"/>
                <a:gd name="T10" fmla="*/ 79 w 367"/>
                <a:gd name="T11" fmla="*/ 0 h 579"/>
                <a:gd name="T12" fmla="*/ 361 w 367"/>
                <a:gd name="T13" fmla="*/ 70 h 579"/>
                <a:gd name="T14" fmla="*/ 367 w 367"/>
                <a:gd name="T15" fmla="*/ 86 h 579"/>
                <a:gd name="T16" fmla="*/ 367 w 367"/>
                <a:gd name="T17" fmla="*/ 555 h 579"/>
                <a:gd name="T18" fmla="*/ 366 w 367"/>
                <a:gd name="T19" fmla="*/ 564 h 579"/>
                <a:gd name="T20" fmla="*/ 363 w 367"/>
                <a:gd name="T21" fmla="*/ 570 h 579"/>
                <a:gd name="T22" fmla="*/ 359 w 367"/>
                <a:gd name="T23" fmla="*/ 575 h 579"/>
                <a:gd name="T24" fmla="*/ 352 w 367"/>
                <a:gd name="T25" fmla="*/ 578 h 579"/>
                <a:gd name="T26" fmla="*/ 345 w 367"/>
                <a:gd name="T27" fmla="*/ 579 h 579"/>
                <a:gd name="T28" fmla="*/ 336 w 367"/>
                <a:gd name="T29" fmla="*/ 579 h 579"/>
                <a:gd name="T30" fmla="*/ 326 w 367"/>
                <a:gd name="T31" fmla="*/ 576 h 579"/>
                <a:gd name="T32" fmla="*/ 314 w 367"/>
                <a:gd name="T33" fmla="*/ 573 h 579"/>
                <a:gd name="T34" fmla="*/ 0 w 367"/>
                <a:gd name="T35" fmla="*/ 467 h 579"/>
                <a:gd name="T36" fmla="*/ 1 w 367"/>
                <a:gd name="T37" fmla="*/ 17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67" h="579">
                  <a:moveTo>
                    <a:pt x="1" y="17"/>
                  </a:moveTo>
                  <a:lnTo>
                    <a:pt x="15" y="13"/>
                  </a:lnTo>
                  <a:lnTo>
                    <a:pt x="35" y="19"/>
                  </a:lnTo>
                  <a:lnTo>
                    <a:pt x="55" y="15"/>
                  </a:lnTo>
                  <a:lnTo>
                    <a:pt x="56" y="3"/>
                  </a:lnTo>
                  <a:lnTo>
                    <a:pt x="79" y="0"/>
                  </a:lnTo>
                  <a:lnTo>
                    <a:pt x="361" y="70"/>
                  </a:lnTo>
                  <a:lnTo>
                    <a:pt x="367" y="86"/>
                  </a:lnTo>
                  <a:lnTo>
                    <a:pt x="367" y="555"/>
                  </a:lnTo>
                  <a:lnTo>
                    <a:pt x="366" y="564"/>
                  </a:lnTo>
                  <a:lnTo>
                    <a:pt x="363" y="570"/>
                  </a:lnTo>
                  <a:lnTo>
                    <a:pt x="359" y="575"/>
                  </a:lnTo>
                  <a:lnTo>
                    <a:pt x="352" y="578"/>
                  </a:lnTo>
                  <a:lnTo>
                    <a:pt x="345" y="579"/>
                  </a:lnTo>
                  <a:lnTo>
                    <a:pt x="336" y="579"/>
                  </a:lnTo>
                  <a:lnTo>
                    <a:pt x="326" y="576"/>
                  </a:lnTo>
                  <a:lnTo>
                    <a:pt x="314" y="573"/>
                  </a:lnTo>
                  <a:lnTo>
                    <a:pt x="0" y="467"/>
                  </a:lnTo>
                  <a:lnTo>
                    <a:pt x="1" y="17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75"/>
            <p:cNvSpPr>
              <a:spLocks/>
            </p:cNvSpPr>
            <p:nvPr/>
          </p:nvSpPr>
          <p:spPr bwMode="auto">
            <a:xfrm>
              <a:off x="-259" y="2741"/>
              <a:ext cx="291" cy="70"/>
            </a:xfrm>
            <a:custGeom>
              <a:avLst/>
              <a:gdLst>
                <a:gd name="T0" fmla="*/ 53 w 291"/>
                <a:gd name="T1" fmla="*/ 0 h 70"/>
                <a:gd name="T2" fmla="*/ 291 w 291"/>
                <a:gd name="T3" fmla="*/ 56 h 70"/>
                <a:gd name="T4" fmla="*/ 291 w 291"/>
                <a:gd name="T5" fmla="*/ 62 h 70"/>
                <a:gd name="T6" fmla="*/ 287 w 291"/>
                <a:gd name="T7" fmla="*/ 66 h 70"/>
                <a:gd name="T8" fmla="*/ 281 w 291"/>
                <a:gd name="T9" fmla="*/ 68 h 70"/>
                <a:gd name="T10" fmla="*/ 273 w 291"/>
                <a:gd name="T11" fmla="*/ 70 h 70"/>
                <a:gd name="T12" fmla="*/ 264 w 291"/>
                <a:gd name="T13" fmla="*/ 70 h 70"/>
                <a:gd name="T14" fmla="*/ 255 w 291"/>
                <a:gd name="T15" fmla="*/ 70 h 70"/>
                <a:gd name="T16" fmla="*/ 246 w 291"/>
                <a:gd name="T17" fmla="*/ 69 h 70"/>
                <a:gd name="T18" fmla="*/ 238 w 291"/>
                <a:gd name="T19" fmla="*/ 69 h 70"/>
                <a:gd name="T20" fmla="*/ 0 w 291"/>
                <a:gd name="T21" fmla="*/ 8 h 70"/>
                <a:gd name="T22" fmla="*/ 53 w 291"/>
                <a:gd name="T2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1" h="70">
                  <a:moveTo>
                    <a:pt x="53" y="0"/>
                  </a:moveTo>
                  <a:lnTo>
                    <a:pt x="291" y="56"/>
                  </a:lnTo>
                  <a:lnTo>
                    <a:pt x="291" y="62"/>
                  </a:lnTo>
                  <a:lnTo>
                    <a:pt x="287" y="66"/>
                  </a:lnTo>
                  <a:lnTo>
                    <a:pt x="281" y="68"/>
                  </a:lnTo>
                  <a:lnTo>
                    <a:pt x="273" y="70"/>
                  </a:lnTo>
                  <a:lnTo>
                    <a:pt x="264" y="70"/>
                  </a:lnTo>
                  <a:lnTo>
                    <a:pt x="255" y="70"/>
                  </a:lnTo>
                  <a:lnTo>
                    <a:pt x="246" y="69"/>
                  </a:lnTo>
                  <a:lnTo>
                    <a:pt x="238" y="69"/>
                  </a:lnTo>
                  <a:lnTo>
                    <a:pt x="0" y="8"/>
                  </a:lnTo>
                  <a:lnTo>
                    <a:pt x="53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76"/>
            <p:cNvSpPr>
              <a:spLocks/>
            </p:cNvSpPr>
            <p:nvPr/>
          </p:nvSpPr>
          <p:spPr bwMode="auto">
            <a:xfrm>
              <a:off x="-231" y="2621"/>
              <a:ext cx="311" cy="82"/>
            </a:xfrm>
            <a:custGeom>
              <a:avLst/>
              <a:gdLst>
                <a:gd name="T0" fmla="*/ 32 w 311"/>
                <a:gd name="T1" fmla="*/ 0 h 82"/>
                <a:gd name="T2" fmla="*/ 311 w 311"/>
                <a:gd name="T3" fmla="*/ 70 h 82"/>
                <a:gd name="T4" fmla="*/ 310 w 311"/>
                <a:gd name="T5" fmla="*/ 77 h 82"/>
                <a:gd name="T6" fmla="*/ 308 w 311"/>
                <a:gd name="T7" fmla="*/ 80 h 82"/>
                <a:gd name="T8" fmla="*/ 305 w 311"/>
                <a:gd name="T9" fmla="*/ 82 h 82"/>
                <a:gd name="T10" fmla="*/ 300 w 311"/>
                <a:gd name="T11" fmla="*/ 82 h 82"/>
                <a:gd name="T12" fmla="*/ 295 w 311"/>
                <a:gd name="T13" fmla="*/ 81 h 82"/>
                <a:gd name="T14" fmla="*/ 290 w 311"/>
                <a:gd name="T15" fmla="*/ 80 h 82"/>
                <a:gd name="T16" fmla="*/ 283 w 311"/>
                <a:gd name="T17" fmla="*/ 80 h 82"/>
                <a:gd name="T18" fmla="*/ 277 w 311"/>
                <a:gd name="T19" fmla="*/ 80 h 82"/>
                <a:gd name="T20" fmla="*/ 0 w 311"/>
                <a:gd name="T21" fmla="*/ 10 h 82"/>
                <a:gd name="T22" fmla="*/ 32 w 311"/>
                <a:gd name="T23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1" h="82">
                  <a:moveTo>
                    <a:pt x="32" y="0"/>
                  </a:moveTo>
                  <a:lnTo>
                    <a:pt x="311" y="70"/>
                  </a:lnTo>
                  <a:lnTo>
                    <a:pt x="310" y="77"/>
                  </a:lnTo>
                  <a:lnTo>
                    <a:pt x="308" y="80"/>
                  </a:lnTo>
                  <a:lnTo>
                    <a:pt x="305" y="82"/>
                  </a:lnTo>
                  <a:lnTo>
                    <a:pt x="300" y="82"/>
                  </a:lnTo>
                  <a:lnTo>
                    <a:pt x="295" y="81"/>
                  </a:lnTo>
                  <a:lnTo>
                    <a:pt x="290" y="80"/>
                  </a:lnTo>
                  <a:lnTo>
                    <a:pt x="283" y="80"/>
                  </a:lnTo>
                  <a:lnTo>
                    <a:pt x="277" y="80"/>
                  </a:lnTo>
                  <a:lnTo>
                    <a:pt x="0" y="1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Freeform 77"/>
            <p:cNvSpPr>
              <a:spLocks/>
            </p:cNvSpPr>
            <p:nvPr/>
          </p:nvSpPr>
          <p:spPr bwMode="auto">
            <a:xfrm>
              <a:off x="-14" y="2804"/>
              <a:ext cx="59" cy="424"/>
            </a:xfrm>
            <a:custGeom>
              <a:avLst/>
              <a:gdLst>
                <a:gd name="T0" fmla="*/ 0 w 59"/>
                <a:gd name="T1" fmla="*/ 14 h 424"/>
                <a:gd name="T2" fmla="*/ 8 w 59"/>
                <a:gd name="T3" fmla="*/ 14 h 424"/>
                <a:gd name="T4" fmla="*/ 17 w 59"/>
                <a:gd name="T5" fmla="*/ 15 h 424"/>
                <a:gd name="T6" fmla="*/ 24 w 59"/>
                <a:gd name="T7" fmla="*/ 15 h 424"/>
                <a:gd name="T8" fmla="*/ 32 w 59"/>
                <a:gd name="T9" fmla="*/ 15 h 424"/>
                <a:gd name="T10" fmla="*/ 39 w 59"/>
                <a:gd name="T11" fmla="*/ 14 h 424"/>
                <a:gd name="T12" fmla="*/ 46 w 59"/>
                <a:gd name="T13" fmla="*/ 11 h 424"/>
                <a:gd name="T14" fmla="*/ 53 w 59"/>
                <a:gd name="T15" fmla="*/ 7 h 424"/>
                <a:gd name="T16" fmla="*/ 59 w 59"/>
                <a:gd name="T17" fmla="*/ 0 h 424"/>
                <a:gd name="T18" fmla="*/ 57 w 59"/>
                <a:gd name="T19" fmla="*/ 404 h 424"/>
                <a:gd name="T20" fmla="*/ 54 w 59"/>
                <a:gd name="T21" fmla="*/ 411 h 424"/>
                <a:gd name="T22" fmla="*/ 49 w 59"/>
                <a:gd name="T23" fmla="*/ 417 h 424"/>
                <a:gd name="T24" fmla="*/ 43 w 59"/>
                <a:gd name="T25" fmla="*/ 421 h 424"/>
                <a:gd name="T26" fmla="*/ 36 w 59"/>
                <a:gd name="T27" fmla="*/ 423 h 424"/>
                <a:gd name="T28" fmla="*/ 27 w 59"/>
                <a:gd name="T29" fmla="*/ 424 h 424"/>
                <a:gd name="T30" fmla="*/ 18 w 59"/>
                <a:gd name="T31" fmla="*/ 423 h 424"/>
                <a:gd name="T32" fmla="*/ 9 w 59"/>
                <a:gd name="T33" fmla="*/ 419 h 424"/>
                <a:gd name="T34" fmla="*/ 0 w 59"/>
                <a:gd name="T35" fmla="*/ 414 h 424"/>
                <a:gd name="T36" fmla="*/ 0 w 59"/>
                <a:gd name="T37" fmla="*/ 1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424">
                  <a:moveTo>
                    <a:pt x="0" y="14"/>
                  </a:moveTo>
                  <a:lnTo>
                    <a:pt x="8" y="14"/>
                  </a:lnTo>
                  <a:lnTo>
                    <a:pt x="17" y="15"/>
                  </a:lnTo>
                  <a:lnTo>
                    <a:pt x="24" y="15"/>
                  </a:lnTo>
                  <a:lnTo>
                    <a:pt x="32" y="15"/>
                  </a:lnTo>
                  <a:lnTo>
                    <a:pt x="39" y="14"/>
                  </a:lnTo>
                  <a:lnTo>
                    <a:pt x="46" y="11"/>
                  </a:lnTo>
                  <a:lnTo>
                    <a:pt x="53" y="7"/>
                  </a:lnTo>
                  <a:lnTo>
                    <a:pt x="59" y="0"/>
                  </a:lnTo>
                  <a:lnTo>
                    <a:pt x="57" y="404"/>
                  </a:lnTo>
                  <a:lnTo>
                    <a:pt x="54" y="411"/>
                  </a:lnTo>
                  <a:lnTo>
                    <a:pt x="49" y="417"/>
                  </a:lnTo>
                  <a:lnTo>
                    <a:pt x="43" y="421"/>
                  </a:lnTo>
                  <a:lnTo>
                    <a:pt x="36" y="423"/>
                  </a:lnTo>
                  <a:lnTo>
                    <a:pt x="27" y="424"/>
                  </a:lnTo>
                  <a:lnTo>
                    <a:pt x="18" y="423"/>
                  </a:lnTo>
                  <a:lnTo>
                    <a:pt x="9" y="419"/>
                  </a:lnTo>
                  <a:lnTo>
                    <a:pt x="0" y="414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78"/>
            <p:cNvSpPr>
              <a:spLocks/>
            </p:cNvSpPr>
            <p:nvPr/>
          </p:nvSpPr>
          <p:spPr bwMode="auto">
            <a:xfrm>
              <a:off x="54" y="2699"/>
              <a:ext cx="37" cy="492"/>
            </a:xfrm>
            <a:custGeom>
              <a:avLst/>
              <a:gdLst>
                <a:gd name="T0" fmla="*/ 0 w 37"/>
                <a:gd name="T1" fmla="*/ 11 h 492"/>
                <a:gd name="T2" fmla="*/ 8 w 37"/>
                <a:gd name="T3" fmla="*/ 11 h 492"/>
                <a:gd name="T4" fmla="*/ 14 w 37"/>
                <a:gd name="T5" fmla="*/ 12 h 492"/>
                <a:gd name="T6" fmla="*/ 19 w 37"/>
                <a:gd name="T7" fmla="*/ 13 h 492"/>
                <a:gd name="T8" fmla="*/ 21 w 37"/>
                <a:gd name="T9" fmla="*/ 14 h 492"/>
                <a:gd name="T10" fmla="*/ 24 w 37"/>
                <a:gd name="T11" fmla="*/ 14 h 492"/>
                <a:gd name="T12" fmla="*/ 27 w 37"/>
                <a:gd name="T13" fmla="*/ 12 h 492"/>
                <a:gd name="T14" fmla="*/ 30 w 37"/>
                <a:gd name="T15" fmla="*/ 7 h 492"/>
                <a:gd name="T16" fmla="*/ 37 w 37"/>
                <a:gd name="T17" fmla="*/ 0 h 492"/>
                <a:gd name="T18" fmla="*/ 37 w 37"/>
                <a:gd name="T19" fmla="*/ 477 h 492"/>
                <a:gd name="T20" fmla="*/ 34 w 37"/>
                <a:gd name="T21" fmla="*/ 484 h 492"/>
                <a:gd name="T22" fmla="*/ 29 w 37"/>
                <a:gd name="T23" fmla="*/ 489 h 492"/>
                <a:gd name="T24" fmla="*/ 25 w 37"/>
                <a:gd name="T25" fmla="*/ 491 h 492"/>
                <a:gd name="T26" fmla="*/ 20 w 37"/>
                <a:gd name="T27" fmla="*/ 492 h 492"/>
                <a:gd name="T28" fmla="*/ 14 w 37"/>
                <a:gd name="T29" fmla="*/ 490 h 492"/>
                <a:gd name="T30" fmla="*/ 9 w 37"/>
                <a:gd name="T31" fmla="*/ 488 h 492"/>
                <a:gd name="T32" fmla="*/ 4 w 37"/>
                <a:gd name="T33" fmla="*/ 483 h 492"/>
                <a:gd name="T34" fmla="*/ 0 w 37"/>
                <a:gd name="T35" fmla="*/ 478 h 492"/>
                <a:gd name="T36" fmla="*/ 0 w 37"/>
                <a:gd name="T37" fmla="*/ 11 h 4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7" h="492">
                  <a:moveTo>
                    <a:pt x="0" y="11"/>
                  </a:moveTo>
                  <a:lnTo>
                    <a:pt x="8" y="11"/>
                  </a:lnTo>
                  <a:lnTo>
                    <a:pt x="14" y="12"/>
                  </a:lnTo>
                  <a:lnTo>
                    <a:pt x="19" y="13"/>
                  </a:lnTo>
                  <a:lnTo>
                    <a:pt x="21" y="14"/>
                  </a:lnTo>
                  <a:lnTo>
                    <a:pt x="24" y="14"/>
                  </a:lnTo>
                  <a:lnTo>
                    <a:pt x="27" y="12"/>
                  </a:lnTo>
                  <a:lnTo>
                    <a:pt x="30" y="7"/>
                  </a:lnTo>
                  <a:lnTo>
                    <a:pt x="37" y="0"/>
                  </a:lnTo>
                  <a:lnTo>
                    <a:pt x="37" y="477"/>
                  </a:lnTo>
                  <a:lnTo>
                    <a:pt x="34" y="484"/>
                  </a:lnTo>
                  <a:lnTo>
                    <a:pt x="29" y="489"/>
                  </a:lnTo>
                  <a:lnTo>
                    <a:pt x="25" y="491"/>
                  </a:lnTo>
                  <a:lnTo>
                    <a:pt x="20" y="492"/>
                  </a:lnTo>
                  <a:lnTo>
                    <a:pt x="14" y="490"/>
                  </a:lnTo>
                  <a:lnTo>
                    <a:pt x="9" y="488"/>
                  </a:lnTo>
                  <a:lnTo>
                    <a:pt x="4" y="483"/>
                  </a:lnTo>
                  <a:lnTo>
                    <a:pt x="0" y="478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" name="Freeform 79"/>
            <p:cNvSpPr>
              <a:spLocks/>
            </p:cNvSpPr>
            <p:nvPr/>
          </p:nvSpPr>
          <p:spPr bwMode="auto">
            <a:xfrm>
              <a:off x="-410" y="2693"/>
              <a:ext cx="383" cy="569"/>
            </a:xfrm>
            <a:custGeom>
              <a:avLst/>
              <a:gdLst>
                <a:gd name="T0" fmla="*/ 1 w 383"/>
                <a:gd name="T1" fmla="*/ 20 h 569"/>
                <a:gd name="T2" fmla="*/ 15 w 383"/>
                <a:gd name="T3" fmla="*/ 17 h 569"/>
                <a:gd name="T4" fmla="*/ 33 w 383"/>
                <a:gd name="T5" fmla="*/ 23 h 569"/>
                <a:gd name="T6" fmla="*/ 81 w 383"/>
                <a:gd name="T7" fmla="*/ 16 h 569"/>
                <a:gd name="T8" fmla="*/ 82 w 383"/>
                <a:gd name="T9" fmla="*/ 5 h 569"/>
                <a:gd name="T10" fmla="*/ 104 w 383"/>
                <a:gd name="T11" fmla="*/ 0 h 569"/>
                <a:gd name="T12" fmla="*/ 375 w 383"/>
                <a:gd name="T13" fmla="*/ 66 h 569"/>
                <a:gd name="T14" fmla="*/ 383 w 383"/>
                <a:gd name="T15" fmla="*/ 84 h 569"/>
                <a:gd name="T16" fmla="*/ 383 w 383"/>
                <a:gd name="T17" fmla="*/ 539 h 569"/>
                <a:gd name="T18" fmla="*/ 380 w 383"/>
                <a:gd name="T19" fmla="*/ 549 h 569"/>
                <a:gd name="T20" fmla="*/ 374 w 383"/>
                <a:gd name="T21" fmla="*/ 556 h 569"/>
                <a:gd name="T22" fmla="*/ 366 w 383"/>
                <a:gd name="T23" fmla="*/ 562 h 569"/>
                <a:gd name="T24" fmla="*/ 355 w 383"/>
                <a:gd name="T25" fmla="*/ 566 h 569"/>
                <a:gd name="T26" fmla="*/ 343 w 383"/>
                <a:gd name="T27" fmla="*/ 569 h 569"/>
                <a:gd name="T28" fmla="*/ 331 w 383"/>
                <a:gd name="T29" fmla="*/ 569 h 569"/>
                <a:gd name="T30" fmla="*/ 318 w 383"/>
                <a:gd name="T31" fmla="*/ 567 h 569"/>
                <a:gd name="T32" fmla="*/ 306 w 383"/>
                <a:gd name="T33" fmla="*/ 564 h 569"/>
                <a:gd name="T34" fmla="*/ 0 w 383"/>
                <a:gd name="T35" fmla="*/ 460 h 569"/>
                <a:gd name="T36" fmla="*/ 1 w 383"/>
                <a:gd name="T37" fmla="*/ 20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83" h="569">
                  <a:moveTo>
                    <a:pt x="1" y="20"/>
                  </a:moveTo>
                  <a:lnTo>
                    <a:pt x="15" y="17"/>
                  </a:lnTo>
                  <a:lnTo>
                    <a:pt x="33" y="23"/>
                  </a:lnTo>
                  <a:lnTo>
                    <a:pt x="81" y="16"/>
                  </a:lnTo>
                  <a:lnTo>
                    <a:pt x="82" y="5"/>
                  </a:lnTo>
                  <a:lnTo>
                    <a:pt x="104" y="0"/>
                  </a:lnTo>
                  <a:lnTo>
                    <a:pt x="375" y="66"/>
                  </a:lnTo>
                  <a:lnTo>
                    <a:pt x="383" y="84"/>
                  </a:lnTo>
                  <a:lnTo>
                    <a:pt x="383" y="539"/>
                  </a:lnTo>
                  <a:lnTo>
                    <a:pt x="380" y="549"/>
                  </a:lnTo>
                  <a:lnTo>
                    <a:pt x="374" y="556"/>
                  </a:lnTo>
                  <a:lnTo>
                    <a:pt x="366" y="562"/>
                  </a:lnTo>
                  <a:lnTo>
                    <a:pt x="355" y="566"/>
                  </a:lnTo>
                  <a:lnTo>
                    <a:pt x="343" y="569"/>
                  </a:lnTo>
                  <a:lnTo>
                    <a:pt x="331" y="569"/>
                  </a:lnTo>
                  <a:lnTo>
                    <a:pt x="318" y="567"/>
                  </a:lnTo>
                  <a:lnTo>
                    <a:pt x="306" y="564"/>
                  </a:lnTo>
                  <a:lnTo>
                    <a:pt x="0" y="460"/>
                  </a:lnTo>
                  <a:lnTo>
                    <a:pt x="1" y="20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" name="Freeform 80"/>
            <p:cNvSpPr>
              <a:spLocks/>
            </p:cNvSpPr>
            <p:nvPr/>
          </p:nvSpPr>
          <p:spPr bwMode="auto">
            <a:xfrm>
              <a:off x="-375" y="2705"/>
              <a:ext cx="332" cy="79"/>
            </a:xfrm>
            <a:custGeom>
              <a:avLst/>
              <a:gdLst>
                <a:gd name="T0" fmla="*/ 61 w 332"/>
                <a:gd name="T1" fmla="*/ 0 h 79"/>
                <a:gd name="T2" fmla="*/ 332 w 332"/>
                <a:gd name="T3" fmla="*/ 63 h 79"/>
                <a:gd name="T4" fmla="*/ 332 w 332"/>
                <a:gd name="T5" fmla="*/ 70 h 79"/>
                <a:gd name="T6" fmla="*/ 328 w 332"/>
                <a:gd name="T7" fmla="*/ 75 h 79"/>
                <a:gd name="T8" fmla="*/ 321 w 332"/>
                <a:gd name="T9" fmla="*/ 78 h 79"/>
                <a:gd name="T10" fmla="*/ 312 w 332"/>
                <a:gd name="T11" fmla="*/ 79 h 79"/>
                <a:gd name="T12" fmla="*/ 302 w 332"/>
                <a:gd name="T13" fmla="*/ 79 h 79"/>
                <a:gd name="T14" fmla="*/ 291 w 332"/>
                <a:gd name="T15" fmla="*/ 79 h 79"/>
                <a:gd name="T16" fmla="*/ 281 w 332"/>
                <a:gd name="T17" fmla="*/ 79 h 79"/>
                <a:gd name="T18" fmla="*/ 271 w 332"/>
                <a:gd name="T19" fmla="*/ 78 h 79"/>
                <a:gd name="T20" fmla="*/ 0 w 332"/>
                <a:gd name="T21" fmla="*/ 10 h 79"/>
                <a:gd name="T22" fmla="*/ 61 w 332"/>
                <a:gd name="T23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2" h="79">
                  <a:moveTo>
                    <a:pt x="61" y="0"/>
                  </a:moveTo>
                  <a:lnTo>
                    <a:pt x="332" y="63"/>
                  </a:lnTo>
                  <a:lnTo>
                    <a:pt x="332" y="70"/>
                  </a:lnTo>
                  <a:lnTo>
                    <a:pt x="328" y="75"/>
                  </a:lnTo>
                  <a:lnTo>
                    <a:pt x="321" y="78"/>
                  </a:lnTo>
                  <a:lnTo>
                    <a:pt x="312" y="79"/>
                  </a:lnTo>
                  <a:lnTo>
                    <a:pt x="302" y="79"/>
                  </a:lnTo>
                  <a:lnTo>
                    <a:pt x="291" y="79"/>
                  </a:lnTo>
                  <a:lnTo>
                    <a:pt x="281" y="79"/>
                  </a:lnTo>
                  <a:lnTo>
                    <a:pt x="271" y="78"/>
                  </a:lnTo>
                  <a:lnTo>
                    <a:pt x="0" y="10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" name="Freeform 81"/>
            <p:cNvSpPr>
              <a:spLocks/>
            </p:cNvSpPr>
            <p:nvPr/>
          </p:nvSpPr>
          <p:spPr bwMode="auto">
            <a:xfrm>
              <a:off x="-96" y="2777"/>
              <a:ext cx="68" cy="482"/>
            </a:xfrm>
            <a:custGeom>
              <a:avLst/>
              <a:gdLst>
                <a:gd name="T0" fmla="*/ 0 w 68"/>
                <a:gd name="T1" fmla="*/ 15 h 482"/>
                <a:gd name="T2" fmla="*/ 10 w 68"/>
                <a:gd name="T3" fmla="*/ 15 h 482"/>
                <a:gd name="T4" fmla="*/ 19 w 68"/>
                <a:gd name="T5" fmla="*/ 16 h 482"/>
                <a:gd name="T6" fmla="*/ 28 w 68"/>
                <a:gd name="T7" fmla="*/ 16 h 482"/>
                <a:gd name="T8" fmla="*/ 37 w 68"/>
                <a:gd name="T9" fmla="*/ 16 h 482"/>
                <a:gd name="T10" fmla="*/ 45 w 68"/>
                <a:gd name="T11" fmla="*/ 15 h 482"/>
                <a:gd name="T12" fmla="*/ 53 w 68"/>
                <a:gd name="T13" fmla="*/ 12 h 482"/>
                <a:gd name="T14" fmla="*/ 61 w 68"/>
                <a:gd name="T15" fmla="*/ 7 h 482"/>
                <a:gd name="T16" fmla="*/ 68 w 68"/>
                <a:gd name="T17" fmla="*/ 0 h 482"/>
                <a:gd name="T18" fmla="*/ 66 w 68"/>
                <a:gd name="T19" fmla="*/ 460 h 482"/>
                <a:gd name="T20" fmla="*/ 62 w 68"/>
                <a:gd name="T21" fmla="*/ 468 h 482"/>
                <a:gd name="T22" fmla="*/ 57 w 68"/>
                <a:gd name="T23" fmla="*/ 474 h 482"/>
                <a:gd name="T24" fmla="*/ 50 w 68"/>
                <a:gd name="T25" fmla="*/ 479 h 482"/>
                <a:gd name="T26" fmla="*/ 41 w 68"/>
                <a:gd name="T27" fmla="*/ 482 h 482"/>
                <a:gd name="T28" fmla="*/ 32 w 68"/>
                <a:gd name="T29" fmla="*/ 482 h 482"/>
                <a:gd name="T30" fmla="*/ 21 w 68"/>
                <a:gd name="T31" fmla="*/ 481 h 482"/>
                <a:gd name="T32" fmla="*/ 10 w 68"/>
                <a:gd name="T33" fmla="*/ 477 h 482"/>
                <a:gd name="T34" fmla="*/ 0 w 68"/>
                <a:gd name="T35" fmla="*/ 472 h 482"/>
                <a:gd name="T36" fmla="*/ 0 w 68"/>
                <a:gd name="T37" fmla="*/ 15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8" h="482">
                  <a:moveTo>
                    <a:pt x="0" y="15"/>
                  </a:moveTo>
                  <a:lnTo>
                    <a:pt x="10" y="15"/>
                  </a:lnTo>
                  <a:lnTo>
                    <a:pt x="19" y="16"/>
                  </a:lnTo>
                  <a:lnTo>
                    <a:pt x="28" y="16"/>
                  </a:lnTo>
                  <a:lnTo>
                    <a:pt x="37" y="16"/>
                  </a:lnTo>
                  <a:lnTo>
                    <a:pt x="45" y="15"/>
                  </a:lnTo>
                  <a:lnTo>
                    <a:pt x="53" y="12"/>
                  </a:lnTo>
                  <a:lnTo>
                    <a:pt x="61" y="7"/>
                  </a:lnTo>
                  <a:lnTo>
                    <a:pt x="68" y="0"/>
                  </a:lnTo>
                  <a:lnTo>
                    <a:pt x="66" y="460"/>
                  </a:lnTo>
                  <a:lnTo>
                    <a:pt x="62" y="468"/>
                  </a:lnTo>
                  <a:lnTo>
                    <a:pt x="57" y="474"/>
                  </a:lnTo>
                  <a:lnTo>
                    <a:pt x="50" y="479"/>
                  </a:lnTo>
                  <a:lnTo>
                    <a:pt x="41" y="482"/>
                  </a:lnTo>
                  <a:lnTo>
                    <a:pt x="32" y="482"/>
                  </a:lnTo>
                  <a:lnTo>
                    <a:pt x="21" y="481"/>
                  </a:lnTo>
                  <a:lnTo>
                    <a:pt x="10" y="477"/>
                  </a:lnTo>
                  <a:lnTo>
                    <a:pt x="0" y="472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82"/>
            <p:cNvSpPr>
              <a:spLocks/>
            </p:cNvSpPr>
            <p:nvPr/>
          </p:nvSpPr>
          <p:spPr bwMode="auto">
            <a:xfrm>
              <a:off x="-504" y="3255"/>
              <a:ext cx="297" cy="81"/>
            </a:xfrm>
            <a:custGeom>
              <a:avLst/>
              <a:gdLst>
                <a:gd name="T0" fmla="*/ 272 w 297"/>
                <a:gd name="T1" fmla="*/ 30 h 81"/>
                <a:gd name="T2" fmla="*/ 213 w 297"/>
                <a:gd name="T3" fmla="*/ 55 h 81"/>
                <a:gd name="T4" fmla="*/ 175 w 297"/>
                <a:gd name="T5" fmla="*/ 66 h 81"/>
                <a:gd name="T6" fmla="*/ 102 w 297"/>
                <a:gd name="T7" fmla="*/ 52 h 81"/>
                <a:gd name="T8" fmla="*/ 0 w 297"/>
                <a:gd name="T9" fmla="*/ 0 h 81"/>
                <a:gd name="T10" fmla="*/ 0 w 297"/>
                <a:gd name="T11" fmla="*/ 23 h 81"/>
                <a:gd name="T12" fmla="*/ 12 w 297"/>
                <a:gd name="T13" fmla="*/ 36 h 81"/>
                <a:gd name="T14" fmla="*/ 114 w 297"/>
                <a:gd name="T15" fmla="*/ 71 h 81"/>
                <a:gd name="T16" fmla="*/ 159 w 297"/>
                <a:gd name="T17" fmla="*/ 81 h 81"/>
                <a:gd name="T18" fmla="*/ 197 w 297"/>
                <a:gd name="T19" fmla="*/ 75 h 81"/>
                <a:gd name="T20" fmla="*/ 238 w 297"/>
                <a:gd name="T21" fmla="*/ 61 h 81"/>
                <a:gd name="T22" fmla="*/ 297 w 297"/>
                <a:gd name="T23" fmla="*/ 25 h 81"/>
                <a:gd name="T24" fmla="*/ 272 w 297"/>
                <a:gd name="T25" fmla="*/ 14 h 81"/>
                <a:gd name="T26" fmla="*/ 272 w 297"/>
                <a:gd name="T27" fmla="*/ 3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7" h="81">
                  <a:moveTo>
                    <a:pt x="272" y="30"/>
                  </a:moveTo>
                  <a:lnTo>
                    <a:pt x="213" y="55"/>
                  </a:lnTo>
                  <a:lnTo>
                    <a:pt x="175" y="66"/>
                  </a:lnTo>
                  <a:lnTo>
                    <a:pt x="102" y="52"/>
                  </a:lnTo>
                  <a:lnTo>
                    <a:pt x="0" y="0"/>
                  </a:lnTo>
                  <a:lnTo>
                    <a:pt x="0" y="23"/>
                  </a:lnTo>
                  <a:lnTo>
                    <a:pt x="12" y="36"/>
                  </a:lnTo>
                  <a:lnTo>
                    <a:pt x="114" y="71"/>
                  </a:lnTo>
                  <a:lnTo>
                    <a:pt x="159" y="81"/>
                  </a:lnTo>
                  <a:lnTo>
                    <a:pt x="197" y="75"/>
                  </a:lnTo>
                  <a:lnTo>
                    <a:pt x="238" y="61"/>
                  </a:lnTo>
                  <a:lnTo>
                    <a:pt x="297" y="25"/>
                  </a:lnTo>
                  <a:lnTo>
                    <a:pt x="272" y="14"/>
                  </a:lnTo>
                  <a:lnTo>
                    <a:pt x="272" y="30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83"/>
            <p:cNvSpPr>
              <a:spLocks/>
            </p:cNvSpPr>
            <p:nvPr/>
          </p:nvSpPr>
          <p:spPr bwMode="auto">
            <a:xfrm>
              <a:off x="-518" y="2713"/>
              <a:ext cx="399" cy="593"/>
            </a:xfrm>
            <a:custGeom>
              <a:avLst/>
              <a:gdLst>
                <a:gd name="T0" fmla="*/ 1 w 399"/>
                <a:gd name="T1" fmla="*/ 21 h 593"/>
                <a:gd name="T2" fmla="*/ 16 w 399"/>
                <a:gd name="T3" fmla="*/ 17 h 593"/>
                <a:gd name="T4" fmla="*/ 35 w 399"/>
                <a:gd name="T5" fmla="*/ 24 h 593"/>
                <a:gd name="T6" fmla="*/ 86 w 399"/>
                <a:gd name="T7" fmla="*/ 17 h 593"/>
                <a:gd name="T8" fmla="*/ 87 w 399"/>
                <a:gd name="T9" fmla="*/ 5 h 593"/>
                <a:gd name="T10" fmla="*/ 109 w 399"/>
                <a:gd name="T11" fmla="*/ 0 h 593"/>
                <a:gd name="T12" fmla="*/ 392 w 399"/>
                <a:gd name="T13" fmla="*/ 69 h 593"/>
                <a:gd name="T14" fmla="*/ 399 w 399"/>
                <a:gd name="T15" fmla="*/ 87 h 593"/>
                <a:gd name="T16" fmla="*/ 399 w 399"/>
                <a:gd name="T17" fmla="*/ 562 h 593"/>
                <a:gd name="T18" fmla="*/ 396 w 399"/>
                <a:gd name="T19" fmla="*/ 572 h 593"/>
                <a:gd name="T20" fmla="*/ 391 w 399"/>
                <a:gd name="T21" fmla="*/ 581 h 593"/>
                <a:gd name="T22" fmla="*/ 382 w 399"/>
                <a:gd name="T23" fmla="*/ 587 h 593"/>
                <a:gd name="T24" fmla="*/ 371 w 399"/>
                <a:gd name="T25" fmla="*/ 591 h 593"/>
                <a:gd name="T26" fmla="*/ 359 w 399"/>
                <a:gd name="T27" fmla="*/ 593 h 593"/>
                <a:gd name="T28" fmla="*/ 345 w 399"/>
                <a:gd name="T29" fmla="*/ 593 h 593"/>
                <a:gd name="T30" fmla="*/ 332 w 399"/>
                <a:gd name="T31" fmla="*/ 592 h 593"/>
                <a:gd name="T32" fmla="*/ 320 w 399"/>
                <a:gd name="T33" fmla="*/ 588 h 593"/>
                <a:gd name="T34" fmla="*/ 0 w 399"/>
                <a:gd name="T35" fmla="*/ 480 h 593"/>
                <a:gd name="T36" fmla="*/ 1 w 399"/>
                <a:gd name="T37" fmla="*/ 21 h 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9" h="593">
                  <a:moveTo>
                    <a:pt x="1" y="21"/>
                  </a:moveTo>
                  <a:lnTo>
                    <a:pt x="16" y="17"/>
                  </a:lnTo>
                  <a:lnTo>
                    <a:pt x="35" y="24"/>
                  </a:lnTo>
                  <a:lnTo>
                    <a:pt x="86" y="17"/>
                  </a:lnTo>
                  <a:lnTo>
                    <a:pt x="87" y="5"/>
                  </a:lnTo>
                  <a:lnTo>
                    <a:pt x="109" y="0"/>
                  </a:lnTo>
                  <a:lnTo>
                    <a:pt x="392" y="69"/>
                  </a:lnTo>
                  <a:lnTo>
                    <a:pt x="399" y="87"/>
                  </a:lnTo>
                  <a:lnTo>
                    <a:pt x="399" y="562"/>
                  </a:lnTo>
                  <a:lnTo>
                    <a:pt x="396" y="572"/>
                  </a:lnTo>
                  <a:lnTo>
                    <a:pt x="391" y="581"/>
                  </a:lnTo>
                  <a:lnTo>
                    <a:pt x="382" y="587"/>
                  </a:lnTo>
                  <a:lnTo>
                    <a:pt x="371" y="591"/>
                  </a:lnTo>
                  <a:lnTo>
                    <a:pt x="359" y="593"/>
                  </a:lnTo>
                  <a:lnTo>
                    <a:pt x="345" y="593"/>
                  </a:lnTo>
                  <a:lnTo>
                    <a:pt x="332" y="592"/>
                  </a:lnTo>
                  <a:lnTo>
                    <a:pt x="320" y="588"/>
                  </a:lnTo>
                  <a:lnTo>
                    <a:pt x="0" y="480"/>
                  </a:lnTo>
                  <a:lnTo>
                    <a:pt x="1" y="21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84"/>
            <p:cNvSpPr>
              <a:spLocks/>
            </p:cNvSpPr>
            <p:nvPr/>
          </p:nvSpPr>
          <p:spPr bwMode="auto">
            <a:xfrm>
              <a:off x="-481" y="2725"/>
              <a:ext cx="346" cy="83"/>
            </a:xfrm>
            <a:custGeom>
              <a:avLst/>
              <a:gdLst>
                <a:gd name="T0" fmla="*/ 64 w 346"/>
                <a:gd name="T1" fmla="*/ 0 h 83"/>
                <a:gd name="T2" fmla="*/ 346 w 346"/>
                <a:gd name="T3" fmla="*/ 66 h 83"/>
                <a:gd name="T4" fmla="*/ 346 w 346"/>
                <a:gd name="T5" fmla="*/ 73 h 83"/>
                <a:gd name="T6" fmla="*/ 341 w 346"/>
                <a:gd name="T7" fmla="*/ 78 h 83"/>
                <a:gd name="T8" fmla="*/ 334 w 346"/>
                <a:gd name="T9" fmla="*/ 81 h 83"/>
                <a:gd name="T10" fmla="*/ 325 w 346"/>
                <a:gd name="T11" fmla="*/ 83 h 83"/>
                <a:gd name="T12" fmla="*/ 314 w 346"/>
                <a:gd name="T13" fmla="*/ 83 h 83"/>
                <a:gd name="T14" fmla="*/ 303 w 346"/>
                <a:gd name="T15" fmla="*/ 83 h 83"/>
                <a:gd name="T16" fmla="*/ 292 w 346"/>
                <a:gd name="T17" fmla="*/ 82 h 83"/>
                <a:gd name="T18" fmla="*/ 283 w 346"/>
                <a:gd name="T19" fmla="*/ 82 h 83"/>
                <a:gd name="T20" fmla="*/ 0 w 346"/>
                <a:gd name="T21" fmla="*/ 10 h 83"/>
                <a:gd name="T22" fmla="*/ 64 w 346"/>
                <a:gd name="T23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6" h="83">
                  <a:moveTo>
                    <a:pt x="64" y="0"/>
                  </a:moveTo>
                  <a:lnTo>
                    <a:pt x="346" y="66"/>
                  </a:lnTo>
                  <a:lnTo>
                    <a:pt x="346" y="73"/>
                  </a:lnTo>
                  <a:lnTo>
                    <a:pt x="341" y="78"/>
                  </a:lnTo>
                  <a:lnTo>
                    <a:pt x="334" y="81"/>
                  </a:lnTo>
                  <a:lnTo>
                    <a:pt x="325" y="83"/>
                  </a:lnTo>
                  <a:lnTo>
                    <a:pt x="314" y="83"/>
                  </a:lnTo>
                  <a:lnTo>
                    <a:pt x="303" y="83"/>
                  </a:lnTo>
                  <a:lnTo>
                    <a:pt x="292" y="82"/>
                  </a:lnTo>
                  <a:lnTo>
                    <a:pt x="283" y="82"/>
                  </a:lnTo>
                  <a:lnTo>
                    <a:pt x="0" y="1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9" name="Freeform 85"/>
            <p:cNvSpPr>
              <a:spLocks/>
            </p:cNvSpPr>
            <p:nvPr/>
          </p:nvSpPr>
          <p:spPr bwMode="auto">
            <a:xfrm>
              <a:off x="-190" y="2800"/>
              <a:ext cx="70" cy="504"/>
            </a:xfrm>
            <a:custGeom>
              <a:avLst/>
              <a:gdLst>
                <a:gd name="T0" fmla="*/ 0 w 70"/>
                <a:gd name="T1" fmla="*/ 16 h 504"/>
                <a:gd name="T2" fmla="*/ 10 w 70"/>
                <a:gd name="T3" fmla="*/ 16 h 504"/>
                <a:gd name="T4" fmla="*/ 20 w 70"/>
                <a:gd name="T5" fmla="*/ 17 h 504"/>
                <a:gd name="T6" fmla="*/ 29 w 70"/>
                <a:gd name="T7" fmla="*/ 17 h 504"/>
                <a:gd name="T8" fmla="*/ 38 w 70"/>
                <a:gd name="T9" fmla="*/ 17 h 504"/>
                <a:gd name="T10" fmla="*/ 47 w 70"/>
                <a:gd name="T11" fmla="*/ 16 h 504"/>
                <a:gd name="T12" fmla="*/ 55 w 70"/>
                <a:gd name="T13" fmla="*/ 13 h 504"/>
                <a:gd name="T14" fmla="*/ 63 w 70"/>
                <a:gd name="T15" fmla="*/ 8 h 504"/>
                <a:gd name="T16" fmla="*/ 70 w 70"/>
                <a:gd name="T17" fmla="*/ 0 h 504"/>
                <a:gd name="T18" fmla="*/ 68 w 70"/>
                <a:gd name="T19" fmla="*/ 480 h 504"/>
                <a:gd name="T20" fmla="*/ 65 w 70"/>
                <a:gd name="T21" fmla="*/ 489 h 504"/>
                <a:gd name="T22" fmla="*/ 59 w 70"/>
                <a:gd name="T23" fmla="*/ 495 h 504"/>
                <a:gd name="T24" fmla="*/ 51 w 70"/>
                <a:gd name="T25" fmla="*/ 500 h 504"/>
                <a:gd name="T26" fmla="*/ 42 w 70"/>
                <a:gd name="T27" fmla="*/ 503 h 504"/>
                <a:gd name="T28" fmla="*/ 32 w 70"/>
                <a:gd name="T29" fmla="*/ 504 h 504"/>
                <a:gd name="T30" fmla="*/ 21 w 70"/>
                <a:gd name="T31" fmla="*/ 502 h 504"/>
                <a:gd name="T32" fmla="*/ 11 w 70"/>
                <a:gd name="T33" fmla="*/ 499 h 504"/>
                <a:gd name="T34" fmla="*/ 0 w 70"/>
                <a:gd name="T35" fmla="*/ 493 h 504"/>
                <a:gd name="T36" fmla="*/ 0 w 70"/>
                <a:gd name="T37" fmla="*/ 16 h 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0" h="504">
                  <a:moveTo>
                    <a:pt x="0" y="16"/>
                  </a:moveTo>
                  <a:lnTo>
                    <a:pt x="10" y="16"/>
                  </a:lnTo>
                  <a:lnTo>
                    <a:pt x="20" y="17"/>
                  </a:lnTo>
                  <a:lnTo>
                    <a:pt x="29" y="17"/>
                  </a:lnTo>
                  <a:lnTo>
                    <a:pt x="38" y="17"/>
                  </a:lnTo>
                  <a:lnTo>
                    <a:pt x="47" y="16"/>
                  </a:lnTo>
                  <a:lnTo>
                    <a:pt x="55" y="13"/>
                  </a:lnTo>
                  <a:lnTo>
                    <a:pt x="63" y="8"/>
                  </a:lnTo>
                  <a:lnTo>
                    <a:pt x="70" y="0"/>
                  </a:lnTo>
                  <a:lnTo>
                    <a:pt x="68" y="480"/>
                  </a:lnTo>
                  <a:lnTo>
                    <a:pt x="65" y="489"/>
                  </a:lnTo>
                  <a:lnTo>
                    <a:pt x="59" y="495"/>
                  </a:lnTo>
                  <a:lnTo>
                    <a:pt x="51" y="500"/>
                  </a:lnTo>
                  <a:lnTo>
                    <a:pt x="42" y="503"/>
                  </a:lnTo>
                  <a:lnTo>
                    <a:pt x="32" y="504"/>
                  </a:lnTo>
                  <a:lnTo>
                    <a:pt x="21" y="502"/>
                  </a:lnTo>
                  <a:lnTo>
                    <a:pt x="11" y="499"/>
                  </a:lnTo>
                  <a:lnTo>
                    <a:pt x="0" y="493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0" name="Freeform 86"/>
            <p:cNvSpPr>
              <a:spLocks/>
            </p:cNvSpPr>
            <p:nvPr/>
          </p:nvSpPr>
          <p:spPr bwMode="auto">
            <a:xfrm>
              <a:off x="-357" y="2891"/>
              <a:ext cx="79" cy="380"/>
            </a:xfrm>
            <a:custGeom>
              <a:avLst/>
              <a:gdLst>
                <a:gd name="T0" fmla="*/ 0 w 79"/>
                <a:gd name="T1" fmla="*/ 0 h 380"/>
                <a:gd name="T2" fmla="*/ 33 w 79"/>
                <a:gd name="T3" fmla="*/ 6 h 380"/>
                <a:gd name="T4" fmla="*/ 56 w 79"/>
                <a:gd name="T5" fmla="*/ 29 h 380"/>
                <a:gd name="T6" fmla="*/ 74 w 79"/>
                <a:gd name="T7" fmla="*/ 63 h 380"/>
                <a:gd name="T8" fmla="*/ 79 w 79"/>
                <a:gd name="T9" fmla="*/ 92 h 380"/>
                <a:gd name="T10" fmla="*/ 79 w 79"/>
                <a:gd name="T11" fmla="*/ 380 h 380"/>
                <a:gd name="T12" fmla="*/ 68 w 79"/>
                <a:gd name="T13" fmla="*/ 380 h 380"/>
                <a:gd name="T14" fmla="*/ 20 w 79"/>
                <a:gd name="T15" fmla="*/ 36 h 380"/>
                <a:gd name="T16" fmla="*/ 0 w 79"/>
                <a:gd name="T17" fmla="*/ 0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9" h="380">
                  <a:moveTo>
                    <a:pt x="0" y="0"/>
                  </a:moveTo>
                  <a:lnTo>
                    <a:pt x="33" y="6"/>
                  </a:lnTo>
                  <a:lnTo>
                    <a:pt x="56" y="29"/>
                  </a:lnTo>
                  <a:lnTo>
                    <a:pt x="74" y="63"/>
                  </a:lnTo>
                  <a:lnTo>
                    <a:pt x="79" y="92"/>
                  </a:lnTo>
                  <a:lnTo>
                    <a:pt x="79" y="380"/>
                  </a:lnTo>
                  <a:lnTo>
                    <a:pt x="68" y="380"/>
                  </a:lnTo>
                  <a:lnTo>
                    <a:pt x="20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1" name="Freeform 87"/>
            <p:cNvSpPr>
              <a:spLocks/>
            </p:cNvSpPr>
            <p:nvPr/>
          </p:nvSpPr>
          <p:spPr bwMode="auto">
            <a:xfrm>
              <a:off x="-407" y="2927"/>
              <a:ext cx="50" cy="326"/>
            </a:xfrm>
            <a:custGeom>
              <a:avLst/>
              <a:gdLst>
                <a:gd name="T0" fmla="*/ 50 w 50"/>
                <a:gd name="T1" fmla="*/ 36 h 326"/>
                <a:gd name="T2" fmla="*/ 29 w 50"/>
                <a:gd name="T3" fmla="*/ 51 h 326"/>
                <a:gd name="T4" fmla="*/ 24 w 50"/>
                <a:gd name="T5" fmla="*/ 79 h 326"/>
                <a:gd name="T6" fmla="*/ 24 w 50"/>
                <a:gd name="T7" fmla="*/ 319 h 326"/>
                <a:gd name="T8" fmla="*/ 0 w 50"/>
                <a:gd name="T9" fmla="*/ 326 h 326"/>
                <a:gd name="T10" fmla="*/ 0 w 50"/>
                <a:gd name="T11" fmla="*/ 34 h 326"/>
                <a:gd name="T12" fmla="*/ 29 w 50"/>
                <a:gd name="T13" fmla="*/ 0 h 326"/>
                <a:gd name="T14" fmla="*/ 50 w 50"/>
                <a:gd name="T15" fmla="*/ 36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" h="326">
                  <a:moveTo>
                    <a:pt x="50" y="36"/>
                  </a:moveTo>
                  <a:lnTo>
                    <a:pt x="29" y="51"/>
                  </a:lnTo>
                  <a:lnTo>
                    <a:pt x="24" y="79"/>
                  </a:lnTo>
                  <a:lnTo>
                    <a:pt x="24" y="319"/>
                  </a:lnTo>
                  <a:lnTo>
                    <a:pt x="0" y="326"/>
                  </a:lnTo>
                  <a:lnTo>
                    <a:pt x="0" y="34"/>
                  </a:lnTo>
                  <a:lnTo>
                    <a:pt x="29" y="0"/>
                  </a:lnTo>
                  <a:lnTo>
                    <a:pt x="50" y="36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2" name="Freeform 88"/>
            <p:cNvSpPr>
              <a:spLocks/>
            </p:cNvSpPr>
            <p:nvPr/>
          </p:nvSpPr>
          <p:spPr bwMode="auto">
            <a:xfrm>
              <a:off x="-362" y="2889"/>
              <a:ext cx="134" cy="440"/>
            </a:xfrm>
            <a:custGeom>
              <a:avLst/>
              <a:gdLst>
                <a:gd name="T0" fmla="*/ 0 w 134"/>
                <a:gd name="T1" fmla="*/ 362 h 440"/>
                <a:gd name="T2" fmla="*/ 0 w 134"/>
                <a:gd name="T3" fmla="*/ 437 h 440"/>
                <a:gd name="T4" fmla="*/ 10 w 134"/>
                <a:gd name="T5" fmla="*/ 439 h 440"/>
                <a:gd name="T6" fmla="*/ 19 w 134"/>
                <a:gd name="T7" fmla="*/ 440 h 440"/>
                <a:gd name="T8" fmla="*/ 27 w 134"/>
                <a:gd name="T9" fmla="*/ 440 h 440"/>
                <a:gd name="T10" fmla="*/ 35 w 134"/>
                <a:gd name="T11" fmla="*/ 440 h 440"/>
                <a:gd name="T12" fmla="*/ 43 w 134"/>
                <a:gd name="T13" fmla="*/ 439 h 440"/>
                <a:gd name="T14" fmla="*/ 51 w 134"/>
                <a:gd name="T15" fmla="*/ 437 h 440"/>
                <a:gd name="T16" fmla="*/ 60 w 134"/>
                <a:gd name="T17" fmla="*/ 435 h 440"/>
                <a:gd name="T18" fmla="*/ 69 w 134"/>
                <a:gd name="T19" fmla="*/ 432 h 440"/>
                <a:gd name="T20" fmla="*/ 134 w 134"/>
                <a:gd name="T21" fmla="*/ 401 h 440"/>
                <a:gd name="T22" fmla="*/ 75 w 134"/>
                <a:gd name="T23" fmla="*/ 377 h 440"/>
                <a:gd name="T24" fmla="*/ 75 w 134"/>
                <a:gd name="T25" fmla="*/ 84 h 440"/>
                <a:gd name="T26" fmla="*/ 69 w 134"/>
                <a:gd name="T27" fmla="*/ 66 h 440"/>
                <a:gd name="T28" fmla="*/ 63 w 134"/>
                <a:gd name="T29" fmla="*/ 49 h 440"/>
                <a:gd name="T30" fmla="*/ 54 w 134"/>
                <a:gd name="T31" fmla="*/ 35 h 440"/>
                <a:gd name="T32" fmla="*/ 45 w 134"/>
                <a:gd name="T33" fmla="*/ 23 h 440"/>
                <a:gd name="T34" fmla="*/ 35 w 134"/>
                <a:gd name="T35" fmla="*/ 13 h 440"/>
                <a:gd name="T36" fmla="*/ 24 w 134"/>
                <a:gd name="T37" fmla="*/ 7 h 440"/>
                <a:gd name="T38" fmla="*/ 13 w 134"/>
                <a:gd name="T39" fmla="*/ 2 h 440"/>
                <a:gd name="T40" fmla="*/ 0 w 134"/>
                <a:gd name="T41" fmla="*/ 0 h 440"/>
                <a:gd name="T42" fmla="*/ 0 w 134"/>
                <a:gd name="T43" fmla="*/ 74 h 440"/>
                <a:gd name="T44" fmla="*/ 5 w 134"/>
                <a:gd name="T45" fmla="*/ 77 h 440"/>
                <a:gd name="T46" fmla="*/ 9 w 134"/>
                <a:gd name="T47" fmla="*/ 81 h 440"/>
                <a:gd name="T48" fmla="*/ 13 w 134"/>
                <a:gd name="T49" fmla="*/ 86 h 440"/>
                <a:gd name="T50" fmla="*/ 17 w 134"/>
                <a:gd name="T51" fmla="*/ 92 h 440"/>
                <a:gd name="T52" fmla="*/ 20 w 134"/>
                <a:gd name="T53" fmla="*/ 99 h 440"/>
                <a:gd name="T54" fmla="*/ 23 w 134"/>
                <a:gd name="T55" fmla="*/ 107 h 440"/>
                <a:gd name="T56" fmla="*/ 25 w 134"/>
                <a:gd name="T57" fmla="*/ 115 h 440"/>
                <a:gd name="T58" fmla="*/ 26 w 134"/>
                <a:gd name="T59" fmla="*/ 125 h 440"/>
                <a:gd name="T60" fmla="*/ 31 w 134"/>
                <a:gd name="T61" fmla="*/ 372 h 440"/>
                <a:gd name="T62" fmla="*/ 0 w 134"/>
                <a:gd name="T63" fmla="*/ 362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4" h="440">
                  <a:moveTo>
                    <a:pt x="0" y="362"/>
                  </a:moveTo>
                  <a:lnTo>
                    <a:pt x="0" y="437"/>
                  </a:lnTo>
                  <a:lnTo>
                    <a:pt x="10" y="439"/>
                  </a:lnTo>
                  <a:lnTo>
                    <a:pt x="19" y="440"/>
                  </a:lnTo>
                  <a:lnTo>
                    <a:pt x="27" y="440"/>
                  </a:lnTo>
                  <a:lnTo>
                    <a:pt x="35" y="440"/>
                  </a:lnTo>
                  <a:lnTo>
                    <a:pt x="43" y="439"/>
                  </a:lnTo>
                  <a:lnTo>
                    <a:pt x="51" y="437"/>
                  </a:lnTo>
                  <a:lnTo>
                    <a:pt x="60" y="435"/>
                  </a:lnTo>
                  <a:lnTo>
                    <a:pt x="69" y="432"/>
                  </a:lnTo>
                  <a:lnTo>
                    <a:pt x="134" y="401"/>
                  </a:lnTo>
                  <a:lnTo>
                    <a:pt x="75" y="377"/>
                  </a:lnTo>
                  <a:lnTo>
                    <a:pt x="75" y="84"/>
                  </a:lnTo>
                  <a:lnTo>
                    <a:pt x="69" y="66"/>
                  </a:lnTo>
                  <a:lnTo>
                    <a:pt x="63" y="49"/>
                  </a:lnTo>
                  <a:lnTo>
                    <a:pt x="54" y="35"/>
                  </a:lnTo>
                  <a:lnTo>
                    <a:pt x="45" y="23"/>
                  </a:lnTo>
                  <a:lnTo>
                    <a:pt x="35" y="13"/>
                  </a:lnTo>
                  <a:lnTo>
                    <a:pt x="24" y="7"/>
                  </a:lnTo>
                  <a:lnTo>
                    <a:pt x="13" y="2"/>
                  </a:lnTo>
                  <a:lnTo>
                    <a:pt x="0" y="0"/>
                  </a:lnTo>
                  <a:lnTo>
                    <a:pt x="0" y="74"/>
                  </a:lnTo>
                  <a:lnTo>
                    <a:pt x="5" y="77"/>
                  </a:lnTo>
                  <a:lnTo>
                    <a:pt x="9" y="81"/>
                  </a:lnTo>
                  <a:lnTo>
                    <a:pt x="13" y="86"/>
                  </a:lnTo>
                  <a:lnTo>
                    <a:pt x="17" y="92"/>
                  </a:lnTo>
                  <a:lnTo>
                    <a:pt x="20" y="99"/>
                  </a:lnTo>
                  <a:lnTo>
                    <a:pt x="23" y="107"/>
                  </a:lnTo>
                  <a:lnTo>
                    <a:pt x="25" y="115"/>
                  </a:lnTo>
                  <a:lnTo>
                    <a:pt x="26" y="125"/>
                  </a:lnTo>
                  <a:lnTo>
                    <a:pt x="31" y="372"/>
                  </a:lnTo>
                  <a:lnTo>
                    <a:pt x="0" y="362"/>
                  </a:lnTo>
                  <a:close/>
                </a:path>
              </a:pathLst>
            </a:custGeom>
            <a:solidFill>
              <a:srgbClr val="1C2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" name="Freeform 89"/>
            <p:cNvSpPr>
              <a:spLocks/>
            </p:cNvSpPr>
            <p:nvPr/>
          </p:nvSpPr>
          <p:spPr bwMode="auto">
            <a:xfrm>
              <a:off x="-504" y="2889"/>
              <a:ext cx="142" cy="437"/>
            </a:xfrm>
            <a:custGeom>
              <a:avLst/>
              <a:gdLst>
                <a:gd name="T0" fmla="*/ 142 w 142"/>
                <a:gd name="T1" fmla="*/ 74 h 437"/>
                <a:gd name="T2" fmla="*/ 142 w 142"/>
                <a:gd name="T3" fmla="*/ 0 h 437"/>
                <a:gd name="T4" fmla="*/ 134 w 142"/>
                <a:gd name="T5" fmla="*/ 1 h 437"/>
                <a:gd name="T6" fmla="*/ 126 w 142"/>
                <a:gd name="T7" fmla="*/ 2 h 437"/>
                <a:gd name="T8" fmla="*/ 117 w 142"/>
                <a:gd name="T9" fmla="*/ 6 h 437"/>
                <a:gd name="T10" fmla="*/ 109 w 142"/>
                <a:gd name="T11" fmla="*/ 10 h 437"/>
                <a:gd name="T12" fmla="*/ 100 w 142"/>
                <a:gd name="T13" fmla="*/ 16 h 437"/>
                <a:gd name="T14" fmla="*/ 91 w 142"/>
                <a:gd name="T15" fmla="*/ 24 h 437"/>
                <a:gd name="T16" fmla="*/ 82 w 142"/>
                <a:gd name="T17" fmla="*/ 33 h 437"/>
                <a:gd name="T18" fmla="*/ 73 w 142"/>
                <a:gd name="T19" fmla="*/ 43 h 437"/>
                <a:gd name="T20" fmla="*/ 73 w 142"/>
                <a:gd name="T21" fmla="*/ 333 h 437"/>
                <a:gd name="T22" fmla="*/ 37 w 142"/>
                <a:gd name="T23" fmla="*/ 319 h 437"/>
                <a:gd name="T24" fmla="*/ 28 w 142"/>
                <a:gd name="T25" fmla="*/ 324 h 437"/>
                <a:gd name="T26" fmla="*/ 21 w 142"/>
                <a:gd name="T27" fmla="*/ 329 h 437"/>
                <a:gd name="T28" fmla="*/ 15 w 142"/>
                <a:gd name="T29" fmla="*/ 335 h 437"/>
                <a:gd name="T30" fmla="*/ 9 w 142"/>
                <a:gd name="T31" fmla="*/ 340 h 437"/>
                <a:gd name="T32" fmla="*/ 6 w 142"/>
                <a:gd name="T33" fmla="*/ 346 h 437"/>
                <a:gd name="T34" fmla="*/ 3 w 142"/>
                <a:gd name="T35" fmla="*/ 352 h 437"/>
                <a:gd name="T36" fmla="*/ 1 w 142"/>
                <a:gd name="T37" fmla="*/ 359 h 437"/>
                <a:gd name="T38" fmla="*/ 0 w 142"/>
                <a:gd name="T39" fmla="*/ 365 h 437"/>
                <a:gd name="T40" fmla="*/ 0 w 142"/>
                <a:gd name="T41" fmla="*/ 369 h 437"/>
                <a:gd name="T42" fmla="*/ 1 w 142"/>
                <a:gd name="T43" fmla="*/ 375 h 437"/>
                <a:gd name="T44" fmla="*/ 3 w 142"/>
                <a:gd name="T45" fmla="*/ 380 h 437"/>
                <a:gd name="T46" fmla="*/ 5 w 142"/>
                <a:gd name="T47" fmla="*/ 386 h 437"/>
                <a:gd name="T48" fmla="*/ 8 w 142"/>
                <a:gd name="T49" fmla="*/ 392 h 437"/>
                <a:gd name="T50" fmla="*/ 78 w 142"/>
                <a:gd name="T51" fmla="*/ 421 h 437"/>
                <a:gd name="T52" fmla="*/ 88 w 142"/>
                <a:gd name="T53" fmla="*/ 424 h 437"/>
                <a:gd name="T54" fmla="*/ 98 w 142"/>
                <a:gd name="T55" fmla="*/ 427 h 437"/>
                <a:gd name="T56" fmla="*/ 107 w 142"/>
                <a:gd name="T57" fmla="*/ 429 h 437"/>
                <a:gd name="T58" fmla="*/ 115 w 142"/>
                <a:gd name="T59" fmla="*/ 431 h 437"/>
                <a:gd name="T60" fmla="*/ 123 w 142"/>
                <a:gd name="T61" fmla="*/ 433 h 437"/>
                <a:gd name="T62" fmla="*/ 129 w 142"/>
                <a:gd name="T63" fmla="*/ 435 h 437"/>
                <a:gd name="T64" fmla="*/ 136 w 142"/>
                <a:gd name="T65" fmla="*/ 436 h 437"/>
                <a:gd name="T66" fmla="*/ 142 w 142"/>
                <a:gd name="T67" fmla="*/ 437 h 437"/>
                <a:gd name="T68" fmla="*/ 142 w 142"/>
                <a:gd name="T69" fmla="*/ 362 h 437"/>
                <a:gd name="T70" fmla="*/ 113 w 142"/>
                <a:gd name="T71" fmla="*/ 352 h 437"/>
                <a:gd name="T72" fmla="*/ 113 w 142"/>
                <a:gd name="T73" fmla="*/ 131 h 437"/>
                <a:gd name="T74" fmla="*/ 113 w 142"/>
                <a:gd name="T75" fmla="*/ 115 h 437"/>
                <a:gd name="T76" fmla="*/ 114 w 142"/>
                <a:gd name="T77" fmla="*/ 101 h 437"/>
                <a:gd name="T78" fmla="*/ 117 w 142"/>
                <a:gd name="T79" fmla="*/ 90 h 437"/>
                <a:gd name="T80" fmla="*/ 121 w 142"/>
                <a:gd name="T81" fmla="*/ 82 h 437"/>
                <a:gd name="T82" fmla="*/ 125 w 142"/>
                <a:gd name="T83" fmla="*/ 77 h 437"/>
                <a:gd name="T84" fmla="*/ 130 w 142"/>
                <a:gd name="T85" fmla="*/ 73 h 437"/>
                <a:gd name="T86" fmla="*/ 136 w 142"/>
                <a:gd name="T87" fmla="*/ 73 h 437"/>
                <a:gd name="T88" fmla="*/ 142 w 142"/>
                <a:gd name="T89" fmla="*/ 74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42" h="437">
                  <a:moveTo>
                    <a:pt x="142" y="74"/>
                  </a:moveTo>
                  <a:lnTo>
                    <a:pt x="142" y="0"/>
                  </a:lnTo>
                  <a:lnTo>
                    <a:pt x="134" y="1"/>
                  </a:lnTo>
                  <a:lnTo>
                    <a:pt x="126" y="2"/>
                  </a:lnTo>
                  <a:lnTo>
                    <a:pt x="117" y="6"/>
                  </a:lnTo>
                  <a:lnTo>
                    <a:pt x="109" y="10"/>
                  </a:lnTo>
                  <a:lnTo>
                    <a:pt x="100" y="16"/>
                  </a:lnTo>
                  <a:lnTo>
                    <a:pt x="91" y="24"/>
                  </a:lnTo>
                  <a:lnTo>
                    <a:pt x="82" y="33"/>
                  </a:lnTo>
                  <a:lnTo>
                    <a:pt x="73" y="43"/>
                  </a:lnTo>
                  <a:lnTo>
                    <a:pt x="73" y="333"/>
                  </a:lnTo>
                  <a:lnTo>
                    <a:pt x="37" y="319"/>
                  </a:lnTo>
                  <a:lnTo>
                    <a:pt x="28" y="324"/>
                  </a:lnTo>
                  <a:lnTo>
                    <a:pt x="21" y="329"/>
                  </a:lnTo>
                  <a:lnTo>
                    <a:pt x="15" y="335"/>
                  </a:lnTo>
                  <a:lnTo>
                    <a:pt x="9" y="340"/>
                  </a:lnTo>
                  <a:lnTo>
                    <a:pt x="6" y="346"/>
                  </a:lnTo>
                  <a:lnTo>
                    <a:pt x="3" y="352"/>
                  </a:lnTo>
                  <a:lnTo>
                    <a:pt x="1" y="359"/>
                  </a:lnTo>
                  <a:lnTo>
                    <a:pt x="0" y="365"/>
                  </a:lnTo>
                  <a:lnTo>
                    <a:pt x="0" y="369"/>
                  </a:lnTo>
                  <a:lnTo>
                    <a:pt x="1" y="375"/>
                  </a:lnTo>
                  <a:lnTo>
                    <a:pt x="3" y="380"/>
                  </a:lnTo>
                  <a:lnTo>
                    <a:pt x="5" y="386"/>
                  </a:lnTo>
                  <a:lnTo>
                    <a:pt x="8" y="392"/>
                  </a:lnTo>
                  <a:lnTo>
                    <a:pt x="78" y="421"/>
                  </a:lnTo>
                  <a:lnTo>
                    <a:pt x="88" y="424"/>
                  </a:lnTo>
                  <a:lnTo>
                    <a:pt x="98" y="427"/>
                  </a:lnTo>
                  <a:lnTo>
                    <a:pt x="107" y="429"/>
                  </a:lnTo>
                  <a:lnTo>
                    <a:pt x="115" y="431"/>
                  </a:lnTo>
                  <a:lnTo>
                    <a:pt x="123" y="433"/>
                  </a:lnTo>
                  <a:lnTo>
                    <a:pt x="129" y="435"/>
                  </a:lnTo>
                  <a:lnTo>
                    <a:pt x="136" y="436"/>
                  </a:lnTo>
                  <a:lnTo>
                    <a:pt x="142" y="437"/>
                  </a:lnTo>
                  <a:lnTo>
                    <a:pt x="142" y="362"/>
                  </a:lnTo>
                  <a:lnTo>
                    <a:pt x="113" y="352"/>
                  </a:lnTo>
                  <a:lnTo>
                    <a:pt x="113" y="131"/>
                  </a:lnTo>
                  <a:lnTo>
                    <a:pt x="113" y="115"/>
                  </a:lnTo>
                  <a:lnTo>
                    <a:pt x="114" y="101"/>
                  </a:lnTo>
                  <a:lnTo>
                    <a:pt x="117" y="90"/>
                  </a:lnTo>
                  <a:lnTo>
                    <a:pt x="121" y="82"/>
                  </a:lnTo>
                  <a:lnTo>
                    <a:pt x="125" y="77"/>
                  </a:lnTo>
                  <a:lnTo>
                    <a:pt x="130" y="73"/>
                  </a:lnTo>
                  <a:lnTo>
                    <a:pt x="136" y="73"/>
                  </a:lnTo>
                  <a:lnTo>
                    <a:pt x="142" y="74"/>
                  </a:lnTo>
                  <a:close/>
                </a:path>
              </a:pathLst>
            </a:custGeom>
            <a:solidFill>
              <a:srgbClr val="1C2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1874293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7619" y="2012691"/>
            <a:ext cx="5764725" cy="3792392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54892"/>
          </a:xfrm>
        </p:spPr>
        <p:txBody>
          <a:bodyPr>
            <a:normAutofit/>
          </a:bodyPr>
          <a:lstStyle/>
          <a:p>
            <a:r>
              <a:rPr lang="en-US" dirty="0" smtClean="0"/>
              <a:t>Viewing and Editing Documents</a:t>
            </a:r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0" y="-40928"/>
            <a:ext cx="3299493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4: Viewing &amp; Editing Documents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3352049" y="4349059"/>
            <a:ext cx="629205" cy="818069"/>
          </a:xfrm>
          <a:prstGeom prst="roundRect">
            <a:avLst>
              <a:gd name="adj" fmla="val 7659"/>
            </a:avLst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26" name="Oval 25"/>
          <p:cNvSpPr/>
          <p:nvPr/>
        </p:nvSpPr>
        <p:spPr>
          <a:xfrm>
            <a:off x="7214711" y="2212627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 smtClean="0"/>
              <a:t>1</a:t>
            </a:r>
            <a:endParaRPr lang="en-US" sz="2000" b="1" dirty="0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72787" y="961207"/>
            <a:ext cx="3566568" cy="5289469"/>
          </a:xfrm>
          <a:prstGeom prst="rightArrowCallout">
            <a:avLst>
              <a:gd name="adj1" fmla="val 12654"/>
              <a:gd name="adj2" fmla="val 10857"/>
              <a:gd name="adj3" fmla="val 8635"/>
              <a:gd name="adj4" fmla="val 85102"/>
            </a:avLst>
          </a:prstGeo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 w="9525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19113" indent="-228600" algn="l" defTabSz="914400" rtl="0" eaLnBrk="1" latinLnBrk="0" hangingPunct="1">
              <a:spcBef>
                <a:spcPct val="20000"/>
              </a:spcBef>
              <a:buSzPct val="80000"/>
              <a:buFont typeface="Wingdings" pitchFamily="2" charset="2"/>
              <a:buChar char="Ø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914400" indent="-166688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tabLst>
                <a:tab pos="862013" algn="l"/>
              </a:tabLst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204913" indent="-290513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500" dirty="0" smtClean="0">
                <a:solidFill>
                  <a:schemeClr val="tx1"/>
                </a:solidFill>
              </a:rPr>
              <a:t>Users can </a:t>
            </a:r>
            <a:r>
              <a:rPr lang="en-US" sz="1500" dirty="0">
                <a:solidFill>
                  <a:schemeClr val="tx1"/>
                </a:solidFill>
              </a:rPr>
              <a:t>view all documents they are associated to through a project and for which they have a privilege “match”. Manager</a:t>
            </a:r>
            <a:r>
              <a:rPr lang="en-US" sz="1500" dirty="0" smtClean="0">
                <a:solidFill>
                  <a:schemeClr val="tx1"/>
                </a:solidFill>
              </a:rPr>
              <a:t>/ Contributor </a:t>
            </a:r>
            <a:r>
              <a:rPr lang="en-US" sz="1500" dirty="0">
                <a:solidFill>
                  <a:schemeClr val="tx1"/>
                </a:solidFill>
              </a:rPr>
              <a:t>may </a:t>
            </a:r>
            <a:r>
              <a:rPr lang="en-US" sz="1500" dirty="0" smtClean="0">
                <a:solidFill>
                  <a:schemeClr val="tx1"/>
                </a:solidFill>
              </a:rPr>
              <a:t>view/edit/delete documents.. </a:t>
            </a:r>
          </a:p>
          <a:p>
            <a:pPr marL="231775" indent="-231775">
              <a:buFont typeface="+mj-lt"/>
              <a:buAutoNum type="arabicPeriod"/>
            </a:pPr>
            <a:r>
              <a:rPr lang="en-US" sz="1500" dirty="0" smtClean="0">
                <a:solidFill>
                  <a:schemeClr val="tx1"/>
                </a:solidFill>
              </a:rPr>
              <a:t>User can edit or delete one or more documents, by checking the box(es) then select Edit or Delete.</a:t>
            </a:r>
          </a:p>
          <a:p>
            <a:pPr marL="231775" indent="0">
              <a:buNone/>
            </a:pPr>
            <a:r>
              <a:rPr lang="en-US" sz="1500" dirty="0" smtClean="0">
                <a:solidFill>
                  <a:schemeClr val="tx1"/>
                </a:solidFill>
              </a:rPr>
              <a:t>If </a:t>
            </a:r>
            <a:r>
              <a:rPr lang="en-US" sz="1500" dirty="0">
                <a:solidFill>
                  <a:schemeClr val="tx1"/>
                </a:solidFill>
              </a:rPr>
              <a:t>the user selected 1 document, then the single edit form will be provided; if the user selected more than 1 document, a mass edit page will be </a:t>
            </a:r>
            <a:r>
              <a:rPr lang="en-US" sz="1500" dirty="0" smtClean="0">
                <a:solidFill>
                  <a:schemeClr val="tx1"/>
                </a:solidFill>
              </a:rPr>
              <a:t>provided (see next page).</a:t>
            </a:r>
            <a:endParaRPr lang="en-US" sz="1500" dirty="0">
              <a:solidFill>
                <a:schemeClr val="tx1"/>
              </a:solidFill>
            </a:endParaRPr>
          </a:p>
          <a:p>
            <a:pPr marL="231775" indent="-231775">
              <a:buFont typeface="+mj-lt"/>
              <a:buAutoNum type="arabicPeriod" startAt="2"/>
            </a:pPr>
            <a:r>
              <a:rPr lang="en-US" sz="1500" dirty="0" smtClean="0">
                <a:solidFill>
                  <a:schemeClr val="tx1"/>
                </a:solidFill>
              </a:rPr>
              <a:t>User can view document by clicking on the document title link. The document will open in a separate window. User can also select the magnifying glass, to </a:t>
            </a:r>
            <a:r>
              <a:rPr lang="en-US" sz="1500" dirty="0">
                <a:solidFill>
                  <a:schemeClr val="tx1"/>
                </a:solidFill>
              </a:rPr>
              <a:t>view a snapshot information of the </a:t>
            </a:r>
            <a:r>
              <a:rPr lang="en-US" sz="1500" dirty="0" smtClean="0">
                <a:solidFill>
                  <a:schemeClr val="tx1"/>
                </a:solidFill>
              </a:rPr>
              <a:t>document.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7580471" y="2210979"/>
            <a:ext cx="1476875" cy="383747"/>
          </a:xfrm>
          <a:prstGeom prst="roundRect">
            <a:avLst>
              <a:gd name="adj" fmla="val 7659"/>
            </a:avLst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9" name="Oval 18"/>
          <p:cNvSpPr/>
          <p:nvPr/>
        </p:nvSpPr>
        <p:spPr>
          <a:xfrm>
            <a:off x="3094739" y="4108596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 smtClean="0"/>
              <a:t>1</a:t>
            </a:r>
            <a:endParaRPr lang="en-US" sz="2000" b="1" dirty="0"/>
          </a:p>
        </p:txBody>
      </p:sp>
      <p:sp>
        <p:nvSpPr>
          <p:cNvPr id="20" name="Rounded Rectangle 19"/>
          <p:cNvSpPr/>
          <p:nvPr/>
        </p:nvSpPr>
        <p:spPr>
          <a:xfrm>
            <a:off x="3981255" y="5292137"/>
            <a:ext cx="1562978" cy="370532"/>
          </a:xfrm>
          <a:prstGeom prst="roundRect">
            <a:avLst>
              <a:gd name="adj" fmla="val 7659"/>
            </a:avLst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21" name="Oval 20"/>
          <p:cNvSpPr/>
          <p:nvPr/>
        </p:nvSpPr>
        <p:spPr>
          <a:xfrm>
            <a:off x="5561280" y="5299170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 smtClean="0"/>
              <a:t>2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889356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54892"/>
          </a:xfrm>
        </p:spPr>
        <p:txBody>
          <a:bodyPr>
            <a:normAutofit/>
          </a:bodyPr>
          <a:lstStyle/>
          <a:p>
            <a:r>
              <a:rPr lang="en-US" dirty="0" smtClean="0"/>
              <a:t>Viewing a Project Document</a:t>
            </a:r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0" y="-40928"/>
            <a:ext cx="3299493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4: Viewing &amp; Editing Documents</a:t>
            </a:r>
          </a:p>
        </p:txBody>
      </p:sp>
      <p:cxnSp>
        <p:nvCxnSpPr>
          <p:cNvPr id="10" name="Straight Arrow Connector 9"/>
          <p:cNvCxnSpPr>
            <a:stCxn id="21" idx="1"/>
          </p:cNvCxnSpPr>
          <p:nvPr/>
        </p:nvCxnSpPr>
        <p:spPr>
          <a:xfrm flipH="1" flipV="1">
            <a:off x="1392808" y="4574234"/>
            <a:ext cx="242108" cy="13507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338" y="1860699"/>
            <a:ext cx="7577944" cy="4567790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1" name="Oval 20"/>
          <p:cNvSpPr/>
          <p:nvPr/>
        </p:nvSpPr>
        <p:spPr>
          <a:xfrm>
            <a:off x="1581352" y="4655740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 smtClean="0"/>
              <a:t>1</a:t>
            </a:r>
            <a:endParaRPr lang="en-US" sz="2000" b="1" dirty="0"/>
          </a:p>
        </p:txBody>
      </p:sp>
      <p:cxnSp>
        <p:nvCxnSpPr>
          <p:cNvPr id="4" name="Straight Arrow Connector 3"/>
          <p:cNvCxnSpPr>
            <a:stCxn id="21" idx="6"/>
          </p:cNvCxnSpPr>
          <p:nvPr/>
        </p:nvCxnSpPr>
        <p:spPr>
          <a:xfrm flipV="1">
            <a:off x="1947112" y="4497572"/>
            <a:ext cx="530274" cy="341048"/>
          </a:xfrm>
          <a:prstGeom prst="straightConnector1">
            <a:avLst/>
          </a:prstGeom>
          <a:ln w="28575">
            <a:solidFill>
              <a:schemeClr val="tx2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18"/>
          <p:cNvSpPr/>
          <p:nvPr/>
        </p:nvSpPr>
        <p:spPr>
          <a:xfrm>
            <a:off x="3299493" y="3088206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/>
              <a:t>2</a:t>
            </a:r>
          </a:p>
        </p:txBody>
      </p:sp>
      <p:cxnSp>
        <p:nvCxnSpPr>
          <p:cNvPr id="8" name="Straight Arrow Connector 7"/>
          <p:cNvCxnSpPr>
            <a:stCxn id="19" idx="4"/>
          </p:cNvCxnSpPr>
          <p:nvPr/>
        </p:nvCxnSpPr>
        <p:spPr>
          <a:xfrm flipH="1">
            <a:off x="3434317" y="3453966"/>
            <a:ext cx="48056" cy="235532"/>
          </a:xfrm>
          <a:prstGeom prst="straightConnector1">
            <a:avLst/>
          </a:prstGeom>
          <a:ln w="28575">
            <a:solidFill>
              <a:schemeClr val="tx2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3665253" y="3286380"/>
            <a:ext cx="540710" cy="207822"/>
          </a:xfrm>
          <a:prstGeom prst="straightConnector1">
            <a:avLst/>
          </a:prstGeom>
          <a:ln w="28575">
            <a:solidFill>
              <a:schemeClr val="tx2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ontent Placeholder 2"/>
          <p:cNvSpPr txBox="1">
            <a:spLocks/>
          </p:cNvSpPr>
          <p:nvPr/>
        </p:nvSpPr>
        <p:spPr>
          <a:xfrm>
            <a:off x="577763" y="892967"/>
            <a:ext cx="8143159" cy="1195141"/>
          </a:xfrm>
          <a:prstGeom prst="downArrowCallout">
            <a:avLst>
              <a:gd name="adj1" fmla="val 34136"/>
              <a:gd name="adj2" fmla="val 32993"/>
              <a:gd name="adj3" fmla="val 25000"/>
              <a:gd name="adj4" fmla="val 64977"/>
            </a:avLst>
          </a:prstGeo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 marL="228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19113" indent="-228600" algn="l" defTabSz="914400" rtl="0" eaLnBrk="1" latinLnBrk="0" hangingPunct="1">
              <a:spcBef>
                <a:spcPct val="20000"/>
              </a:spcBef>
              <a:buSzPct val="80000"/>
              <a:buFont typeface="Wingdings" pitchFamily="2" charset="2"/>
              <a:buChar char="Ø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914400" indent="-166688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tabLst>
                <a:tab pos="862013" algn="l"/>
              </a:tabLst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204913" indent="-290513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+mj-lt"/>
              <a:buAutoNum type="arabicPeriod"/>
            </a:pPr>
            <a:r>
              <a:rPr lang="en-US" sz="1600" dirty="0" smtClean="0">
                <a:solidFill>
                  <a:schemeClr val="tx1"/>
                </a:solidFill>
              </a:rPr>
              <a:t>Click on </a:t>
            </a:r>
            <a:r>
              <a:rPr lang="en-US" sz="1600" dirty="0">
                <a:solidFill>
                  <a:schemeClr val="tx1"/>
                </a:solidFill>
              </a:rPr>
              <a:t>the title, to open a link or document in a separate </a:t>
            </a:r>
            <a:r>
              <a:rPr lang="en-US" sz="1600" dirty="0" smtClean="0">
                <a:solidFill>
                  <a:schemeClr val="tx1"/>
                </a:solidFill>
              </a:rPr>
              <a:t>window. </a:t>
            </a:r>
            <a:endParaRPr lang="en-US" sz="1600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600" dirty="0" smtClean="0">
                <a:solidFill>
                  <a:schemeClr val="tx1"/>
                </a:solidFill>
              </a:rPr>
              <a:t>Click on the magnifying glass to view </a:t>
            </a:r>
            <a:r>
              <a:rPr lang="en-US" sz="1600" dirty="0">
                <a:solidFill>
                  <a:schemeClr val="tx1"/>
                </a:solidFill>
              </a:rPr>
              <a:t>the abstract before downloading the entire </a:t>
            </a:r>
            <a:r>
              <a:rPr lang="en-US" sz="1600" dirty="0" smtClean="0">
                <a:solidFill>
                  <a:schemeClr val="tx1"/>
                </a:solidFill>
              </a:rPr>
              <a:t>document</a:t>
            </a:r>
            <a:endParaRPr lang="en-US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3804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7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76"/>
          <a:stretch/>
        </p:blipFill>
        <p:spPr bwMode="auto">
          <a:xfrm>
            <a:off x="1253870" y="2316868"/>
            <a:ext cx="6696989" cy="4066556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54892"/>
          </a:xfrm>
        </p:spPr>
        <p:txBody>
          <a:bodyPr>
            <a:normAutofit/>
          </a:bodyPr>
          <a:lstStyle/>
          <a:p>
            <a:r>
              <a:rPr lang="en-US" dirty="0" smtClean="0"/>
              <a:t>Mass Editing</a:t>
            </a:r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0" y="-40928"/>
            <a:ext cx="3299493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4:  </a:t>
            </a:r>
            <a:r>
              <a:rPr lang="en-US" sz="1300" b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Viewing &amp; Editing Documents</a:t>
            </a: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260163" y="906616"/>
            <a:ext cx="6704344" cy="1754698"/>
          </a:xfrm>
          <a:prstGeom prst="downArrowCallout">
            <a:avLst>
              <a:gd name="adj1" fmla="val 25000"/>
              <a:gd name="adj2" fmla="val 20334"/>
              <a:gd name="adj3" fmla="val 17222"/>
              <a:gd name="adj4" fmla="val 71199"/>
            </a:avLst>
          </a:prstGeo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 w="9525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19113" indent="-228600" algn="l" defTabSz="914400" rtl="0" eaLnBrk="1" latinLnBrk="0" hangingPunct="1">
              <a:spcBef>
                <a:spcPct val="20000"/>
              </a:spcBef>
              <a:buSzPct val="80000"/>
              <a:buFont typeface="Wingdings" pitchFamily="2" charset="2"/>
              <a:buChar char="Ø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914400" indent="-166688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tabLst>
                <a:tab pos="862013" algn="l"/>
              </a:tabLst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204913" indent="-290513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600" dirty="0">
                <a:solidFill>
                  <a:schemeClr val="tx1"/>
                </a:solidFill>
              </a:rPr>
              <a:t>Mass edit is a tabular view of selected documents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600" dirty="0">
                <a:solidFill>
                  <a:schemeClr val="tx1"/>
                </a:solidFill>
              </a:rPr>
              <a:t>Users may change all data displayed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600" dirty="0">
                <a:solidFill>
                  <a:schemeClr val="tx1"/>
                </a:solidFill>
              </a:rPr>
              <a:t>Users may globally change some of the fields</a:t>
            </a:r>
          </a:p>
          <a:p>
            <a:pPr marL="0" indent="0">
              <a:buNone/>
            </a:pPr>
            <a:r>
              <a:rPr lang="en-US" sz="1600" dirty="0" smtClean="0">
                <a:solidFill>
                  <a:schemeClr val="tx1"/>
                </a:solidFill>
              </a:rPr>
              <a:t>Note:  Not all of the information fields are included in mass edit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19" name="Oval 18"/>
          <p:cNvSpPr/>
          <p:nvPr/>
        </p:nvSpPr>
        <p:spPr>
          <a:xfrm>
            <a:off x="2910968" y="2879227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/>
              <a:t>2</a:t>
            </a:r>
          </a:p>
        </p:txBody>
      </p:sp>
      <p:sp>
        <p:nvSpPr>
          <p:cNvPr id="21" name="Oval 20"/>
          <p:cNvSpPr/>
          <p:nvPr/>
        </p:nvSpPr>
        <p:spPr>
          <a:xfrm>
            <a:off x="4070292" y="5720888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 smtClean="0"/>
              <a:t>1</a:t>
            </a:r>
            <a:endParaRPr lang="en-US" sz="2000" b="1" dirty="0"/>
          </a:p>
        </p:txBody>
      </p:sp>
      <p:cxnSp>
        <p:nvCxnSpPr>
          <p:cNvPr id="3" name="Straight Arrow Connector 2"/>
          <p:cNvCxnSpPr>
            <a:stCxn id="19" idx="7"/>
          </p:cNvCxnSpPr>
          <p:nvPr/>
        </p:nvCxnSpPr>
        <p:spPr>
          <a:xfrm flipV="1">
            <a:off x="3223164" y="2795232"/>
            <a:ext cx="291051" cy="137559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>
            <a:off x="3276728" y="3087049"/>
            <a:ext cx="481871" cy="105568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stCxn id="21" idx="1"/>
          </p:cNvCxnSpPr>
          <p:nvPr/>
        </p:nvCxnSpPr>
        <p:spPr>
          <a:xfrm flipH="1" flipV="1">
            <a:off x="3881748" y="5639382"/>
            <a:ext cx="242108" cy="135070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0184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999" y="955611"/>
            <a:ext cx="7313838" cy="5415119"/>
          </a:xfrm>
          <a:prstGeom prst="rect">
            <a:avLst/>
          </a:prstGeom>
          <a:ln w="9525">
            <a:solidFill>
              <a:schemeClr val="accent1"/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03238"/>
          </a:xfrm>
        </p:spPr>
        <p:txBody>
          <a:bodyPr/>
          <a:lstStyle/>
          <a:p>
            <a:r>
              <a:rPr lang="en-US" dirty="0" smtClean="0"/>
              <a:t>Editing Single </a:t>
            </a:r>
            <a:r>
              <a:rPr lang="en-US" dirty="0"/>
              <a:t>D</a:t>
            </a:r>
            <a:r>
              <a:rPr lang="en-US" dirty="0" smtClean="0"/>
              <a:t>ocument</a:t>
            </a:r>
            <a:endParaRPr lang="en-US" dirty="0"/>
          </a:p>
        </p:txBody>
      </p:sp>
      <p:sp>
        <p:nvSpPr>
          <p:cNvPr id="5" name="Up Arrow Callout 4"/>
          <p:cNvSpPr/>
          <p:nvPr/>
        </p:nvSpPr>
        <p:spPr>
          <a:xfrm>
            <a:off x="4470328" y="3663171"/>
            <a:ext cx="2635622" cy="1452283"/>
          </a:xfrm>
          <a:prstGeom prst="upArrowCallout">
            <a:avLst>
              <a:gd name="adj1" fmla="val 31143"/>
              <a:gd name="adj2" fmla="val 25000"/>
              <a:gd name="adj3" fmla="val 25000"/>
              <a:gd name="adj4" fmla="val 64977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Edit all Metadata Fields to ensure accurate abstracts, searches/filters for all users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-40928"/>
            <a:ext cx="4719918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4: </a:t>
            </a:r>
            <a:r>
              <a:rPr lang="en-US" sz="1300" b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Viewing &amp; Editing Documents</a:t>
            </a:r>
          </a:p>
        </p:txBody>
      </p:sp>
    </p:spTree>
    <p:extLst>
      <p:ext uri="{BB962C8B-B14F-4D97-AF65-F5344CB8AC3E}">
        <p14:creationId xmlns:p14="http://schemas.microsoft.com/office/powerpoint/2010/main" val="64155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2"/>
          <p:cNvSpPr txBox="1">
            <a:spLocks/>
          </p:cNvSpPr>
          <p:nvPr/>
        </p:nvSpPr>
        <p:spPr>
          <a:xfrm>
            <a:off x="2392049" y="2504432"/>
            <a:ext cx="4642394" cy="2490658"/>
          </a:xfrm>
          <a:prstGeom prst="rect">
            <a:avLst/>
          </a:prstGeo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SzPct val="80000"/>
              <a:buFont typeface="Wingdings" pitchFamily="2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tabLst>
                <a:tab pos="862013" algn="l"/>
              </a:tabLst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Aft>
                <a:spcPts val="900"/>
              </a:spcAft>
            </a:pPr>
            <a:r>
              <a:rPr lang="en-US" sz="3900" b="1" dirty="0" smtClean="0">
                <a:solidFill>
                  <a:schemeClr val="accent1">
                    <a:lumMod val="50000"/>
                  </a:schemeClr>
                </a:solidFill>
              </a:rPr>
              <a:t>What is covered</a:t>
            </a:r>
          </a:p>
          <a:p>
            <a:pPr marL="457200" indent="-457200">
              <a:lnSpc>
                <a:spcPct val="120000"/>
              </a:lnSpc>
              <a:spcBef>
                <a:spcPts val="600"/>
              </a:spcBef>
              <a:spcAft>
                <a:spcPts val="900"/>
              </a:spcAft>
              <a:buAutoNum type="arabicPeriod"/>
            </a:pPr>
            <a:r>
              <a:rPr lang="en-US" sz="2900" dirty="0" smtClean="0">
                <a:solidFill>
                  <a:schemeClr val="tx1"/>
                </a:solidFill>
              </a:rPr>
              <a:t>Replacing a document</a:t>
            </a:r>
          </a:p>
          <a:p>
            <a:pPr marL="457200" indent="-457200">
              <a:lnSpc>
                <a:spcPct val="120000"/>
              </a:lnSpc>
              <a:spcBef>
                <a:spcPts val="600"/>
              </a:spcBef>
              <a:spcAft>
                <a:spcPts val="900"/>
              </a:spcAft>
              <a:buAutoNum type="arabicPeriod"/>
            </a:pPr>
            <a:r>
              <a:rPr lang="en-US" sz="2900" dirty="0" smtClean="0">
                <a:solidFill>
                  <a:schemeClr val="tx1"/>
                </a:solidFill>
              </a:rPr>
              <a:t>Viewing document history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334650"/>
            <a:ext cx="9144000" cy="700773"/>
          </a:xfrm>
        </p:spPr>
        <p:txBody>
          <a:bodyPr/>
          <a:lstStyle/>
          <a:p>
            <a:pPr algn="ctr"/>
            <a:r>
              <a:rPr lang="en-US" sz="3600" cap="all" dirty="0" smtClean="0">
                <a:solidFill>
                  <a:srgbClr val="385E8C"/>
                </a:solidFill>
              </a:rPr>
              <a:t>Module 5: Replacing a document</a:t>
            </a:r>
            <a:endParaRPr lang="en-US" sz="3600" cap="all" dirty="0">
              <a:solidFill>
                <a:srgbClr val="385E8C"/>
              </a:solidFill>
            </a:endParaRPr>
          </a:p>
        </p:txBody>
      </p:sp>
      <p:grpSp>
        <p:nvGrpSpPr>
          <p:cNvPr id="7" name="Group 50"/>
          <p:cNvGrpSpPr>
            <a:grpSpLocks noChangeAspect="1"/>
          </p:cNvGrpSpPr>
          <p:nvPr/>
        </p:nvGrpSpPr>
        <p:grpSpPr bwMode="auto">
          <a:xfrm>
            <a:off x="6222777" y="1831595"/>
            <a:ext cx="1472629" cy="1257525"/>
            <a:chOff x="-518" y="2576"/>
            <a:chExt cx="890" cy="760"/>
          </a:xfrm>
        </p:grpSpPr>
        <p:sp>
          <p:nvSpPr>
            <p:cNvPr id="8" name="Freeform 64"/>
            <p:cNvSpPr>
              <a:spLocks/>
            </p:cNvSpPr>
            <p:nvPr/>
          </p:nvSpPr>
          <p:spPr bwMode="auto">
            <a:xfrm>
              <a:off x="38" y="2576"/>
              <a:ext cx="334" cy="497"/>
            </a:xfrm>
            <a:custGeom>
              <a:avLst/>
              <a:gdLst>
                <a:gd name="T0" fmla="*/ 0 w 334"/>
                <a:gd name="T1" fmla="*/ 18 h 497"/>
                <a:gd name="T2" fmla="*/ 12 w 334"/>
                <a:gd name="T3" fmla="*/ 15 h 497"/>
                <a:gd name="T4" fmla="*/ 29 w 334"/>
                <a:gd name="T5" fmla="*/ 20 h 497"/>
                <a:gd name="T6" fmla="*/ 71 w 334"/>
                <a:gd name="T7" fmla="*/ 14 h 497"/>
                <a:gd name="T8" fmla="*/ 72 w 334"/>
                <a:gd name="T9" fmla="*/ 4 h 497"/>
                <a:gd name="T10" fmla="*/ 91 w 334"/>
                <a:gd name="T11" fmla="*/ 0 h 497"/>
                <a:gd name="T12" fmla="*/ 328 w 334"/>
                <a:gd name="T13" fmla="*/ 58 h 497"/>
                <a:gd name="T14" fmla="*/ 334 w 334"/>
                <a:gd name="T15" fmla="*/ 73 h 497"/>
                <a:gd name="T16" fmla="*/ 334 w 334"/>
                <a:gd name="T17" fmla="*/ 471 h 497"/>
                <a:gd name="T18" fmla="*/ 332 w 334"/>
                <a:gd name="T19" fmla="*/ 479 h 497"/>
                <a:gd name="T20" fmla="*/ 327 w 334"/>
                <a:gd name="T21" fmla="*/ 486 h 497"/>
                <a:gd name="T22" fmla="*/ 320 w 334"/>
                <a:gd name="T23" fmla="*/ 492 h 497"/>
                <a:gd name="T24" fmla="*/ 311 w 334"/>
                <a:gd name="T25" fmla="*/ 495 h 497"/>
                <a:gd name="T26" fmla="*/ 300 w 334"/>
                <a:gd name="T27" fmla="*/ 497 h 497"/>
                <a:gd name="T28" fmla="*/ 290 w 334"/>
                <a:gd name="T29" fmla="*/ 497 h 497"/>
                <a:gd name="T30" fmla="*/ 278 w 334"/>
                <a:gd name="T31" fmla="*/ 496 h 497"/>
                <a:gd name="T32" fmla="*/ 268 w 334"/>
                <a:gd name="T33" fmla="*/ 493 h 497"/>
                <a:gd name="T34" fmla="*/ 0 w 334"/>
                <a:gd name="T35" fmla="*/ 402 h 497"/>
                <a:gd name="T36" fmla="*/ 0 w 334"/>
                <a:gd name="T37" fmla="*/ 18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497">
                  <a:moveTo>
                    <a:pt x="0" y="18"/>
                  </a:moveTo>
                  <a:lnTo>
                    <a:pt x="12" y="15"/>
                  </a:lnTo>
                  <a:lnTo>
                    <a:pt x="29" y="20"/>
                  </a:lnTo>
                  <a:lnTo>
                    <a:pt x="71" y="14"/>
                  </a:lnTo>
                  <a:lnTo>
                    <a:pt x="72" y="4"/>
                  </a:lnTo>
                  <a:lnTo>
                    <a:pt x="91" y="0"/>
                  </a:lnTo>
                  <a:lnTo>
                    <a:pt x="328" y="58"/>
                  </a:lnTo>
                  <a:lnTo>
                    <a:pt x="334" y="73"/>
                  </a:lnTo>
                  <a:lnTo>
                    <a:pt x="334" y="471"/>
                  </a:lnTo>
                  <a:lnTo>
                    <a:pt x="332" y="479"/>
                  </a:lnTo>
                  <a:lnTo>
                    <a:pt x="327" y="486"/>
                  </a:lnTo>
                  <a:lnTo>
                    <a:pt x="320" y="492"/>
                  </a:lnTo>
                  <a:lnTo>
                    <a:pt x="311" y="495"/>
                  </a:lnTo>
                  <a:lnTo>
                    <a:pt x="300" y="497"/>
                  </a:lnTo>
                  <a:lnTo>
                    <a:pt x="290" y="497"/>
                  </a:lnTo>
                  <a:lnTo>
                    <a:pt x="278" y="496"/>
                  </a:lnTo>
                  <a:lnTo>
                    <a:pt x="268" y="493"/>
                  </a:lnTo>
                  <a:lnTo>
                    <a:pt x="0" y="402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65"/>
            <p:cNvSpPr>
              <a:spLocks/>
            </p:cNvSpPr>
            <p:nvPr/>
          </p:nvSpPr>
          <p:spPr bwMode="auto">
            <a:xfrm>
              <a:off x="68" y="2586"/>
              <a:ext cx="291" cy="70"/>
            </a:xfrm>
            <a:custGeom>
              <a:avLst/>
              <a:gdLst>
                <a:gd name="T0" fmla="*/ 54 w 291"/>
                <a:gd name="T1" fmla="*/ 0 h 70"/>
                <a:gd name="T2" fmla="*/ 291 w 291"/>
                <a:gd name="T3" fmla="*/ 55 h 70"/>
                <a:gd name="T4" fmla="*/ 290 w 291"/>
                <a:gd name="T5" fmla="*/ 62 h 70"/>
                <a:gd name="T6" fmla="*/ 287 w 291"/>
                <a:gd name="T7" fmla="*/ 66 h 70"/>
                <a:gd name="T8" fmla="*/ 281 w 291"/>
                <a:gd name="T9" fmla="*/ 68 h 70"/>
                <a:gd name="T10" fmla="*/ 273 w 291"/>
                <a:gd name="T11" fmla="*/ 69 h 70"/>
                <a:gd name="T12" fmla="*/ 264 w 291"/>
                <a:gd name="T13" fmla="*/ 70 h 70"/>
                <a:gd name="T14" fmla="*/ 255 w 291"/>
                <a:gd name="T15" fmla="*/ 69 h 70"/>
                <a:gd name="T16" fmla="*/ 246 w 291"/>
                <a:gd name="T17" fmla="*/ 69 h 70"/>
                <a:gd name="T18" fmla="*/ 238 w 291"/>
                <a:gd name="T19" fmla="*/ 69 h 70"/>
                <a:gd name="T20" fmla="*/ 0 w 291"/>
                <a:gd name="T21" fmla="*/ 9 h 70"/>
                <a:gd name="T22" fmla="*/ 54 w 291"/>
                <a:gd name="T2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1" h="70">
                  <a:moveTo>
                    <a:pt x="54" y="0"/>
                  </a:moveTo>
                  <a:lnTo>
                    <a:pt x="291" y="55"/>
                  </a:lnTo>
                  <a:lnTo>
                    <a:pt x="290" y="62"/>
                  </a:lnTo>
                  <a:lnTo>
                    <a:pt x="287" y="66"/>
                  </a:lnTo>
                  <a:lnTo>
                    <a:pt x="281" y="68"/>
                  </a:lnTo>
                  <a:lnTo>
                    <a:pt x="273" y="69"/>
                  </a:lnTo>
                  <a:lnTo>
                    <a:pt x="264" y="70"/>
                  </a:lnTo>
                  <a:lnTo>
                    <a:pt x="255" y="69"/>
                  </a:lnTo>
                  <a:lnTo>
                    <a:pt x="246" y="69"/>
                  </a:lnTo>
                  <a:lnTo>
                    <a:pt x="238" y="69"/>
                  </a:lnTo>
                  <a:lnTo>
                    <a:pt x="0" y="9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66"/>
            <p:cNvSpPr>
              <a:spLocks/>
            </p:cNvSpPr>
            <p:nvPr/>
          </p:nvSpPr>
          <p:spPr bwMode="auto">
            <a:xfrm>
              <a:off x="313" y="2649"/>
              <a:ext cx="59" cy="422"/>
            </a:xfrm>
            <a:custGeom>
              <a:avLst/>
              <a:gdLst>
                <a:gd name="T0" fmla="*/ 0 w 59"/>
                <a:gd name="T1" fmla="*/ 13 h 422"/>
                <a:gd name="T2" fmla="*/ 8 w 59"/>
                <a:gd name="T3" fmla="*/ 14 h 422"/>
                <a:gd name="T4" fmla="*/ 16 w 59"/>
                <a:gd name="T5" fmla="*/ 14 h 422"/>
                <a:gd name="T6" fmla="*/ 24 w 59"/>
                <a:gd name="T7" fmla="*/ 15 h 422"/>
                <a:gd name="T8" fmla="*/ 32 w 59"/>
                <a:gd name="T9" fmla="*/ 14 h 422"/>
                <a:gd name="T10" fmla="*/ 39 w 59"/>
                <a:gd name="T11" fmla="*/ 13 h 422"/>
                <a:gd name="T12" fmla="*/ 46 w 59"/>
                <a:gd name="T13" fmla="*/ 11 h 422"/>
                <a:gd name="T14" fmla="*/ 53 w 59"/>
                <a:gd name="T15" fmla="*/ 6 h 422"/>
                <a:gd name="T16" fmla="*/ 59 w 59"/>
                <a:gd name="T17" fmla="*/ 0 h 422"/>
                <a:gd name="T18" fmla="*/ 57 w 59"/>
                <a:gd name="T19" fmla="*/ 403 h 422"/>
                <a:gd name="T20" fmla="*/ 54 w 59"/>
                <a:gd name="T21" fmla="*/ 410 h 422"/>
                <a:gd name="T22" fmla="*/ 49 w 59"/>
                <a:gd name="T23" fmla="*/ 415 h 422"/>
                <a:gd name="T24" fmla="*/ 42 w 59"/>
                <a:gd name="T25" fmla="*/ 419 h 422"/>
                <a:gd name="T26" fmla="*/ 35 w 59"/>
                <a:gd name="T27" fmla="*/ 421 h 422"/>
                <a:gd name="T28" fmla="*/ 27 w 59"/>
                <a:gd name="T29" fmla="*/ 422 h 422"/>
                <a:gd name="T30" fmla="*/ 18 w 59"/>
                <a:gd name="T31" fmla="*/ 421 h 422"/>
                <a:gd name="T32" fmla="*/ 9 w 59"/>
                <a:gd name="T33" fmla="*/ 418 h 422"/>
                <a:gd name="T34" fmla="*/ 0 w 59"/>
                <a:gd name="T35" fmla="*/ 413 h 422"/>
                <a:gd name="T36" fmla="*/ 0 w 59"/>
                <a:gd name="T37" fmla="*/ 13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422">
                  <a:moveTo>
                    <a:pt x="0" y="13"/>
                  </a:moveTo>
                  <a:lnTo>
                    <a:pt x="8" y="14"/>
                  </a:lnTo>
                  <a:lnTo>
                    <a:pt x="16" y="14"/>
                  </a:lnTo>
                  <a:lnTo>
                    <a:pt x="24" y="15"/>
                  </a:lnTo>
                  <a:lnTo>
                    <a:pt x="32" y="14"/>
                  </a:lnTo>
                  <a:lnTo>
                    <a:pt x="39" y="13"/>
                  </a:lnTo>
                  <a:lnTo>
                    <a:pt x="46" y="11"/>
                  </a:lnTo>
                  <a:lnTo>
                    <a:pt x="53" y="6"/>
                  </a:lnTo>
                  <a:lnTo>
                    <a:pt x="59" y="0"/>
                  </a:lnTo>
                  <a:lnTo>
                    <a:pt x="57" y="403"/>
                  </a:lnTo>
                  <a:lnTo>
                    <a:pt x="54" y="410"/>
                  </a:lnTo>
                  <a:lnTo>
                    <a:pt x="49" y="415"/>
                  </a:lnTo>
                  <a:lnTo>
                    <a:pt x="42" y="419"/>
                  </a:lnTo>
                  <a:lnTo>
                    <a:pt x="35" y="421"/>
                  </a:lnTo>
                  <a:lnTo>
                    <a:pt x="27" y="422"/>
                  </a:lnTo>
                  <a:lnTo>
                    <a:pt x="18" y="421"/>
                  </a:lnTo>
                  <a:lnTo>
                    <a:pt x="9" y="418"/>
                  </a:lnTo>
                  <a:lnTo>
                    <a:pt x="0" y="413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67"/>
            <p:cNvSpPr>
              <a:spLocks/>
            </p:cNvSpPr>
            <p:nvPr/>
          </p:nvSpPr>
          <p:spPr bwMode="auto">
            <a:xfrm>
              <a:off x="-57" y="2594"/>
              <a:ext cx="350" cy="518"/>
            </a:xfrm>
            <a:custGeom>
              <a:avLst/>
              <a:gdLst>
                <a:gd name="T0" fmla="*/ 1 w 350"/>
                <a:gd name="T1" fmla="*/ 18 h 518"/>
                <a:gd name="T2" fmla="*/ 14 w 350"/>
                <a:gd name="T3" fmla="*/ 15 h 518"/>
                <a:gd name="T4" fmla="*/ 31 w 350"/>
                <a:gd name="T5" fmla="*/ 20 h 518"/>
                <a:gd name="T6" fmla="*/ 74 w 350"/>
                <a:gd name="T7" fmla="*/ 14 h 518"/>
                <a:gd name="T8" fmla="*/ 75 w 350"/>
                <a:gd name="T9" fmla="*/ 4 h 518"/>
                <a:gd name="T10" fmla="*/ 95 w 350"/>
                <a:gd name="T11" fmla="*/ 0 h 518"/>
                <a:gd name="T12" fmla="*/ 343 w 350"/>
                <a:gd name="T13" fmla="*/ 60 h 518"/>
                <a:gd name="T14" fmla="*/ 350 w 350"/>
                <a:gd name="T15" fmla="*/ 76 h 518"/>
                <a:gd name="T16" fmla="*/ 350 w 350"/>
                <a:gd name="T17" fmla="*/ 491 h 518"/>
                <a:gd name="T18" fmla="*/ 347 w 350"/>
                <a:gd name="T19" fmla="*/ 500 h 518"/>
                <a:gd name="T20" fmla="*/ 342 w 350"/>
                <a:gd name="T21" fmla="*/ 507 h 518"/>
                <a:gd name="T22" fmla="*/ 334 w 350"/>
                <a:gd name="T23" fmla="*/ 512 h 518"/>
                <a:gd name="T24" fmla="*/ 325 w 350"/>
                <a:gd name="T25" fmla="*/ 516 h 518"/>
                <a:gd name="T26" fmla="*/ 314 w 350"/>
                <a:gd name="T27" fmla="*/ 518 h 518"/>
                <a:gd name="T28" fmla="*/ 303 w 350"/>
                <a:gd name="T29" fmla="*/ 518 h 518"/>
                <a:gd name="T30" fmla="*/ 291 w 350"/>
                <a:gd name="T31" fmla="*/ 517 h 518"/>
                <a:gd name="T32" fmla="*/ 280 w 350"/>
                <a:gd name="T33" fmla="*/ 514 h 518"/>
                <a:gd name="T34" fmla="*/ 0 w 350"/>
                <a:gd name="T35" fmla="*/ 419 h 518"/>
                <a:gd name="T36" fmla="*/ 1 w 350"/>
                <a:gd name="T37" fmla="*/ 18 h 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0" h="518">
                  <a:moveTo>
                    <a:pt x="1" y="18"/>
                  </a:moveTo>
                  <a:lnTo>
                    <a:pt x="14" y="15"/>
                  </a:lnTo>
                  <a:lnTo>
                    <a:pt x="31" y="20"/>
                  </a:lnTo>
                  <a:lnTo>
                    <a:pt x="74" y="14"/>
                  </a:lnTo>
                  <a:lnTo>
                    <a:pt x="75" y="4"/>
                  </a:lnTo>
                  <a:lnTo>
                    <a:pt x="95" y="0"/>
                  </a:lnTo>
                  <a:lnTo>
                    <a:pt x="343" y="60"/>
                  </a:lnTo>
                  <a:lnTo>
                    <a:pt x="350" y="76"/>
                  </a:lnTo>
                  <a:lnTo>
                    <a:pt x="350" y="491"/>
                  </a:lnTo>
                  <a:lnTo>
                    <a:pt x="347" y="500"/>
                  </a:lnTo>
                  <a:lnTo>
                    <a:pt x="342" y="507"/>
                  </a:lnTo>
                  <a:lnTo>
                    <a:pt x="334" y="512"/>
                  </a:lnTo>
                  <a:lnTo>
                    <a:pt x="325" y="516"/>
                  </a:lnTo>
                  <a:lnTo>
                    <a:pt x="314" y="518"/>
                  </a:lnTo>
                  <a:lnTo>
                    <a:pt x="303" y="518"/>
                  </a:lnTo>
                  <a:lnTo>
                    <a:pt x="291" y="517"/>
                  </a:lnTo>
                  <a:lnTo>
                    <a:pt x="280" y="514"/>
                  </a:lnTo>
                  <a:lnTo>
                    <a:pt x="0" y="419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68"/>
            <p:cNvSpPr>
              <a:spLocks/>
            </p:cNvSpPr>
            <p:nvPr/>
          </p:nvSpPr>
          <p:spPr bwMode="auto">
            <a:xfrm>
              <a:off x="-24" y="2604"/>
              <a:ext cx="303" cy="73"/>
            </a:xfrm>
            <a:custGeom>
              <a:avLst/>
              <a:gdLst>
                <a:gd name="T0" fmla="*/ 55 w 303"/>
                <a:gd name="T1" fmla="*/ 0 h 73"/>
                <a:gd name="T2" fmla="*/ 303 w 303"/>
                <a:gd name="T3" fmla="*/ 57 h 73"/>
                <a:gd name="T4" fmla="*/ 302 w 303"/>
                <a:gd name="T5" fmla="*/ 64 h 73"/>
                <a:gd name="T6" fmla="*/ 299 w 303"/>
                <a:gd name="T7" fmla="*/ 68 h 73"/>
                <a:gd name="T8" fmla="*/ 292 w 303"/>
                <a:gd name="T9" fmla="*/ 71 h 73"/>
                <a:gd name="T10" fmla="*/ 284 w 303"/>
                <a:gd name="T11" fmla="*/ 72 h 73"/>
                <a:gd name="T12" fmla="*/ 274 w 303"/>
                <a:gd name="T13" fmla="*/ 73 h 73"/>
                <a:gd name="T14" fmla="*/ 265 w 303"/>
                <a:gd name="T15" fmla="*/ 72 h 73"/>
                <a:gd name="T16" fmla="*/ 255 w 303"/>
                <a:gd name="T17" fmla="*/ 72 h 73"/>
                <a:gd name="T18" fmla="*/ 247 w 303"/>
                <a:gd name="T19" fmla="*/ 72 h 73"/>
                <a:gd name="T20" fmla="*/ 0 w 303"/>
                <a:gd name="T21" fmla="*/ 9 h 73"/>
                <a:gd name="T22" fmla="*/ 55 w 303"/>
                <a:gd name="T23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03" h="73">
                  <a:moveTo>
                    <a:pt x="55" y="0"/>
                  </a:moveTo>
                  <a:lnTo>
                    <a:pt x="303" y="57"/>
                  </a:lnTo>
                  <a:lnTo>
                    <a:pt x="302" y="64"/>
                  </a:lnTo>
                  <a:lnTo>
                    <a:pt x="299" y="68"/>
                  </a:lnTo>
                  <a:lnTo>
                    <a:pt x="292" y="71"/>
                  </a:lnTo>
                  <a:lnTo>
                    <a:pt x="284" y="72"/>
                  </a:lnTo>
                  <a:lnTo>
                    <a:pt x="274" y="73"/>
                  </a:lnTo>
                  <a:lnTo>
                    <a:pt x="265" y="72"/>
                  </a:lnTo>
                  <a:lnTo>
                    <a:pt x="255" y="72"/>
                  </a:lnTo>
                  <a:lnTo>
                    <a:pt x="247" y="72"/>
                  </a:lnTo>
                  <a:lnTo>
                    <a:pt x="0" y="9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69"/>
            <p:cNvSpPr>
              <a:spLocks/>
            </p:cNvSpPr>
            <p:nvPr/>
          </p:nvSpPr>
          <p:spPr bwMode="auto">
            <a:xfrm>
              <a:off x="230" y="2670"/>
              <a:ext cx="62" cy="440"/>
            </a:xfrm>
            <a:custGeom>
              <a:avLst/>
              <a:gdLst>
                <a:gd name="T0" fmla="*/ 0 w 62"/>
                <a:gd name="T1" fmla="*/ 13 h 440"/>
                <a:gd name="T2" fmla="*/ 9 w 62"/>
                <a:gd name="T3" fmla="*/ 14 h 440"/>
                <a:gd name="T4" fmla="*/ 18 w 62"/>
                <a:gd name="T5" fmla="*/ 14 h 440"/>
                <a:gd name="T6" fmla="*/ 25 w 62"/>
                <a:gd name="T7" fmla="*/ 15 h 440"/>
                <a:gd name="T8" fmla="*/ 34 w 62"/>
                <a:gd name="T9" fmla="*/ 14 h 440"/>
                <a:gd name="T10" fmla="*/ 41 w 62"/>
                <a:gd name="T11" fmla="*/ 13 h 440"/>
                <a:gd name="T12" fmla="*/ 49 w 62"/>
                <a:gd name="T13" fmla="*/ 11 h 440"/>
                <a:gd name="T14" fmla="*/ 55 w 62"/>
                <a:gd name="T15" fmla="*/ 6 h 440"/>
                <a:gd name="T16" fmla="*/ 62 w 62"/>
                <a:gd name="T17" fmla="*/ 0 h 440"/>
                <a:gd name="T18" fmla="*/ 60 w 62"/>
                <a:gd name="T19" fmla="*/ 420 h 440"/>
                <a:gd name="T20" fmla="*/ 57 w 62"/>
                <a:gd name="T21" fmla="*/ 426 h 440"/>
                <a:gd name="T22" fmla="*/ 52 w 62"/>
                <a:gd name="T23" fmla="*/ 432 h 440"/>
                <a:gd name="T24" fmla="*/ 45 w 62"/>
                <a:gd name="T25" fmla="*/ 436 h 440"/>
                <a:gd name="T26" fmla="*/ 37 w 62"/>
                <a:gd name="T27" fmla="*/ 439 h 440"/>
                <a:gd name="T28" fmla="*/ 29 w 62"/>
                <a:gd name="T29" fmla="*/ 440 h 440"/>
                <a:gd name="T30" fmla="*/ 19 w 62"/>
                <a:gd name="T31" fmla="*/ 439 h 440"/>
                <a:gd name="T32" fmla="*/ 10 w 62"/>
                <a:gd name="T33" fmla="*/ 436 h 440"/>
                <a:gd name="T34" fmla="*/ 0 w 62"/>
                <a:gd name="T35" fmla="*/ 430 h 440"/>
                <a:gd name="T36" fmla="*/ 0 w 62"/>
                <a:gd name="T37" fmla="*/ 13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440">
                  <a:moveTo>
                    <a:pt x="0" y="13"/>
                  </a:moveTo>
                  <a:lnTo>
                    <a:pt x="9" y="14"/>
                  </a:lnTo>
                  <a:lnTo>
                    <a:pt x="18" y="14"/>
                  </a:lnTo>
                  <a:lnTo>
                    <a:pt x="25" y="15"/>
                  </a:lnTo>
                  <a:lnTo>
                    <a:pt x="34" y="14"/>
                  </a:lnTo>
                  <a:lnTo>
                    <a:pt x="41" y="13"/>
                  </a:lnTo>
                  <a:lnTo>
                    <a:pt x="49" y="11"/>
                  </a:lnTo>
                  <a:lnTo>
                    <a:pt x="55" y="6"/>
                  </a:lnTo>
                  <a:lnTo>
                    <a:pt x="62" y="0"/>
                  </a:lnTo>
                  <a:lnTo>
                    <a:pt x="60" y="420"/>
                  </a:lnTo>
                  <a:lnTo>
                    <a:pt x="57" y="426"/>
                  </a:lnTo>
                  <a:lnTo>
                    <a:pt x="52" y="432"/>
                  </a:lnTo>
                  <a:lnTo>
                    <a:pt x="45" y="436"/>
                  </a:lnTo>
                  <a:lnTo>
                    <a:pt x="37" y="439"/>
                  </a:lnTo>
                  <a:lnTo>
                    <a:pt x="29" y="440"/>
                  </a:lnTo>
                  <a:lnTo>
                    <a:pt x="19" y="439"/>
                  </a:lnTo>
                  <a:lnTo>
                    <a:pt x="10" y="436"/>
                  </a:lnTo>
                  <a:lnTo>
                    <a:pt x="0" y="43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Freeform 70"/>
            <p:cNvSpPr>
              <a:spLocks/>
            </p:cNvSpPr>
            <p:nvPr/>
          </p:nvSpPr>
          <p:spPr bwMode="auto">
            <a:xfrm>
              <a:off x="-147" y="2689"/>
              <a:ext cx="399" cy="479"/>
            </a:xfrm>
            <a:custGeom>
              <a:avLst/>
              <a:gdLst>
                <a:gd name="T0" fmla="*/ 112 w 399"/>
                <a:gd name="T1" fmla="*/ 14 h 479"/>
                <a:gd name="T2" fmla="*/ 126 w 399"/>
                <a:gd name="T3" fmla="*/ 11 h 479"/>
                <a:gd name="T4" fmla="*/ 140 w 399"/>
                <a:gd name="T5" fmla="*/ 16 h 479"/>
                <a:gd name="T6" fmla="*/ 158 w 399"/>
                <a:gd name="T7" fmla="*/ 12 h 479"/>
                <a:gd name="T8" fmla="*/ 162 w 399"/>
                <a:gd name="T9" fmla="*/ 2 h 479"/>
                <a:gd name="T10" fmla="*/ 181 w 399"/>
                <a:gd name="T11" fmla="*/ 0 h 479"/>
                <a:gd name="T12" fmla="*/ 398 w 399"/>
                <a:gd name="T13" fmla="*/ 58 h 479"/>
                <a:gd name="T14" fmla="*/ 399 w 399"/>
                <a:gd name="T15" fmla="*/ 71 h 479"/>
                <a:gd name="T16" fmla="*/ 281 w 399"/>
                <a:gd name="T17" fmla="*/ 460 h 479"/>
                <a:gd name="T18" fmla="*/ 278 w 399"/>
                <a:gd name="T19" fmla="*/ 467 h 479"/>
                <a:gd name="T20" fmla="*/ 275 w 399"/>
                <a:gd name="T21" fmla="*/ 472 h 479"/>
                <a:gd name="T22" fmla="*/ 270 w 399"/>
                <a:gd name="T23" fmla="*/ 476 h 479"/>
                <a:gd name="T24" fmla="*/ 264 w 399"/>
                <a:gd name="T25" fmla="*/ 478 h 479"/>
                <a:gd name="T26" fmla="*/ 257 w 399"/>
                <a:gd name="T27" fmla="*/ 479 h 479"/>
                <a:gd name="T28" fmla="*/ 250 w 399"/>
                <a:gd name="T29" fmla="*/ 479 h 479"/>
                <a:gd name="T30" fmla="*/ 242 w 399"/>
                <a:gd name="T31" fmla="*/ 478 h 479"/>
                <a:gd name="T32" fmla="*/ 233 w 399"/>
                <a:gd name="T33" fmla="*/ 474 h 479"/>
                <a:gd name="T34" fmla="*/ 0 w 399"/>
                <a:gd name="T35" fmla="*/ 387 h 479"/>
                <a:gd name="T36" fmla="*/ 112 w 399"/>
                <a:gd name="T37" fmla="*/ 14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9" h="479">
                  <a:moveTo>
                    <a:pt x="112" y="14"/>
                  </a:moveTo>
                  <a:lnTo>
                    <a:pt x="126" y="11"/>
                  </a:lnTo>
                  <a:lnTo>
                    <a:pt x="140" y="16"/>
                  </a:lnTo>
                  <a:lnTo>
                    <a:pt x="158" y="12"/>
                  </a:lnTo>
                  <a:lnTo>
                    <a:pt x="162" y="2"/>
                  </a:lnTo>
                  <a:lnTo>
                    <a:pt x="181" y="0"/>
                  </a:lnTo>
                  <a:lnTo>
                    <a:pt x="398" y="58"/>
                  </a:lnTo>
                  <a:lnTo>
                    <a:pt x="399" y="71"/>
                  </a:lnTo>
                  <a:lnTo>
                    <a:pt x="281" y="460"/>
                  </a:lnTo>
                  <a:lnTo>
                    <a:pt x="278" y="467"/>
                  </a:lnTo>
                  <a:lnTo>
                    <a:pt x="275" y="472"/>
                  </a:lnTo>
                  <a:lnTo>
                    <a:pt x="270" y="476"/>
                  </a:lnTo>
                  <a:lnTo>
                    <a:pt x="264" y="478"/>
                  </a:lnTo>
                  <a:lnTo>
                    <a:pt x="257" y="479"/>
                  </a:lnTo>
                  <a:lnTo>
                    <a:pt x="250" y="479"/>
                  </a:lnTo>
                  <a:lnTo>
                    <a:pt x="242" y="478"/>
                  </a:lnTo>
                  <a:lnTo>
                    <a:pt x="233" y="474"/>
                  </a:lnTo>
                  <a:lnTo>
                    <a:pt x="0" y="387"/>
                  </a:lnTo>
                  <a:lnTo>
                    <a:pt x="112" y="14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71"/>
            <p:cNvSpPr>
              <a:spLocks/>
            </p:cNvSpPr>
            <p:nvPr/>
          </p:nvSpPr>
          <p:spPr bwMode="auto">
            <a:xfrm>
              <a:off x="-5" y="2696"/>
              <a:ext cx="243" cy="68"/>
            </a:xfrm>
            <a:custGeom>
              <a:avLst/>
              <a:gdLst>
                <a:gd name="T0" fmla="*/ 29 w 243"/>
                <a:gd name="T1" fmla="*/ 0 h 68"/>
                <a:gd name="T2" fmla="*/ 243 w 243"/>
                <a:gd name="T3" fmla="*/ 58 h 68"/>
                <a:gd name="T4" fmla="*/ 240 w 243"/>
                <a:gd name="T5" fmla="*/ 63 h 68"/>
                <a:gd name="T6" fmla="*/ 238 w 243"/>
                <a:gd name="T7" fmla="*/ 67 h 68"/>
                <a:gd name="T8" fmla="*/ 234 w 243"/>
                <a:gd name="T9" fmla="*/ 68 h 68"/>
                <a:gd name="T10" fmla="*/ 231 w 243"/>
                <a:gd name="T11" fmla="*/ 68 h 68"/>
                <a:gd name="T12" fmla="*/ 227 w 243"/>
                <a:gd name="T13" fmla="*/ 67 h 68"/>
                <a:gd name="T14" fmla="*/ 222 w 243"/>
                <a:gd name="T15" fmla="*/ 67 h 68"/>
                <a:gd name="T16" fmla="*/ 218 w 243"/>
                <a:gd name="T17" fmla="*/ 66 h 68"/>
                <a:gd name="T18" fmla="*/ 213 w 243"/>
                <a:gd name="T19" fmla="*/ 67 h 68"/>
                <a:gd name="T20" fmla="*/ 0 w 243"/>
                <a:gd name="T21" fmla="*/ 8 h 68"/>
                <a:gd name="T22" fmla="*/ 29 w 243"/>
                <a:gd name="T23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3" h="68">
                  <a:moveTo>
                    <a:pt x="29" y="0"/>
                  </a:moveTo>
                  <a:lnTo>
                    <a:pt x="243" y="58"/>
                  </a:lnTo>
                  <a:lnTo>
                    <a:pt x="240" y="63"/>
                  </a:lnTo>
                  <a:lnTo>
                    <a:pt x="238" y="67"/>
                  </a:lnTo>
                  <a:lnTo>
                    <a:pt x="234" y="68"/>
                  </a:lnTo>
                  <a:lnTo>
                    <a:pt x="231" y="68"/>
                  </a:lnTo>
                  <a:lnTo>
                    <a:pt x="227" y="67"/>
                  </a:lnTo>
                  <a:lnTo>
                    <a:pt x="222" y="67"/>
                  </a:lnTo>
                  <a:lnTo>
                    <a:pt x="218" y="66"/>
                  </a:lnTo>
                  <a:lnTo>
                    <a:pt x="213" y="67"/>
                  </a:lnTo>
                  <a:lnTo>
                    <a:pt x="0" y="8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72"/>
            <p:cNvSpPr>
              <a:spLocks/>
            </p:cNvSpPr>
            <p:nvPr/>
          </p:nvSpPr>
          <p:spPr bwMode="auto">
            <a:xfrm>
              <a:off x="95" y="2760"/>
              <a:ext cx="149" cy="407"/>
            </a:xfrm>
            <a:custGeom>
              <a:avLst/>
              <a:gdLst>
                <a:gd name="T0" fmla="*/ 117 w 149"/>
                <a:gd name="T1" fmla="*/ 9 h 407"/>
                <a:gd name="T2" fmla="*/ 123 w 149"/>
                <a:gd name="T3" fmla="*/ 9 h 407"/>
                <a:gd name="T4" fmla="*/ 128 w 149"/>
                <a:gd name="T5" fmla="*/ 10 h 407"/>
                <a:gd name="T6" fmla="*/ 131 w 149"/>
                <a:gd name="T7" fmla="*/ 11 h 407"/>
                <a:gd name="T8" fmla="*/ 133 w 149"/>
                <a:gd name="T9" fmla="*/ 12 h 407"/>
                <a:gd name="T10" fmla="*/ 135 w 149"/>
                <a:gd name="T11" fmla="*/ 12 h 407"/>
                <a:gd name="T12" fmla="*/ 138 w 149"/>
                <a:gd name="T13" fmla="*/ 10 h 407"/>
                <a:gd name="T14" fmla="*/ 142 w 149"/>
                <a:gd name="T15" fmla="*/ 6 h 407"/>
                <a:gd name="T16" fmla="*/ 149 w 149"/>
                <a:gd name="T17" fmla="*/ 0 h 407"/>
                <a:gd name="T18" fmla="*/ 31 w 149"/>
                <a:gd name="T19" fmla="*/ 395 h 407"/>
                <a:gd name="T20" fmla="*/ 26 w 149"/>
                <a:gd name="T21" fmla="*/ 401 h 407"/>
                <a:gd name="T22" fmla="*/ 21 w 149"/>
                <a:gd name="T23" fmla="*/ 405 h 407"/>
                <a:gd name="T24" fmla="*/ 17 w 149"/>
                <a:gd name="T25" fmla="*/ 407 h 407"/>
                <a:gd name="T26" fmla="*/ 13 w 149"/>
                <a:gd name="T27" fmla="*/ 407 h 407"/>
                <a:gd name="T28" fmla="*/ 8 w 149"/>
                <a:gd name="T29" fmla="*/ 407 h 407"/>
                <a:gd name="T30" fmla="*/ 5 w 149"/>
                <a:gd name="T31" fmla="*/ 404 h 407"/>
                <a:gd name="T32" fmla="*/ 2 w 149"/>
                <a:gd name="T33" fmla="*/ 401 h 407"/>
                <a:gd name="T34" fmla="*/ 0 w 149"/>
                <a:gd name="T35" fmla="*/ 397 h 407"/>
                <a:gd name="T36" fmla="*/ 117 w 149"/>
                <a:gd name="T37" fmla="*/ 9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9" h="407">
                  <a:moveTo>
                    <a:pt x="117" y="9"/>
                  </a:moveTo>
                  <a:lnTo>
                    <a:pt x="123" y="9"/>
                  </a:lnTo>
                  <a:lnTo>
                    <a:pt x="128" y="10"/>
                  </a:lnTo>
                  <a:lnTo>
                    <a:pt x="131" y="11"/>
                  </a:lnTo>
                  <a:lnTo>
                    <a:pt x="133" y="12"/>
                  </a:lnTo>
                  <a:lnTo>
                    <a:pt x="135" y="12"/>
                  </a:lnTo>
                  <a:lnTo>
                    <a:pt x="138" y="10"/>
                  </a:lnTo>
                  <a:lnTo>
                    <a:pt x="142" y="6"/>
                  </a:lnTo>
                  <a:lnTo>
                    <a:pt x="149" y="0"/>
                  </a:lnTo>
                  <a:lnTo>
                    <a:pt x="31" y="395"/>
                  </a:lnTo>
                  <a:lnTo>
                    <a:pt x="26" y="401"/>
                  </a:lnTo>
                  <a:lnTo>
                    <a:pt x="21" y="405"/>
                  </a:lnTo>
                  <a:lnTo>
                    <a:pt x="17" y="407"/>
                  </a:lnTo>
                  <a:lnTo>
                    <a:pt x="13" y="407"/>
                  </a:lnTo>
                  <a:lnTo>
                    <a:pt x="8" y="407"/>
                  </a:lnTo>
                  <a:lnTo>
                    <a:pt x="5" y="404"/>
                  </a:lnTo>
                  <a:lnTo>
                    <a:pt x="2" y="401"/>
                  </a:lnTo>
                  <a:lnTo>
                    <a:pt x="0" y="397"/>
                  </a:lnTo>
                  <a:lnTo>
                    <a:pt x="117" y="9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73"/>
            <p:cNvSpPr>
              <a:spLocks/>
            </p:cNvSpPr>
            <p:nvPr/>
          </p:nvSpPr>
          <p:spPr bwMode="auto">
            <a:xfrm>
              <a:off x="-291" y="2731"/>
              <a:ext cx="337" cy="499"/>
            </a:xfrm>
            <a:custGeom>
              <a:avLst/>
              <a:gdLst>
                <a:gd name="T0" fmla="*/ 1 w 337"/>
                <a:gd name="T1" fmla="*/ 18 h 499"/>
                <a:gd name="T2" fmla="*/ 14 w 337"/>
                <a:gd name="T3" fmla="*/ 15 h 499"/>
                <a:gd name="T4" fmla="*/ 30 w 337"/>
                <a:gd name="T5" fmla="*/ 20 h 499"/>
                <a:gd name="T6" fmla="*/ 72 w 337"/>
                <a:gd name="T7" fmla="*/ 14 h 499"/>
                <a:gd name="T8" fmla="*/ 73 w 337"/>
                <a:gd name="T9" fmla="*/ 4 h 499"/>
                <a:gd name="T10" fmla="*/ 92 w 337"/>
                <a:gd name="T11" fmla="*/ 0 h 499"/>
                <a:gd name="T12" fmla="*/ 331 w 337"/>
                <a:gd name="T13" fmla="*/ 58 h 499"/>
                <a:gd name="T14" fmla="*/ 337 w 337"/>
                <a:gd name="T15" fmla="*/ 73 h 499"/>
                <a:gd name="T16" fmla="*/ 337 w 337"/>
                <a:gd name="T17" fmla="*/ 473 h 499"/>
                <a:gd name="T18" fmla="*/ 335 w 337"/>
                <a:gd name="T19" fmla="*/ 482 h 499"/>
                <a:gd name="T20" fmla="*/ 330 w 337"/>
                <a:gd name="T21" fmla="*/ 488 h 499"/>
                <a:gd name="T22" fmla="*/ 322 w 337"/>
                <a:gd name="T23" fmla="*/ 493 h 499"/>
                <a:gd name="T24" fmla="*/ 313 w 337"/>
                <a:gd name="T25" fmla="*/ 497 h 499"/>
                <a:gd name="T26" fmla="*/ 303 w 337"/>
                <a:gd name="T27" fmla="*/ 499 h 499"/>
                <a:gd name="T28" fmla="*/ 291 w 337"/>
                <a:gd name="T29" fmla="*/ 499 h 499"/>
                <a:gd name="T30" fmla="*/ 281 w 337"/>
                <a:gd name="T31" fmla="*/ 498 h 499"/>
                <a:gd name="T32" fmla="*/ 270 w 337"/>
                <a:gd name="T33" fmla="*/ 495 h 499"/>
                <a:gd name="T34" fmla="*/ 0 w 337"/>
                <a:gd name="T35" fmla="*/ 404 h 499"/>
                <a:gd name="T36" fmla="*/ 1 w 337"/>
                <a:gd name="T37" fmla="*/ 18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7" h="499">
                  <a:moveTo>
                    <a:pt x="1" y="18"/>
                  </a:moveTo>
                  <a:lnTo>
                    <a:pt x="14" y="15"/>
                  </a:lnTo>
                  <a:lnTo>
                    <a:pt x="30" y="20"/>
                  </a:lnTo>
                  <a:lnTo>
                    <a:pt x="72" y="14"/>
                  </a:lnTo>
                  <a:lnTo>
                    <a:pt x="73" y="4"/>
                  </a:lnTo>
                  <a:lnTo>
                    <a:pt x="92" y="0"/>
                  </a:lnTo>
                  <a:lnTo>
                    <a:pt x="331" y="58"/>
                  </a:lnTo>
                  <a:lnTo>
                    <a:pt x="337" y="73"/>
                  </a:lnTo>
                  <a:lnTo>
                    <a:pt x="337" y="473"/>
                  </a:lnTo>
                  <a:lnTo>
                    <a:pt x="335" y="482"/>
                  </a:lnTo>
                  <a:lnTo>
                    <a:pt x="330" y="488"/>
                  </a:lnTo>
                  <a:lnTo>
                    <a:pt x="322" y="493"/>
                  </a:lnTo>
                  <a:lnTo>
                    <a:pt x="313" y="497"/>
                  </a:lnTo>
                  <a:lnTo>
                    <a:pt x="303" y="499"/>
                  </a:lnTo>
                  <a:lnTo>
                    <a:pt x="291" y="499"/>
                  </a:lnTo>
                  <a:lnTo>
                    <a:pt x="281" y="498"/>
                  </a:lnTo>
                  <a:lnTo>
                    <a:pt x="270" y="495"/>
                  </a:lnTo>
                  <a:lnTo>
                    <a:pt x="0" y="404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74"/>
            <p:cNvSpPr>
              <a:spLocks/>
            </p:cNvSpPr>
            <p:nvPr/>
          </p:nvSpPr>
          <p:spPr bwMode="auto">
            <a:xfrm>
              <a:off x="-268" y="2613"/>
              <a:ext cx="367" cy="579"/>
            </a:xfrm>
            <a:custGeom>
              <a:avLst/>
              <a:gdLst>
                <a:gd name="T0" fmla="*/ 1 w 367"/>
                <a:gd name="T1" fmla="*/ 17 h 579"/>
                <a:gd name="T2" fmla="*/ 15 w 367"/>
                <a:gd name="T3" fmla="*/ 13 h 579"/>
                <a:gd name="T4" fmla="*/ 35 w 367"/>
                <a:gd name="T5" fmla="*/ 19 h 579"/>
                <a:gd name="T6" fmla="*/ 55 w 367"/>
                <a:gd name="T7" fmla="*/ 15 h 579"/>
                <a:gd name="T8" fmla="*/ 56 w 367"/>
                <a:gd name="T9" fmla="*/ 3 h 579"/>
                <a:gd name="T10" fmla="*/ 79 w 367"/>
                <a:gd name="T11" fmla="*/ 0 h 579"/>
                <a:gd name="T12" fmla="*/ 361 w 367"/>
                <a:gd name="T13" fmla="*/ 70 h 579"/>
                <a:gd name="T14" fmla="*/ 367 w 367"/>
                <a:gd name="T15" fmla="*/ 86 h 579"/>
                <a:gd name="T16" fmla="*/ 367 w 367"/>
                <a:gd name="T17" fmla="*/ 555 h 579"/>
                <a:gd name="T18" fmla="*/ 366 w 367"/>
                <a:gd name="T19" fmla="*/ 564 h 579"/>
                <a:gd name="T20" fmla="*/ 363 w 367"/>
                <a:gd name="T21" fmla="*/ 570 h 579"/>
                <a:gd name="T22" fmla="*/ 359 w 367"/>
                <a:gd name="T23" fmla="*/ 575 h 579"/>
                <a:gd name="T24" fmla="*/ 352 w 367"/>
                <a:gd name="T25" fmla="*/ 578 h 579"/>
                <a:gd name="T26" fmla="*/ 345 w 367"/>
                <a:gd name="T27" fmla="*/ 579 h 579"/>
                <a:gd name="T28" fmla="*/ 336 w 367"/>
                <a:gd name="T29" fmla="*/ 579 h 579"/>
                <a:gd name="T30" fmla="*/ 326 w 367"/>
                <a:gd name="T31" fmla="*/ 576 h 579"/>
                <a:gd name="T32" fmla="*/ 314 w 367"/>
                <a:gd name="T33" fmla="*/ 573 h 579"/>
                <a:gd name="T34" fmla="*/ 0 w 367"/>
                <a:gd name="T35" fmla="*/ 467 h 579"/>
                <a:gd name="T36" fmla="*/ 1 w 367"/>
                <a:gd name="T37" fmla="*/ 17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67" h="579">
                  <a:moveTo>
                    <a:pt x="1" y="17"/>
                  </a:moveTo>
                  <a:lnTo>
                    <a:pt x="15" y="13"/>
                  </a:lnTo>
                  <a:lnTo>
                    <a:pt x="35" y="19"/>
                  </a:lnTo>
                  <a:lnTo>
                    <a:pt x="55" y="15"/>
                  </a:lnTo>
                  <a:lnTo>
                    <a:pt x="56" y="3"/>
                  </a:lnTo>
                  <a:lnTo>
                    <a:pt x="79" y="0"/>
                  </a:lnTo>
                  <a:lnTo>
                    <a:pt x="361" y="70"/>
                  </a:lnTo>
                  <a:lnTo>
                    <a:pt x="367" y="86"/>
                  </a:lnTo>
                  <a:lnTo>
                    <a:pt x="367" y="555"/>
                  </a:lnTo>
                  <a:lnTo>
                    <a:pt x="366" y="564"/>
                  </a:lnTo>
                  <a:lnTo>
                    <a:pt x="363" y="570"/>
                  </a:lnTo>
                  <a:lnTo>
                    <a:pt x="359" y="575"/>
                  </a:lnTo>
                  <a:lnTo>
                    <a:pt x="352" y="578"/>
                  </a:lnTo>
                  <a:lnTo>
                    <a:pt x="345" y="579"/>
                  </a:lnTo>
                  <a:lnTo>
                    <a:pt x="336" y="579"/>
                  </a:lnTo>
                  <a:lnTo>
                    <a:pt x="326" y="576"/>
                  </a:lnTo>
                  <a:lnTo>
                    <a:pt x="314" y="573"/>
                  </a:lnTo>
                  <a:lnTo>
                    <a:pt x="0" y="467"/>
                  </a:lnTo>
                  <a:lnTo>
                    <a:pt x="1" y="17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Freeform 75"/>
            <p:cNvSpPr>
              <a:spLocks/>
            </p:cNvSpPr>
            <p:nvPr/>
          </p:nvSpPr>
          <p:spPr bwMode="auto">
            <a:xfrm>
              <a:off x="-259" y="2741"/>
              <a:ext cx="291" cy="70"/>
            </a:xfrm>
            <a:custGeom>
              <a:avLst/>
              <a:gdLst>
                <a:gd name="T0" fmla="*/ 53 w 291"/>
                <a:gd name="T1" fmla="*/ 0 h 70"/>
                <a:gd name="T2" fmla="*/ 291 w 291"/>
                <a:gd name="T3" fmla="*/ 56 h 70"/>
                <a:gd name="T4" fmla="*/ 291 w 291"/>
                <a:gd name="T5" fmla="*/ 62 h 70"/>
                <a:gd name="T6" fmla="*/ 287 w 291"/>
                <a:gd name="T7" fmla="*/ 66 h 70"/>
                <a:gd name="T8" fmla="*/ 281 w 291"/>
                <a:gd name="T9" fmla="*/ 68 h 70"/>
                <a:gd name="T10" fmla="*/ 273 w 291"/>
                <a:gd name="T11" fmla="*/ 70 h 70"/>
                <a:gd name="T12" fmla="*/ 264 w 291"/>
                <a:gd name="T13" fmla="*/ 70 h 70"/>
                <a:gd name="T14" fmla="*/ 255 w 291"/>
                <a:gd name="T15" fmla="*/ 70 h 70"/>
                <a:gd name="T16" fmla="*/ 246 w 291"/>
                <a:gd name="T17" fmla="*/ 69 h 70"/>
                <a:gd name="T18" fmla="*/ 238 w 291"/>
                <a:gd name="T19" fmla="*/ 69 h 70"/>
                <a:gd name="T20" fmla="*/ 0 w 291"/>
                <a:gd name="T21" fmla="*/ 8 h 70"/>
                <a:gd name="T22" fmla="*/ 53 w 291"/>
                <a:gd name="T2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1" h="70">
                  <a:moveTo>
                    <a:pt x="53" y="0"/>
                  </a:moveTo>
                  <a:lnTo>
                    <a:pt x="291" y="56"/>
                  </a:lnTo>
                  <a:lnTo>
                    <a:pt x="291" y="62"/>
                  </a:lnTo>
                  <a:lnTo>
                    <a:pt x="287" y="66"/>
                  </a:lnTo>
                  <a:lnTo>
                    <a:pt x="281" y="68"/>
                  </a:lnTo>
                  <a:lnTo>
                    <a:pt x="273" y="70"/>
                  </a:lnTo>
                  <a:lnTo>
                    <a:pt x="264" y="70"/>
                  </a:lnTo>
                  <a:lnTo>
                    <a:pt x="255" y="70"/>
                  </a:lnTo>
                  <a:lnTo>
                    <a:pt x="246" y="69"/>
                  </a:lnTo>
                  <a:lnTo>
                    <a:pt x="238" y="69"/>
                  </a:lnTo>
                  <a:lnTo>
                    <a:pt x="0" y="8"/>
                  </a:lnTo>
                  <a:lnTo>
                    <a:pt x="53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76"/>
            <p:cNvSpPr>
              <a:spLocks/>
            </p:cNvSpPr>
            <p:nvPr/>
          </p:nvSpPr>
          <p:spPr bwMode="auto">
            <a:xfrm>
              <a:off x="-231" y="2621"/>
              <a:ext cx="311" cy="82"/>
            </a:xfrm>
            <a:custGeom>
              <a:avLst/>
              <a:gdLst>
                <a:gd name="T0" fmla="*/ 32 w 311"/>
                <a:gd name="T1" fmla="*/ 0 h 82"/>
                <a:gd name="T2" fmla="*/ 311 w 311"/>
                <a:gd name="T3" fmla="*/ 70 h 82"/>
                <a:gd name="T4" fmla="*/ 310 w 311"/>
                <a:gd name="T5" fmla="*/ 77 h 82"/>
                <a:gd name="T6" fmla="*/ 308 w 311"/>
                <a:gd name="T7" fmla="*/ 80 h 82"/>
                <a:gd name="T8" fmla="*/ 305 w 311"/>
                <a:gd name="T9" fmla="*/ 82 h 82"/>
                <a:gd name="T10" fmla="*/ 300 w 311"/>
                <a:gd name="T11" fmla="*/ 82 h 82"/>
                <a:gd name="T12" fmla="*/ 295 w 311"/>
                <a:gd name="T13" fmla="*/ 81 h 82"/>
                <a:gd name="T14" fmla="*/ 290 w 311"/>
                <a:gd name="T15" fmla="*/ 80 h 82"/>
                <a:gd name="T16" fmla="*/ 283 w 311"/>
                <a:gd name="T17" fmla="*/ 80 h 82"/>
                <a:gd name="T18" fmla="*/ 277 w 311"/>
                <a:gd name="T19" fmla="*/ 80 h 82"/>
                <a:gd name="T20" fmla="*/ 0 w 311"/>
                <a:gd name="T21" fmla="*/ 10 h 82"/>
                <a:gd name="T22" fmla="*/ 32 w 311"/>
                <a:gd name="T23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1" h="82">
                  <a:moveTo>
                    <a:pt x="32" y="0"/>
                  </a:moveTo>
                  <a:lnTo>
                    <a:pt x="311" y="70"/>
                  </a:lnTo>
                  <a:lnTo>
                    <a:pt x="310" y="77"/>
                  </a:lnTo>
                  <a:lnTo>
                    <a:pt x="308" y="80"/>
                  </a:lnTo>
                  <a:lnTo>
                    <a:pt x="305" y="82"/>
                  </a:lnTo>
                  <a:lnTo>
                    <a:pt x="300" y="82"/>
                  </a:lnTo>
                  <a:lnTo>
                    <a:pt x="295" y="81"/>
                  </a:lnTo>
                  <a:lnTo>
                    <a:pt x="290" y="80"/>
                  </a:lnTo>
                  <a:lnTo>
                    <a:pt x="283" y="80"/>
                  </a:lnTo>
                  <a:lnTo>
                    <a:pt x="277" y="80"/>
                  </a:lnTo>
                  <a:lnTo>
                    <a:pt x="0" y="1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" name="Freeform 77"/>
            <p:cNvSpPr>
              <a:spLocks/>
            </p:cNvSpPr>
            <p:nvPr/>
          </p:nvSpPr>
          <p:spPr bwMode="auto">
            <a:xfrm>
              <a:off x="-14" y="2804"/>
              <a:ext cx="59" cy="424"/>
            </a:xfrm>
            <a:custGeom>
              <a:avLst/>
              <a:gdLst>
                <a:gd name="T0" fmla="*/ 0 w 59"/>
                <a:gd name="T1" fmla="*/ 14 h 424"/>
                <a:gd name="T2" fmla="*/ 8 w 59"/>
                <a:gd name="T3" fmla="*/ 14 h 424"/>
                <a:gd name="T4" fmla="*/ 17 w 59"/>
                <a:gd name="T5" fmla="*/ 15 h 424"/>
                <a:gd name="T6" fmla="*/ 24 w 59"/>
                <a:gd name="T7" fmla="*/ 15 h 424"/>
                <a:gd name="T8" fmla="*/ 32 w 59"/>
                <a:gd name="T9" fmla="*/ 15 h 424"/>
                <a:gd name="T10" fmla="*/ 39 w 59"/>
                <a:gd name="T11" fmla="*/ 14 h 424"/>
                <a:gd name="T12" fmla="*/ 46 w 59"/>
                <a:gd name="T13" fmla="*/ 11 h 424"/>
                <a:gd name="T14" fmla="*/ 53 w 59"/>
                <a:gd name="T15" fmla="*/ 7 h 424"/>
                <a:gd name="T16" fmla="*/ 59 w 59"/>
                <a:gd name="T17" fmla="*/ 0 h 424"/>
                <a:gd name="T18" fmla="*/ 57 w 59"/>
                <a:gd name="T19" fmla="*/ 404 h 424"/>
                <a:gd name="T20" fmla="*/ 54 w 59"/>
                <a:gd name="T21" fmla="*/ 411 h 424"/>
                <a:gd name="T22" fmla="*/ 49 w 59"/>
                <a:gd name="T23" fmla="*/ 417 h 424"/>
                <a:gd name="T24" fmla="*/ 43 w 59"/>
                <a:gd name="T25" fmla="*/ 421 h 424"/>
                <a:gd name="T26" fmla="*/ 36 w 59"/>
                <a:gd name="T27" fmla="*/ 423 h 424"/>
                <a:gd name="T28" fmla="*/ 27 w 59"/>
                <a:gd name="T29" fmla="*/ 424 h 424"/>
                <a:gd name="T30" fmla="*/ 18 w 59"/>
                <a:gd name="T31" fmla="*/ 423 h 424"/>
                <a:gd name="T32" fmla="*/ 9 w 59"/>
                <a:gd name="T33" fmla="*/ 419 h 424"/>
                <a:gd name="T34" fmla="*/ 0 w 59"/>
                <a:gd name="T35" fmla="*/ 414 h 424"/>
                <a:gd name="T36" fmla="*/ 0 w 59"/>
                <a:gd name="T37" fmla="*/ 1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424">
                  <a:moveTo>
                    <a:pt x="0" y="14"/>
                  </a:moveTo>
                  <a:lnTo>
                    <a:pt x="8" y="14"/>
                  </a:lnTo>
                  <a:lnTo>
                    <a:pt x="17" y="15"/>
                  </a:lnTo>
                  <a:lnTo>
                    <a:pt x="24" y="15"/>
                  </a:lnTo>
                  <a:lnTo>
                    <a:pt x="32" y="15"/>
                  </a:lnTo>
                  <a:lnTo>
                    <a:pt x="39" y="14"/>
                  </a:lnTo>
                  <a:lnTo>
                    <a:pt x="46" y="11"/>
                  </a:lnTo>
                  <a:lnTo>
                    <a:pt x="53" y="7"/>
                  </a:lnTo>
                  <a:lnTo>
                    <a:pt x="59" y="0"/>
                  </a:lnTo>
                  <a:lnTo>
                    <a:pt x="57" y="404"/>
                  </a:lnTo>
                  <a:lnTo>
                    <a:pt x="54" y="411"/>
                  </a:lnTo>
                  <a:lnTo>
                    <a:pt x="49" y="417"/>
                  </a:lnTo>
                  <a:lnTo>
                    <a:pt x="43" y="421"/>
                  </a:lnTo>
                  <a:lnTo>
                    <a:pt x="36" y="423"/>
                  </a:lnTo>
                  <a:lnTo>
                    <a:pt x="27" y="424"/>
                  </a:lnTo>
                  <a:lnTo>
                    <a:pt x="18" y="423"/>
                  </a:lnTo>
                  <a:lnTo>
                    <a:pt x="9" y="419"/>
                  </a:lnTo>
                  <a:lnTo>
                    <a:pt x="0" y="414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" name="Freeform 78"/>
            <p:cNvSpPr>
              <a:spLocks/>
            </p:cNvSpPr>
            <p:nvPr/>
          </p:nvSpPr>
          <p:spPr bwMode="auto">
            <a:xfrm>
              <a:off x="54" y="2699"/>
              <a:ext cx="37" cy="492"/>
            </a:xfrm>
            <a:custGeom>
              <a:avLst/>
              <a:gdLst>
                <a:gd name="T0" fmla="*/ 0 w 37"/>
                <a:gd name="T1" fmla="*/ 11 h 492"/>
                <a:gd name="T2" fmla="*/ 8 w 37"/>
                <a:gd name="T3" fmla="*/ 11 h 492"/>
                <a:gd name="T4" fmla="*/ 14 w 37"/>
                <a:gd name="T5" fmla="*/ 12 h 492"/>
                <a:gd name="T6" fmla="*/ 19 w 37"/>
                <a:gd name="T7" fmla="*/ 13 h 492"/>
                <a:gd name="T8" fmla="*/ 21 w 37"/>
                <a:gd name="T9" fmla="*/ 14 h 492"/>
                <a:gd name="T10" fmla="*/ 24 w 37"/>
                <a:gd name="T11" fmla="*/ 14 h 492"/>
                <a:gd name="T12" fmla="*/ 27 w 37"/>
                <a:gd name="T13" fmla="*/ 12 h 492"/>
                <a:gd name="T14" fmla="*/ 30 w 37"/>
                <a:gd name="T15" fmla="*/ 7 h 492"/>
                <a:gd name="T16" fmla="*/ 37 w 37"/>
                <a:gd name="T17" fmla="*/ 0 h 492"/>
                <a:gd name="T18" fmla="*/ 37 w 37"/>
                <a:gd name="T19" fmla="*/ 477 h 492"/>
                <a:gd name="T20" fmla="*/ 34 w 37"/>
                <a:gd name="T21" fmla="*/ 484 h 492"/>
                <a:gd name="T22" fmla="*/ 29 w 37"/>
                <a:gd name="T23" fmla="*/ 489 h 492"/>
                <a:gd name="T24" fmla="*/ 25 w 37"/>
                <a:gd name="T25" fmla="*/ 491 h 492"/>
                <a:gd name="T26" fmla="*/ 20 w 37"/>
                <a:gd name="T27" fmla="*/ 492 h 492"/>
                <a:gd name="T28" fmla="*/ 14 w 37"/>
                <a:gd name="T29" fmla="*/ 490 h 492"/>
                <a:gd name="T30" fmla="*/ 9 w 37"/>
                <a:gd name="T31" fmla="*/ 488 h 492"/>
                <a:gd name="T32" fmla="*/ 4 w 37"/>
                <a:gd name="T33" fmla="*/ 483 h 492"/>
                <a:gd name="T34" fmla="*/ 0 w 37"/>
                <a:gd name="T35" fmla="*/ 478 h 492"/>
                <a:gd name="T36" fmla="*/ 0 w 37"/>
                <a:gd name="T37" fmla="*/ 11 h 4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7" h="492">
                  <a:moveTo>
                    <a:pt x="0" y="11"/>
                  </a:moveTo>
                  <a:lnTo>
                    <a:pt x="8" y="11"/>
                  </a:lnTo>
                  <a:lnTo>
                    <a:pt x="14" y="12"/>
                  </a:lnTo>
                  <a:lnTo>
                    <a:pt x="19" y="13"/>
                  </a:lnTo>
                  <a:lnTo>
                    <a:pt x="21" y="14"/>
                  </a:lnTo>
                  <a:lnTo>
                    <a:pt x="24" y="14"/>
                  </a:lnTo>
                  <a:lnTo>
                    <a:pt x="27" y="12"/>
                  </a:lnTo>
                  <a:lnTo>
                    <a:pt x="30" y="7"/>
                  </a:lnTo>
                  <a:lnTo>
                    <a:pt x="37" y="0"/>
                  </a:lnTo>
                  <a:lnTo>
                    <a:pt x="37" y="477"/>
                  </a:lnTo>
                  <a:lnTo>
                    <a:pt x="34" y="484"/>
                  </a:lnTo>
                  <a:lnTo>
                    <a:pt x="29" y="489"/>
                  </a:lnTo>
                  <a:lnTo>
                    <a:pt x="25" y="491"/>
                  </a:lnTo>
                  <a:lnTo>
                    <a:pt x="20" y="492"/>
                  </a:lnTo>
                  <a:lnTo>
                    <a:pt x="14" y="490"/>
                  </a:lnTo>
                  <a:lnTo>
                    <a:pt x="9" y="488"/>
                  </a:lnTo>
                  <a:lnTo>
                    <a:pt x="4" y="483"/>
                  </a:lnTo>
                  <a:lnTo>
                    <a:pt x="0" y="478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" name="Freeform 79"/>
            <p:cNvSpPr>
              <a:spLocks/>
            </p:cNvSpPr>
            <p:nvPr/>
          </p:nvSpPr>
          <p:spPr bwMode="auto">
            <a:xfrm>
              <a:off x="-410" y="2693"/>
              <a:ext cx="383" cy="569"/>
            </a:xfrm>
            <a:custGeom>
              <a:avLst/>
              <a:gdLst>
                <a:gd name="T0" fmla="*/ 1 w 383"/>
                <a:gd name="T1" fmla="*/ 20 h 569"/>
                <a:gd name="T2" fmla="*/ 15 w 383"/>
                <a:gd name="T3" fmla="*/ 17 h 569"/>
                <a:gd name="T4" fmla="*/ 33 w 383"/>
                <a:gd name="T5" fmla="*/ 23 h 569"/>
                <a:gd name="T6" fmla="*/ 81 w 383"/>
                <a:gd name="T7" fmla="*/ 16 h 569"/>
                <a:gd name="T8" fmla="*/ 82 w 383"/>
                <a:gd name="T9" fmla="*/ 5 h 569"/>
                <a:gd name="T10" fmla="*/ 104 w 383"/>
                <a:gd name="T11" fmla="*/ 0 h 569"/>
                <a:gd name="T12" fmla="*/ 375 w 383"/>
                <a:gd name="T13" fmla="*/ 66 h 569"/>
                <a:gd name="T14" fmla="*/ 383 w 383"/>
                <a:gd name="T15" fmla="*/ 84 h 569"/>
                <a:gd name="T16" fmla="*/ 383 w 383"/>
                <a:gd name="T17" fmla="*/ 539 h 569"/>
                <a:gd name="T18" fmla="*/ 380 w 383"/>
                <a:gd name="T19" fmla="*/ 549 h 569"/>
                <a:gd name="T20" fmla="*/ 374 w 383"/>
                <a:gd name="T21" fmla="*/ 556 h 569"/>
                <a:gd name="T22" fmla="*/ 366 w 383"/>
                <a:gd name="T23" fmla="*/ 562 h 569"/>
                <a:gd name="T24" fmla="*/ 355 w 383"/>
                <a:gd name="T25" fmla="*/ 566 h 569"/>
                <a:gd name="T26" fmla="*/ 343 w 383"/>
                <a:gd name="T27" fmla="*/ 569 h 569"/>
                <a:gd name="T28" fmla="*/ 331 w 383"/>
                <a:gd name="T29" fmla="*/ 569 h 569"/>
                <a:gd name="T30" fmla="*/ 318 w 383"/>
                <a:gd name="T31" fmla="*/ 567 h 569"/>
                <a:gd name="T32" fmla="*/ 306 w 383"/>
                <a:gd name="T33" fmla="*/ 564 h 569"/>
                <a:gd name="T34" fmla="*/ 0 w 383"/>
                <a:gd name="T35" fmla="*/ 460 h 569"/>
                <a:gd name="T36" fmla="*/ 1 w 383"/>
                <a:gd name="T37" fmla="*/ 20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83" h="569">
                  <a:moveTo>
                    <a:pt x="1" y="20"/>
                  </a:moveTo>
                  <a:lnTo>
                    <a:pt x="15" y="17"/>
                  </a:lnTo>
                  <a:lnTo>
                    <a:pt x="33" y="23"/>
                  </a:lnTo>
                  <a:lnTo>
                    <a:pt x="81" y="16"/>
                  </a:lnTo>
                  <a:lnTo>
                    <a:pt x="82" y="5"/>
                  </a:lnTo>
                  <a:lnTo>
                    <a:pt x="104" y="0"/>
                  </a:lnTo>
                  <a:lnTo>
                    <a:pt x="375" y="66"/>
                  </a:lnTo>
                  <a:lnTo>
                    <a:pt x="383" y="84"/>
                  </a:lnTo>
                  <a:lnTo>
                    <a:pt x="383" y="539"/>
                  </a:lnTo>
                  <a:lnTo>
                    <a:pt x="380" y="549"/>
                  </a:lnTo>
                  <a:lnTo>
                    <a:pt x="374" y="556"/>
                  </a:lnTo>
                  <a:lnTo>
                    <a:pt x="366" y="562"/>
                  </a:lnTo>
                  <a:lnTo>
                    <a:pt x="355" y="566"/>
                  </a:lnTo>
                  <a:lnTo>
                    <a:pt x="343" y="569"/>
                  </a:lnTo>
                  <a:lnTo>
                    <a:pt x="331" y="569"/>
                  </a:lnTo>
                  <a:lnTo>
                    <a:pt x="318" y="567"/>
                  </a:lnTo>
                  <a:lnTo>
                    <a:pt x="306" y="564"/>
                  </a:lnTo>
                  <a:lnTo>
                    <a:pt x="0" y="460"/>
                  </a:lnTo>
                  <a:lnTo>
                    <a:pt x="1" y="20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80"/>
            <p:cNvSpPr>
              <a:spLocks/>
            </p:cNvSpPr>
            <p:nvPr/>
          </p:nvSpPr>
          <p:spPr bwMode="auto">
            <a:xfrm>
              <a:off x="-375" y="2705"/>
              <a:ext cx="332" cy="79"/>
            </a:xfrm>
            <a:custGeom>
              <a:avLst/>
              <a:gdLst>
                <a:gd name="T0" fmla="*/ 61 w 332"/>
                <a:gd name="T1" fmla="*/ 0 h 79"/>
                <a:gd name="T2" fmla="*/ 332 w 332"/>
                <a:gd name="T3" fmla="*/ 63 h 79"/>
                <a:gd name="T4" fmla="*/ 332 w 332"/>
                <a:gd name="T5" fmla="*/ 70 h 79"/>
                <a:gd name="T6" fmla="*/ 328 w 332"/>
                <a:gd name="T7" fmla="*/ 75 h 79"/>
                <a:gd name="T8" fmla="*/ 321 w 332"/>
                <a:gd name="T9" fmla="*/ 78 h 79"/>
                <a:gd name="T10" fmla="*/ 312 w 332"/>
                <a:gd name="T11" fmla="*/ 79 h 79"/>
                <a:gd name="T12" fmla="*/ 302 w 332"/>
                <a:gd name="T13" fmla="*/ 79 h 79"/>
                <a:gd name="T14" fmla="*/ 291 w 332"/>
                <a:gd name="T15" fmla="*/ 79 h 79"/>
                <a:gd name="T16" fmla="*/ 281 w 332"/>
                <a:gd name="T17" fmla="*/ 79 h 79"/>
                <a:gd name="T18" fmla="*/ 271 w 332"/>
                <a:gd name="T19" fmla="*/ 78 h 79"/>
                <a:gd name="T20" fmla="*/ 0 w 332"/>
                <a:gd name="T21" fmla="*/ 10 h 79"/>
                <a:gd name="T22" fmla="*/ 61 w 332"/>
                <a:gd name="T23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2" h="79">
                  <a:moveTo>
                    <a:pt x="61" y="0"/>
                  </a:moveTo>
                  <a:lnTo>
                    <a:pt x="332" y="63"/>
                  </a:lnTo>
                  <a:lnTo>
                    <a:pt x="332" y="70"/>
                  </a:lnTo>
                  <a:lnTo>
                    <a:pt x="328" y="75"/>
                  </a:lnTo>
                  <a:lnTo>
                    <a:pt x="321" y="78"/>
                  </a:lnTo>
                  <a:lnTo>
                    <a:pt x="312" y="79"/>
                  </a:lnTo>
                  <a:lnTo>
                    <a:pt x="302" y="79"/>
                  </a:lnTo>
                  <a:lnTo>
                    <a:pt x="291" y="79"/>
                  </a:lnTo>
                  <a:lnTo>
                    <a:pt x="281" y="79"/>
                  </a:lnTo>
                  <a:lnTo>
                    <a:pt x="271" y="78"/>
                  </a:lnTo>
                  <a:lnTo>
                    <a:pt x="0" y="10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81"/>
            <p:cNvSpPr>
              <a:spLocks/>
            </p:cNvSpPr>
            <p:nvPr/>
          </p:nvSpPr>
          <p:spPr bwMode="auto">
            <a:xfrm>
              <a:off x="-96" y="2777"/>
              <a:ext cx="68" cy="482"/>
            </a:xfrm>
            <a:custGeom>
              <a:avLst/>
              <a:gdLst>
                <a:gd name="T0" fmla="*/ 0 w 68"/>
                <a:gd name="T1" fmla="*/ 15 h 482"/>
                <a:gd name="T2" fmla="*/ 10 w 68"/>
                <a:gd name="T3" fmla="*/ 15 h 482"/>
                <a:gd name="T4" fmla="*/ 19 w 68"/>
                <a:gd name="T5" fmla="*/ 16 h 482"/>
                <a:gd name="T6" fmla="*/ 28 w 68"/>
                <a:gd name="T7" fmla="*/ 16 h 482"/>
                <a:gd name="T8" fmla="*/ 37 w 68"/>
                <a:gd name="T9" fmla="*/ 16 h 482"/>
                <a:gd name="T10" fmla="*/ 45 w 68"/>
                <a:gd name="T11" fmla="*/ 15 h 482"/>
                <a:gd name="T12" fmla="*/ 53 w 68"/>
                <a:gd name="T13" fmla="*/ 12 h 482"/>
                <a:gd name="T14" fmla="*/ 61 w 68"/>
                <a:gd name="T15" fmla="*/ 7 h 482"/>
                <a:gd name="T16" fmla="*/ 68 w 68"/>
                <a:gd name="T17" fmla="*/ 0 h 482"/>
                <a:gd name="T18" fmla="*/ 66 w 68"/>
                <a:gd name="T19" fmla="*/ 460 h 482"/>
                <a:gd name="T20" fmla="*/ 62 w 68"/>
                <a:gd name="T21" fmla="*/ 468 h 482"/>
                <a:gd name="T22" fmla="*/ 57 w 68"/>
                <a:gd name="T23" fmla="*/ 474 h 482"/>
                <a:gd name="T24" fmla="*/ 50 w 68"/>
                <a:gd name="T25" fmla="*/ 479 h 482"/>
                <a:gd name="T26" fmla="*/ 41 w 68"/>
                <a:gd name="T27" fmla="*/ 482 h 482"/>
                <a:gd name="T28" fmla="*/ 32 w 68"/>
                <a:gd name="T29" fmla="*/ 482 h 482"/>
                <a:gd name="T30" fmla="*/ 21 w 68"/>
                <a:gd name="T31" fmla="*/ 481 h 482"/>
                <a:gd name="T32" fmla="*/ 10 w 68"/>
                <a:gd name="T33" fmla="*/ 477 h 482"/>
                <a:gd name="T34" fmla="*/ 0 w 68"/>
                <a:gd name="T35" fmla="*/ 472 h 482"/>
                <a:gd name="T36" fmla="*/ 0 w 68"/>
                <a:gd name="T37" fmla="*/ 15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8" h="482">
                  <a:moveTo>
                    <a:pt x="0" y="15"/>
                  </a:moveTo>
                  <a:lnTo>
                    <a:pt x="10" y="15"/>
                  </a:lnTo>
                  <a:lnTo>
                    <a:pt x="19" y="16"/>
                  </a:lnTo>
                  <a:lnTo>
                    <a:pt x="28" y="16"/>
                  </a:lnTo>
                  <a:lnTo>
                    <a:pt x="37" y="16"/>
                  </a:lnTo>
                  <a:lnTo>
                    <a:pt x="45" y="15"/>
                  </a:lnTo>
                  <a:lnTo>
                    <a:pt x="53" y="12"/>
                  </a:lnTo>
                  <a:lnTo>
                    <a:pt x="61" y="7"/>
                  </a:lnTo>
                  <a:lnTo>
                    <a:pt x="68" y="0"/>
                  </a:lnTo>
                  <a:lnTo>
                    <a:pt x="66" y="460"/>
                  </a:lnTo>
                  <a:lnTo>
                    <a:pt x="62" y="468"/>
                  </a:lnTo>
                  <a:lnTo>
                    <a:pt x="57" y="474"/>
                  </a:lnTo>
                  <a:lnTo>
                    <a:pt x="50" y="479"/>
                  </a:lnTo>
                  <a:lnTo>
                    <a:pt x="41" y="482"/>
                  </a:lnTo>
                  <a:lnTo>
                    <a:pt x="32" y="482"/>
                  </a:lnTo>
                  <a:lnTo>
                    <a:pt x="21" y="481"/>
                  </a:lnTo>
                  <a:lnTo>
                    <a:pt x="10" y="477"/>
                  </a:lnTo>
                  <a:lnTo>
                    <a:pt x="0" y="472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82"/>
            <p:cNvSpPr>
              <a:spLocks/>
            </p:cNvSpPr>
            <p:nvPr/>
          </p:nvSpPr>
          <p:spPr bwMode="auto">
            <a:xfrm>
              <a:off x="-504" y="3255"/>
              <a:ext cx="297" cy="81"/>
            </a:xfrm>
            <a:custGeom>
              <a:avLst/>
              <a:gdLst>
                <a:gd name="T0" fmla="*/ 272 w 297"/>
                <a:gd name="T1" fmla="*/ 30 h 81"/>
                <a:gd name="T2" fmla="*/ 213 w 297"/>
                <a:gd name="T3" fmla="*/ 55 h 81"/>
                <a:gd name="T4" fmla="*/ 175 w 297"/>
                <a:gd name="T5" fmla="*/ 66 h 81"/>
                <a:gd name="T6" fmla="*/ 102 w 297"/>
                <a:gd name="T7" fmla="*/ 52 h 81"/>
                <a:gd name="T8" fmla="*/ 0 w 297"/>
                <a:gd name="T9" fmla="*/ 0 h 81"/>
                <a:gd name="T10" fmla="*/ 0 w 297"/>
                <a:gd name="T11" fmla="*/ 23 h 81"/>
                <a:gd name="T12" fmla="*/ 12 w 297"/>
                <a:gd name="T13" fmla="*/ 36 h 81"/>
                <a:gd name="T14" fmla="*/ 114 w 297"/>
                <a:gd name="T15" fmla="*/ 71 h 81"/>
                <a:gd name="T16" fmla="*/ 159 w 297"/>
                <a:gd name="T17" fmla="*/ 81 h 81"/>
                <a:gd name="T18" fmla="*/ 197 w 297"/>
                <a:gd name="T19" fmla="*/ 75 h 81"/>
                <a:gd name="T20" fmla="*/ 238 w 297"/>
                <a:gd name="T21" fmla="*/ 61 h 81"/>
                <a:gd name="T22" fmla="*/ 297 w 297"/>
                <a:gd name="T23" fmla="*/ 25 h 81"/>
                <a:gd name="T24" fmla="*/ 272 w 297"/>
                <a:gd name="T25" fmla="*/ 14 h 81"/>
                <a:gd name="T26" fmla="*/ 272 w 297"/>
                <a:gd name="T27" fmla="*/ 3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7" h="81">
                  <a:moveTo>
                    <a:pt x="272" y="30"/>
                  </a:moveTo>
                  <a:lnTo>
                    <a:pt x="213" y="55"/>
                  </a:lnTo>
                  <a:lnTo>
                    <a:pt x="175" y="66"/>
                  </a:lnTo>
                  <a:lnTo>
                    <a:pt x="102" y="52"/>
                  </a:lnTo>
                  <a:lnTo>
                    <a:pt x="0" y="0"/>
                  </a:lnTo>
                  <a:lnTo>
                    <a:pt x="0" y="23"/>
                  </a:lnTo>
                  <a:lnTo>
                    <a:pt x="12" y="36"/>
                  </a:lnTo>
                  <a:lnTo>
                    <a:pt x="114" y="71"/>
                  </a:lnTo>
                  <a:lnTo>
                    <a:pt x="159" y="81"/>
                  </a:lnTo>
                  <a:lnTo>
                    <a:pt x="197" y="75"/>
                  </a:lnTo>
                  <a:lnTo>
                    <a:pt x="238" y="61"/>
                  </a:lnTo>
                  <a:lnTo>
                    <a:pt x="297" y="25"/>
                  </a:lnTo>
                  <a:lnTo>
                    <a:pt x="272" y="14"/>
                  </a:lnTo>
                  <a:lnTo>
                    <a:pt x="272" y="30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9" name="Freeform 83"/>
            <p:cNvSpPr>
              <a:spLocks/>
            </p:cNvSpPr>
            <p:nvPr/>
          </p:nvSpPr>
          <p:spPr bwMode="auto">
            <a:xfrm>
              <a:off x="-518" y="2713"/>
              <a:ext cx="399" cy="593"/>
            </a:xfrm>
            <a:custGeom>
              <a:avLst/>
              <a:gdLst>
                <a:gd name="T0" fmla="*/ 1 w 399"/>
                <a:gd name="T1" fmla="*/ 21 h 593"/>
                <a:gd name="T2" fmla="*/ 16 w 399"/>
                <a:gd name="T3" fmla="*/ 17 h 593"/>
                <a:gd name="T4" fmla="*/ 35 w 399"/>
                <a:gd name="T5" fmla="*/ 24 h 593"/>
                <a:gd name="T6" fmla="*/ 86 w 399"/>
                <a:gd name="T7" fmla="*/ 17 h 593"/>
                <a:gd name="T8" fmla="*/ 87 w 399"/>
                <a:gd name="T9" fmla="*/ 5 h 593"/>
                <a:gd name="T10" fmla="*/ 109 w 399"/>
                <a:gd name="T11" fmla="*/ 0 h 593"/>
                <a:gd name="T12" fmla="*/ 392 w 399"/>
                <a:gd name="T13" fmla="*/ 69 h 593"/>
                <a:gd name="T14" fmla="*/ 399 w 399"/>
                <a:gd name="T15" fmla="*/ 87 h 593"/>
                <a:gd name="T16" fmla="*/ 399 w 399"/>
                <a:gd name="T17" fmla="*/ 562 h 593"/>
                <a:gd name="T18" fmla="*/ 396 w 399"/>
                <a:gd name="T19" fmla="*/ 572 h 593"/>
                <a:gd name="T20" fmla="*/ 391 w 399"/>
                <a:gd name="T21" fmla="*/ 581 h 593"/>
                <a:gd name="T22" fmla="*/ 382 w 399"/>
                <a:gd name="T23" fmla="*/ 587 h 593"/>
                <a:gd name="T24" fmla="*/ 371 w 399"/>
                <a:gd name="T25" fmla="*/ 591 h 593"/>
                <a:gd name="T26" fmla="*/ 359 w 399"/>
                <a:gd name="T27" fmla="*/ 593 h 593"/>
                <a:gd name="T28" fmla="*/ 345 w 399"/>
                <a:gd name="T29" fmla="*/ 593 h 593"/>
                <a:gd name="T30" fmla="*/ 332 w 399"/>
                <a:gd name="T31" fmla="*/ 592 h 593"/>
                <a:gd name="T32" fmla="*/ 320 w 399"/>
                <a:gd name="T33" fmla="*/ 588 h 593"/>
                <a:gd name="T34" fmla="*/ 0 w 399"/>
                <a:gd name="T35" fmla="*/ 480 h 593"/>
                <a:gd name="T36" fmla="*/ 1 w 399"/>
                <a:gd name="T37" fmla="*/ 21 h 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9" h="593">
                  <a:moveTo>
                    <a:pt x="1" y="21"/>
                  </a:moveTo>
                  <a:lnTo>
                    <a:pt x="16" y="17"/>
                  </a:lnTo>
                  <a:lnTo>
                    <a:pt x="35" y="24"/>
                  </a:lnTo>
                  <a:lnTo>
                    <a:pt x="86" y="17"/>
                  </a:lnTo>
                  <a:lnTo>
                    <a:pt x="87" y="5"/>
                  </a:lnTo>
                  <a:lnTo>
                    <a:pt x="109" y="0"/>
                  </a:lnTo>
                  <a:lnTo>
                    <a:pt x="392" y="69"/>
                  </a:lnTo>
                  <a:lnTo>
                    <a:pt x="399" y="87"/>
                  </a:lnTo>
                  <a:lnTo>
                    <a:pt x="399" y="562"/>
                  </a:lnTo>
                  <a:lnTo>
                    <a:pt x="396" y="572"/>
                  </a:lnTo>
                  <a:lnTo>
                    <a:pt x="391" y="581"/>
                  </a:lnTo>
                  <a:lnTo>
                    <a:pt x="382" y="587"/>
                  </a:lnTo>
                  <a:lnTo>
                    <a:pt x="371" y="591"/>
                  </a:lnTo>
                  <a:lnTo>
                    <a:pt x="359" y="593"/>
                  </a:lnTo>
                  <a:lnTo>
                    <a:pt x="345" y="593"/>
                  </a:lnTo>
                  <a:lnTo>
                    <a:pt x="332" y="592"/>
                  </a:lnTo>
                  <a:lnTo>
                    <a:pt x="320" y="588"/>
                  </a:lnTo>
                  <a:lnTo>
                    <a:pt x="0" y="480"/>
                  </a:lnTo>
                  <a:lnTo>
                    <a:pt x="1" y="21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0" name="Freeform 84"/>
            <p:cNvSpPr>
              <a:spLocks/>
            </p:cNvSpPr>
            <p:nvPr/>
          </p:nvSpPr>
          <p:spPr bwMode="auto">
            <a:xfrm>
              <a:off x="-481" y="2725"/>
              <a:ext cx="346" cy="83"/>
            </a:xfrm>
            <a:custGeom>
              <a:avLst/>
              <a:gdLst>
                <a:gd name="T0" fmla="*/ 64 w 346"/>
                <a:gd name="T1" fmla="*/ 0 h 83"/>
                <a:gd name="T2" fmla="*/ 346 w 346"/>
                <a:gd name="T3" fmla="*/ 66 h 83"/>
                <a:gd name="T4" fmla="*/ 346 w 346"/>
                <a:gd name="T5" fmla="*/ 73 h 83"/>
                <a:gd name="T6" fmla="*/ 341 w 346"/>
                <a:gd name="T7" fmla="*/ 78 h 83"/>
                <a:gd name="T8" fmla="*/ 334 w 346"/>
                <a:gd name="T9" fmla="*/ 81 h 83"/>
                <a:gd name="T10" fmla="*/ 325 w 346"/>
                <a:gd name="T11" fmla="*/ 83 h 83"/>
                <a:gd name="T12" fmla="*/ 314 w 346"/>
                <a:gd name="T13" fmla="*/ 83 h 83"/>
                <a:gd name="T14" fmla="*/ 303 w 346"/>
                <a:gd name="T15" fmla="*/ 83 h 83"/>
                <a:gd name="T16" fmla="*/ 292 w 346"/>
                <a:gd name="T17" fmla="*/ 82 h 83"/>
                <a:gd name="T18" fmla="*/ 283 w 346"/>
                <a:gd name="T19" fmla="*/ 82 h 83"/>
                <a:gd name="T20" fmla="*/ 0 w 346"/>
                <a:gd name="T21" fmla="*/ 10 h 83"/>
                <a:gd name="T22" fmla="*/ 64 w 346"/>
                <a:gd name="T23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6" h="83">
                  <a:moveTo>
                    <a:pt x="64" y="0"/>
                  </a:moveTo>
                  <a:lnTo>
                    <a:pt x="346" y="66"/>
                  </a:lnTo>
                  <a:lnTo>
                    <a:pt x="346" y="73"/>
                  </a:lnTo>
                  <a:lnTo>
                    <a:pt x="341" y="78"/>
                  </a:lnTo>
                  <a:lnTo>
                    <a:pt x="334" y="81"/>
                  </a:lnTo>
                  <a:lnTo>
                    <a:pt x="325" y="83"/>
                  </a:lnTo>
                  <a:lnTo>
                    <a:pt x="314" y="83"/>
                  </a:lnTo>
                  <a:lnTo>
                    <a:pt x="303" y="83"/>
                  </a:lnTo>
                  <a:lnTo>
                    <a:pt x="292" y="82"/>
                  </a:lnTo>
                  <a:lnTo>
                    <a:pt x="283" y="82"/>
                  </a:lnTo>
                  <a:lnTo>
                    <a:pt x="0" y="1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1" name="Freeform 85"/>
            <p:cNvSpPr>
              <a:spLocks/>
            </p:cNvSpPr>
            <p:nvPr/>
          </p:nvSpPr>
          <p:spPr bwMode="auto">
            <a:xfrm>
              <a:off x="-190" y="2800"/>
              <a:ext cx="70" cy="504"/>
            </a:xfrm>
            <a:custGeom>
              <a:avLst/>
              <a:gdLst>
                <a:gd name="T0" fmla="*/ 0 w 70"/>
                <a:gd name="T1" fmla="*/ 16 h 504"/>
                <a:gd name="T2" fmla="*/ 10 w 70"/>
                <a:gd name="T3" fmla="*/ 16 h 504"/>
                <a:gd name="T4" fmla="*/ 20 w 70"/>
                <a:gd name="T5" fmla="*/ 17 h 504"/>
                <a:gd name="T6" fmla="*/ 29 w 70"/>
                <a:gd name="T7" fmla="*/ 17 h 504"/>
                <a:gd name="T8" fmla="*/ 38 w 70"/>
                <a:gd name="T9" fmla="*/ 17 h 504"/>
                <a:gd name="T10" fmla="*/ 47 w 70"/>
                <a:gd name="T11" fmla="*/ 16 h 504"/>
                <a:gd name="T12" fmla="*/ 55 w 70"/>
                <a:gd name="T13" fmla="*/ 13 h 504"/>
                <a:gd name="T14" fmla="*/ 63 w 70"/>
                <a:gd name="T15" fmla="*/ 8 h 504"/>
                <a:gd name="T16" fmla="*/ 70 w 70"/>
                <a:gd name="T17" fmla="*/ 0 h 504"/>
                <a:gd name="T18" fmla="*/ 68 w 70"/>
                <a:gd name="T19" fmla="*/ 480 h 504"/>
                <a:gd name="T20" fmla="*/ 65 w 70"/>
                <a:gd name="T21" fmla="*/ 489 h 504"/>
                <a:gd name="T22" fmla="*/ 59 w 70"/>
                <a:gd name="T23" fmla="*/ 495 h 504"/>
                <a:gd name="T24" fmla="*/ 51 w 70"/>
                <a:gd name="T25" fmla="*/ 500 h 504"/>
                <a:gd name="T26" fmla="*/ 42 w 70"/>
                <a:gd name="T27" fmla="*/ 503 h 504"/>
                <a:gd name="T28" fmla="*/ 32 w 70"/>
                <a:gd name="T29" fmla="*/ 504 h 504"/>
                <a:gd name="T30" fmla="*/ 21 w 70"/>
                <a:gd name="T31" fmla="*/ 502 h 504"/>
                <a:gd name="T32" fmla="*/ 11 w 70"/>
                <a:gd name="T33" fmla="*/ 499 h 504"/>
                <a:gd name="T34" fmla="*/ 0 w 70"/>
                <a:gd name="T35" fmla="*/ 493 h 504"/>
                <a:gd name="T36" fmla="*/ 0 w 70"/>
                <a:gd name="T37" fmla="*/ 16 h 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0" h="504">
                  <a:moveTo>
                    <a:pt x="0" y="16"/>
                  </a:moveTo>
                  <a:lnTo>
                    <a:pt x="10" y="16"/>
                  </a:lnTo>
                  <a:lnTo>
                    <a:pt x="20" y="17"/>
                  </a:lnTo>
                  <a:lnTo>
                    <a:pt x="29" y="17"/>
                  </a:lnTo>
                  <a:lnTo>
                    <a:pt x="38" y="17"/>
                  </a:lnTo>
                  <a:lnTo>
                    <a:pt x="47" y="16"/>
                  </a:lnTo>
                  <a:lnTo>
                    <a:pt x="55" y="13"/>
                  </a:lnTo>
                  <a:lnTo>
                    <a:pt x="63" y="8"/>
                  </a:lnTo>
                  <a:lnTo>
                    <a:pt x="70" y="0"/>
                  </a:lnTo>
                  <a:lnTo>
                    <a:pt x="68" y="480"/>
                  </a:lnTo>
                  <a:lnTo>
                    <a:pt x="65" y="489"/>
                  </a:lnTo>
                  <a:lnTo>
                    <a:pt x="59" y="495"/>
                  </a:lnTo>
                  <a:lnTo>
                    <a:pt x="51" y="500"/>
                  </a:lnTo>
                  <a:lnTo>
                    <a:pt x="42" y="503"/>
                  </a:lnTo>
                  <a:lnTo>
                    <a:pt x="32" y="504"/>
                  </a:lnTo>
                  <a:lnTo>
                    <a:pt x="21" y="502"/>
                  </a:lnTo>
                  <a:lnTo>
                    <a:pt x="11" y="499"/>
                  </a:lnTo>
                  <a:lnTo>
                    <a:pt x="0" y="493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2" name="Freeform 86"/>
            <p:cNvSpPr>
              <a:spLocks/>
            </p:cNvSpPr>
            <p:nvPr/>
          </p:nvSpPr>
          <p:spPr bwMode="auto">
            <a:xfrm>
              <a:off x="-357" y="2891"/>
              <a:ext cx="79" cy="380"/>
            </a:xfrm>
            <a:custGeom>
              <a:avLst/>
              <a:gdLst>
                <a:gd name="T0" fmla="*/ 0 w 79"/>
                <a:gd name="T1" fmla="*/ 0 h 380"/>
                <a:gd name="T2" fmla="*/ 33 w 79"/>
                <a:gd name="T3" fmla="*/ 6 h 380"/>
                <a:gd name="T4" fmla="*/ 56 w 79"/>
                <a:gd name="T5" fmla="*/ 29 h 380"/>
                <a:gd name="T6" fmla="*/ 74 w 79"/>
                <a:gd name="T7" fmla="*/ 63 h 380"/>
                <a:gd name="T8" fmla="*/ 79 w 79"/>
                <a:gd name="T9" fmla="*/ 92 h 380"/>
                <a:gd name="T10" fmla="*/ 79 w 79"/>
                <a:gd name="T11" fmla="*/ 380 h 380"/>
                <a:gd name="T12" fmla="*/ 68 w 79"/>
                <a:gd name="T13" fmla="*/ 380 h 380"/>
                <a:gd name="T14" fmla="*/ 20 w 79"/>
                <a:gd name="T15" fmla="*/ 36 h 380"/>
                <a:gd name="T16" fmla="*/ 0 w 79"/>
                <a:gd name="T17" fmla="*/ 0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9" h="380">
                  <a:moveTo>
                    <a:pt x="0" y="0"/>
                  </a:moveTo>
                  <a:lnTo>
                    <a:pt x="33" y="6"/>
                  </a:lnTo>
                  <a:lnTo>
                    <a:pt x="56" y="29"/>
                  </a:lnTo>
                  <a:lnTo>
                    <a:pt x="74" y="63"/>
                  </a:lnTo>
                  <a:lnTo>
                    <a:pt x="79" y="92"/>
                  </a:lnTo>
                  <a:lnTo>
                    <a:pt x="79" y="380"/>
                  </a:lnTo>
                  <a:lnTo>
                    <a:pt x="68" y="380"/>
                  </a:lnTo>
                  <a:lnTo>
                    <a:pt x="20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" name="Freeform 87"/>
            <p:cNvSpPr>
              <a:spLocks/>
            </p:cNvSpPr>
            <p:nvPr/>
          </p:nvSpPr>
          <p:spPr bwMode="auto">
            <a:xfrm>
              <a:off x="-407" y="2927"/>
              <a:ext cx="50" cy="326"/>
            </a:xfrm>
            <a:custGeom>
              <a:avLst/>
              <a:gdLst>
                <a:gd name="T0" fmla="*/ 50 w 50"/>
                <a:gd name="T1" fmla="*/ 36 h 326"/>
                <a:gd name="T2" fmla="*/ 29 w 50"/>
                <a:gd name="T3" fmla="*/ 51 h 326"/>
                <a:gd name="T4" fmla="*/ 24 w 50"/>
                <a:gd name="T5" fmla="*/ 79 h 326"/>
                <a:gd name="T6" fmla="*/ 24 w 50"/>
                <a:gd name="T7" fmla="*/ 319 h 326"/>
                <a:gd name="T8" fmla="*/ 0 w 50"/>
                <a:gd name="T9" fmla="*/ 326 h 326"/>
                <a:gd name="T10" fmla="*/ 0 w 50"/>
                <a:gd name="T11" fmla="*/ 34 h 326"/>
                <a:gd name="T12" fmla="*/ 29 w 50"/>
                <a:gd name="T13" fmla="*/ 0 h 326"/>
                <a:gd name="T14" fmla="*/ 50 w 50"/>
                <a:gd name="T15" fmla="*/ 36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" h="326">
                  <a:moveTo>
                    <a:pt x="50" y="36"/>
                  </a:moveTo>
                  <a:lnTo>
                    <a:pt x="29" y="51"/>
                  </a:lnTo>
                  <a:lnTo>
                    <a:pt x="24" y="79"/>
                  </a:lnTo>
                  <a:lnTo>
                    <a:pt x="24" y="319"/>
                  </a:lnTo>
                  <a:lnTo>
                    <a:pt x="0" y="326"/>
                  </a:lnTo>
                  <a:lnTo>
                    <a:pt x="0" y="34"/>
                  </a:lnTo>
                  <a:lnTo>
                    <a:pt x="29" y="0"/>
                  </a:lnTo>
                  <a:lnTo>
                    <a:pt x="50" y="36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4" name="Freeform 88"/>
            <p:cNvSpPr>
              <a:spLocks/>
            </p:cNvSpPr>
            <p:nvPr/>
          </p:nvSpPr>
          <p:spPr bwMode="auto">
            <a:xfrm>
              <a:off x="-362" y="2889"/>
              <a:ext cx="134" cy="440"/>
            </a:xfrm>
            <a:custGeom>
              <a:avLst/>
              <a:gdLst>
                <a:gd name="T0" fmla="*/ 0 w 134"/>
                <a:gd name="T1" fmla="*/ 362 h 440"/>
                <a:gd name="T2" fmla="*/ 0 w 134"/>
                <a:gd name="T3" fmla="*/ 437 h 440"/>
                <a:gd name="T4" fmla="*/ 10 w 134"/>
                <a:gd name="T5" fmla="*/ 439 h 440"/>
                <a:gd name="T6" fmla="*/ 19 w 134"/>
                <a:gd name="T7" fmla="*/ 440 h 440"/>
                <a:gd name="T8" fmla="*/ 27 w 134"/>
                <a:gd name="T9" fmla="*/ 440 h 440"/>
                <a:gd name="T10" fmla="*/ 35 w 134"/>
                <a:gd name="T11" fmla="*/ 440 h 440"/>
                <a:gd name="T12" fmla="*/ 43 w 134"/>
                <a:gd name="T13" fmla="*/ 439 h 440"/>
                <a:gd name="T14" fmla="*/ 51 w 134"/>
                <a:gd name="T15" fmla="*/ 437 h 440"/>
                <a:gd name="T16" fmla="*/ 60 w 134"/>
                <a:gd name="T17" fmla="*/ 435 h 440"/>
                <a:gd name="T18" fmla="*/ 69 w 134"/>
                <a:gd name="T19" fmla="*/ 432 h 440"/>
                <a:gd name="T20" fmla="*/ 134 w 134"/>
                <a:gd name="T21" fmla="*/ 401 h 440"/>
                <a:gd name="T22" fmla="*/ 75 w 134"/>
                <a:gd name="T23" fmla="*/ 377 h 440"/>
                <a:gd name="T24" fmla="*/ 75 w 134"/>
                <a:gd name="T25" fmla="*/ 84 h 440"/>
                <a:gd name="T26" fmla="*/ 69 w 134"/>
                <a:gd name="T27" fmla="*/ 66 h 440"/>
                <a:gd name="T28" fmla="*/ 63 w 134"/>
                <a:gd name="T29" fmla="*/ 49 h 440"/>
                <a:gd name="T30" fmla="*/ 54 w 134"/>
                <a:gd name="T31" fmla="*/ 35 h 440"/>
                <a:gd name="T32" fmla="*/ 45 w 134"/>
                <a:gd name="T33" fmla="*/ 23 h 440"/>
                <a:gd name="T34" fmla="*/ 35 w 134"/>
                <a:gd name="T35" fmla="*/ 13 h 440"/>
                <a:gd name="T36" fmla="*/ 24 w 134"/>
                <a:gd name="T37" fmla="*/ 7 h 440"/>
                <a:gd name="T38" fmla="*/ 13 w 134"/>
                <a:gd name="T39" fmla="*/ 2 h 440"/>
                <a:gd name="T40" fmla="*/ 0 w 134"/>
                <a:gd name="T41" fmla="*/ 0 h 440"/>
                <a:gd name="T42" fmla="*/ 0 w 134"/>
                <a:gd name="T43" fmla="*/ 74 h 440"/>
                <a:gd name="T44" fmla="*/ 5 w 134"/>
                <a:gd name="T45" fmla="*/ 77 h 440"/>
                <a:gd name="T46" fmla="*/ 9 w 134"/>
                <a:gd name="T47" fmla="*/ 81 h 440"/>
                <a:gd name="T48" fmla="*/ 13 w 134"/>
                <a:gd name="T49" fmla="*/ 86 h 440"/>
                <a:gd name="T50" fmla="*/ 17 w 134"/>
                <a:gd name="T51" fmla="*/ 92 h 440"/>
                <a:gd name="T52" fmla="*/ 20 w 134"/>
                <a:gd name="T53" fmla="*/ 99 h 440"/>
                <a:gd name="T54" fmla="*/ 23 w 134"/>
                <a:gd name="T55" fmla="*/ 107 h 440"/>
                <a:gd name="T56" fmla="*/ 25 w 134"/>
                <a:gd name="T57" fmla="*/ 115 h 440"/>
                <a:gd name="T58" fmla="*/ 26 w 134"/>
                <a:gd name="T59" fmla="*/ 125 h 440"/>
                <a:gd name="T60" fmla="*/ 31 w 134"/>
                <a:gd name="T61" fmla="*/ 372 h 440"/>
                <a:gd name="T62" fmla="*/ 0 w 134"/>
                <a:gd name="T63" fmla="*/ 362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4" h="440">
                  <a:moveTo>
                    <a:pt x="0" y="362"/>
                  </a:moveTo>
                  <a:lnTo>
                    <a:pt x="0" y="437"/>
                  </a:lnTo>
                  <a:lnTo>
                    <a:pt x="10" y="439"/>
                  </a:lnTo>
                  <a:lnTo>
                    <a:pt x="19" y="440"/>
                  </a:lnTo>
                  <a:lnTo>
                    <a:pt x="27" y="440"/>
                  </a:lnTo>
                  <a:lnTo>
                    <a:pt x="35" y="440"/>
                  </a:lnTo>
                  <a:lnTo>
                    <a:pt x="43" y="439"/>
                  </a:lnTo>
                  <a:lnTo>
                    <a:pt x="51" y="437"/>
                  </a:lnTo>
                  <a:lnTo>
                    <a:pt x="60" y="435"/>
                  </a:lnTo>
                  <a:lnTo>
                    <a:pt x="69" y="432"/>
                  </a:lnTo>
                  <a:lnTo>
                    <a:pt x="134" y="401"/>
                  </a:lnTo>
                  <a:lnTo>
                    <a:pt x="75" y="377"/>
                  </a:lnTo>
                  <a:lnTo>
                    <a:pt x="75" y="84"/>
                  </a:lnTo>
                  <a:lnTo>
                    <a:pt x="69" y="66"/>
                  </a:lnTo>
                  <a:lnTo>
                    <a:pt x="63" y="49"/>
                  </a:lnTo>
                  <a:lnTo>
                    <a:pt x="54" y="35"/>
                  </a:lnTo>
                  <a:lnTo>
                    <a:pt x="45" y="23"/>
                  </a:lnTo>
                  <a:lnTo>
                    <a:pt x="35" y="13"/>
                  </a:lnTo>
                  <a:lnTo>
                    <a:pt x="24" y="7"/>
                  </a:lnTo>
                  <a:lnTo>
                    <a:pt x="13" y="2"/>
                  </a:lnTo>
                  <a:lnTo>
                    <a:pt x="0" y="0"/>
                  </a:lnTo>
                  <a:lnTo>
                    <a:pt x="0" y="74"/>
                  </a:lnTo>
                  <a:lnTo>
                    <a:pt x="5" y="77"/>
                  </a:lnTo>
                  <a:lnTo>
                    <a:pt x="9" y="81"/>
                  </a:lnTo>
                  <a:lnTo>
                    <a:pt x="13" y="86"/>
                  </a:lnTo>
                  <a:lnTo>
                    <a:pt x="17" y="92"/>
                  </a:lnTo>
                  <a:lnTo>
                    <a:pt x="20" y="99"/>
                  </a:lnTo>
                  <a:lnTo>
                    <a:pt x="23" y="107"/>
                  </a:lnTo>
                  <a:lnTo>
                    <a:pt x="25" y="115"/>
                  </a:lnTo>
                  <a:lnTo>
                    <a:pt x="26" y="125"/>
                  </a:lnTo>
                  <a:lnTo>
                    <a:pt x="31" y="372"/>
                  </a:lnTo>
                  <a:lnTo>
                    <a:pt x="0" y="362"/>
                  </a:lnTo>
                  <a:close/>
                </a:path>
              </a:pathLst>
            </a:custGeom>
            <a:solidFill>
              <a:srgbClr val="1C2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5" name="Freeform 89"/>
            <p:cNvSpPr>
              <a:spLocks/>
            </p:cNvSpPr>
            <p:nvPr/>
          </p:nvSpPr>
          <p:spPr bwMode="auto">
            <a:xfrm>
              <a:off x="-504" y="2889"/>
              <a:ext cx="142" cy="437"/>
            </a:xfrm>
            <a:custGeom>
              <a:avLst/>
              <a:gdLst>
                <a:gd name="T0" fmla="*/ 142 w 142"/>
                <a:gd name="T1" fmla="*/ 74 h 437"/>
                <a:gd name="T2" fmla="*/ 142 w 142"/>
                <a:gd name="T3" fmla="*/ 0 h 437"/>
                <a:gd name="T4" fmla="*/ 134 w 142"/>
                <a:gd name="T5" fmla="*/ 1 h 437"/>
                <a:gd name="T6" fmla="*/ 126 w 142"/>
                <a:gd name="T7" fmla="*/ 2 h 437"/>
                <a:gd name="T8" fmla="*/ 117 w 142"/>
                <a:gd name="T9" fmla="*/ 6 h 437"/>
                <a:gd name="T10" fmla="*/ 109 w 142"/>
                <a:gd name="T11" fmla="*/ 10 h 437"/>
                <a:gd name="T12" fmla="*/ 100 w 142"/>
                <a:gd name="T13" fmla="*/ 16 h 437"/>
                <a:gd name="T14" fmla="*/ 91 w 142"/>
                <a:gd name="T15" fmla="*/ 24 h 437"/>
                <a:gd name="T16" fmla="*/ 82 w 142"/>
                <a:gd name="T17" fmla="*/ 33 h 437"/>
                <a:gd name="T18" fmla="*/ 73 w 142"/>
                <a:gd name="T19" fmla="*/ 43 h 437"/>
                <a:gd name="T20" fmla="*/ 73 w 142"/>
                <a:gd name="T21" fmla="*/ 333 h 437"/>
                <a:gd name="T22" fmla="*/ 37 w 142"/>
                <a:gd name="T23" fmla="*/ 319 h 437"/>
                <a:gd name="T24" fmla="*/ 28 w 142"/>
                <a:gd name="T25" fmla="*/ 324 h 437"/>
                <a:gd name="T26" fmla="*/ 21 w 142"/>
                <a:gd name="T27" fmla="*/ 329 h 437"/>
                <a:gd name="T28" fmla="*/ 15 w 142"/>
                <a:gd name="T29" fmla="*/ 335 h 437"/>
                <a:gd name="T30" fmla="*/ 9 w 142"/>
                <a:gd name="T31" fmla="*/ 340 h 437"/>
                <a:gd name="T32" fmla="*/ 6 w 142"/>
                <a:gd name="T33" fmla="*/ 346 h 437"/>
                <a:gd name="T34" fmla="*/ 3 w 142"/>
                <a:gd name="T35" fmla="*/ 352 h 437"/>
                <a:gd name="T36" fmla="*/ 1 w 142"/>
                <a:gd name="T37" fmla="*/ 359 h 437"/>
                <a:gd name="T38" fmla="*/ 0 w 142"/>
                <a:gd name="T39" fmla="*/ 365 h 437"/>
                <a:gd name="T40" fmla="*/ 0 w 142"/>
                <a:gd name="T41" fmla="*/ 369 h 437"/>
                <a:gd name="T42" fmla="*/ 1 w 142"/>
                <a:gd name="T43" fmla="*/ 375 h 437"/>
                <a:gd name="T44" fmla="*/ 3 w 142"/>
                <a:gd name="T45" fmla="*/ 380 h 437"/>
                <a:gd name="T46" fmla="*/ 5 w 142"/>
                <a:gd name="T47" fmla="*/ 386 h 437"/>
                <a:gd name="T48" fmla="*/ 8 w 142"/>
                <a:gd name="T49" fmla="*/ 392 h 437"/>
                <a:gd name="T50" fmla="*/ 78 w 142"/>
                <a:gd name="T51" fmla="*/ 421 h 437"/>
                <a:gd name="T52" fmla="*/ 88 w 142"/>
                <a:gd name="T53" fmla="*/ 424 h 437"/>
                <a:gd name="T54" fmla="*/ 98 w 142"/>
                <a:gd name="T55" fmla="*/ 427 h 437"/>
                <a:gd name="T56" fmla="*/ 107 w 142"/>
                <a:gd name="T57" fmla="*/ 429 h 437"/>
                <a:gd name="T58" fmla="*/ 115 w 142"/>
                <a:gd name="T59" fmla="*/ 431 h 437"/>
                <a:gd name="T60" fmla="*/ 123 w 142"/>
                <a:gd name="T61" fmla="*/ 433 h 437"/>
                <a:gd name="T62" fmla="*/ 129 w 142"/>
                <a:gd name="T63" fmla="*/ 435 h 437"/>
                <a:gd name="T64" fmla="*/ 136 w 142"/>
                <a:gd name="T65" fmla="*/ 436 h 437"/>
                <a:gd name="T66" fmla="*/ 142 w 142"/>
                <a:gd name="T67" fmla="*/ 437 h 437"/>
                <a:gd name="T68" fmla="*/ 142 w 142"/>
                <a:gd name="T69" fmla="*/ 362 h 437"/>
                <a:gd name="T70" fmla="*/ 113 w 142"/>
                <a:gd name="T71" fmla="*/ 352 h 437"/>
                <a:gd name="T72" fmla="*/ 113 w 142"/>
                <a:gd name="T73" fmla="*/ 131 h 437"/>
                <a:gd name="T74" fmla="*/ 113 w 142"/>
                <a:gd name="T75" fmla="*/ 115 h 437"/>
                <a:gd name="T76" fmla="*/ 114 w 142"/>
                <a:gd name="T77" fmla="*/ 101 h 437"/>
                <a:gd name="T78" fmla="*/ 117 w 142"/>
                <a:gd name="T79" fmla="*/ 90 h 437"/>
                <a:gd name="T80" fmla="*/ 121 w 142"/>
                <a:gd name="T81" fmla="*/ 82 h 437"/>
                <a:gd name="T82" fmla="*/ 125 w 142"/>
                <a:gd name="T83" fmla="*/ 77 h 437"/>
                <a:gd name="T84" fmla="*/ 130 w 142"/>
                <a:gd name="T85" fmla="*/ 73 h 437"/>
                <a:gd name="T86" fmla="*/ 136 w 142"/>
                <a:gd name="T87" fmla="*/ 73 h 437"/>
                <a:gd name="T88" fmla="*/ 142 w 142"/>
                <a:gd name="T89" fmla="*/ 74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42" h="437">
                  <a:moveTo>
                    <a:pt x="142" y="74"/>
                  </a:moveTo>
                  <a:lnTo>
                    <a:pt x="142" y="0"/>
                  </a:lnTo>
                  <a:lnTo>
                    <a:pt x="134" y="1"/>
                  </a:lnTo>
                  <a:lnTo>
                    <a:pt x="126" y="2"/>
                  </a:lnTo>
                  <a:lnTo>
                    <a:pt x="117" y="6"/>
                  </a:lnTo>
                  <a:lnTo>
                    <a:pt x="109" y="10"/>
                  </a:lnTo>
                  <a:lnTo>
                    <a:pt x="100" y="16"/>
                  </a:lnTo>
                  <a:lnTo>
                    <a:pt x="91" y="24"/>
                  </a:lnTo>
                  <a:lnTo>
                    <a:pt x="82" y="33"/>
                  </a:lnTo>
                  <a:lnTo>
                    <a:pt x="73" y="43"/>
                  </a:lnTo>
                  <a:lnTo>
                    <a:pt x="73" y="333"/>
                  </a:lnTo>
                  <a:lnTo>
                    <a:pt x="37" y="319"/>
                  </a:lnTo>
                  <a:lnTo>
                    <a:pt x="28" y="324"/>
                  </a:lnTo>
                  <a:lnTo>
                    <a:pt x="21" y="329"/>
                  </a:lnTo>
                  <a:lnTo>
                    <a:pt x="15" y="335"/>
                  </a:lnTo>
                  <a:lnTo>
                    <a:pt x="9" y="340"/>
                  </a:lnTo>
                  <a:lnTo>
                    <a:pt x="6" y="346"/>
                  </a:lnTo>
                  <a:lnTo>
                    <a:pt x="3" y="352"/>
                  </a:lnTo>
                  <a:lnTo>
                    <a:pt x="1" y="359"/>
                  </a:lnTo>
                  <a:lnTo>
                    <a:pt x="0" y="365"/>
                  </a:lnTo>
                  <a:lnTo>
                    <a:pt x="0" y="369"/>
                  </a:lnTo>
                  <a:lnTo>
                    <a:pt x="1" y="375"/>
                  </a:lnTo>
                  <a:lnTo>
                    <a:pt x="3" y="380"/>
                  </a:lnTo>
                  <a:lnTo>
                    <a:pt x="5" y="386"/>
                  </a:lnTo>
                  <a:lnTo>
                    <a:pt x="8" y="392"/>
                  </a:lnTo>
                  <a:lnTo>
                    <a:pt x="78" y="421"/>
                  </a:lnTo>
                  <a:lnTo>
                    <a:pt x="88" y="424"/>
                  </a:lnTo>
                  <a:lnTo>
                    <a:pt x="98" y="427"/>
                  </a:lnTo>
                  <a:lnTo>
                    <a:pt x="107" y="429"/>
                  </a:lnTo>
                  <a:lnTo>
                    <a:pt x="115" y="431"/>
                  </a:lnTo>
                  <a:lnTo>
                    <a:pt x="123" y="433"/>
                  </a:lnTo>
                  <a:lnTo>
                    <a:pt x="129" y="435"/>
                  </a:lnTo>
                  <a:lnTo>
                    <a:pt x="136" y="436"/>
                  </a:lnTo>
                  <a:lnTo>
                    <a:pt x="142" y="437"/>
                  </a:lnTo>
                  <a:lnTo>
                    <a:pt x="142" y="362"/>
                  </a:lnTo>
                  <a:lnTo>
                    <a:pt x="113" y="352"/>
                  </a:lnTo>
                  <a:lnTo>
                    <a:pt x="113" y="131"/>
                  </a:lnTo>
                  <a:lnTo>
                    <a:pt x="113" y="115"/>
                  </a:lnTo>
                  <a:lnTo>
                    <a:pt x="114" y="101"/>
                  </a:lnTo>
                  <a:lnTo>
                    <a:pt x="117" y="90"/>
                  </a:lnTo>
                  <a:lnTo>
                    <a:pt x="121" y="82"/>
                  </a:lnTo>
                  <a:lnTo>
                    <a:pt x="125" y="77"/>
                  </a:lnTo>
                  <a:lnTo>
                    <a:pt x="130" y="73"/>
                  </a:lnTo>
                  <a:lnTo>
                    <a:pt x="136" y="73"/>
                  </a:lnTo>
                  <a:lnTo>
                    <a:pt x="142" y="74"/>
                  </a:lnTo>
                  <a:close/>
                </a:path>
              </a:pathLst>
            </a:custGeom>
            <a:solidFill>
              <a:srgbClr val="1C2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740262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32"/>
          <a:stretch/>
        </p:blipFill>
        <p:spPr bwMode="auto">
          <a:xfrm>
            <a:off x="4033341" y="2480044"/>
            <a:ext cx="5018340" cy="2447327"/>
          </a:xfrm>
          <a:prstGeom prst="rect">
            <a:avLst/>
          </a:prstGeom>
          <a:ln w="9525">
            <a:solidFill>
              <a:schemeClr val="accent1"/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Replace a Document</a:t>
            </a:r>
            <a:endParaRPr lang="en-US" dirty="0"/>
          </a:p>
        </p:txBody>
      </p:sp>
      <p:sp>
        <p:nvSpPr>
          <p:cNvPr id="7" name="Rounded Rectangle 6"/>
          <p:cNvSpPr/>
          <p:nvPr/>
        </p:nvSpPr>
        <p:spPr>
          <a:xfrm>
            <a:off x="4033340" y="3327436"/>
            <a:ext cx="1110159" cy="257241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825" y="4545283"/>
            <a:ext cx="2781300" cy="1838325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3" name="Oval 12"/>
          <p:cNvSpPr/>
          <p:nvPr/>
        </p:nvSpPr>
        <p:spPr>
          <a:xfrm>
            <a:off x="5251136" y="3273176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smtClean="0"/>
              <a:t>2</a:t>
            </a:r>
            <a:endParaRPr lang="en-US" b="1" dirty="0"/>
          </a:p>
        </p:txBody>
      </p:sp>
      <p:sp>
        <p:nvSpPr>
          <p:cNvPr id="14" name="Oval 13"/>
          <p:cNvSpPr/>
          <p:nvPr/>
        </p:nvSpPr>
        <p:spPr>
          <a:xfrm>
            <a:off x="7391190" y="5758780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smtClean="0"/>
              <a:t>3</a:t>
            </a:r>
            <a:endParaRPr lang="en-US" b="1" dirty="0"/>
          </a:p>
        </p:txBody>
      </p:sp>
      <p:sp>
        <p:nvSpPr>
          <p:cNvPr id="10" name="Right Arrow Callout 9"/>
          <p:cNvSpPr/>
          <p:nvPr/>
        </p:nvSpPr>
        <p:spPr>
          <a:xfrm>
            <a:off x="94129" y="1715119"/>
            <a:ext cx="4118399" cy="4537864"/>
          </a:xfrm>
          <a:prstGeom prst="rightArrowCallout">
            <a:avLst>
              <a:gd name="adj1" fmla="val 17164"/>
              <a:gd name="adj2" fmla="val 15858"/>
              <a:gd name="adj3" fmla="val 8815"/>
              <a:gd name="adj4" fmla="val 86520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pPr marL="342900" indent="-342900">
              <a:buFont typeface="+mj-lt"/>
              <a:buAutoNum type="arabicPeriod"/>
            </a:pPr>
            <a:r>
              <a:rPr lang="en-US" sz="1600" dirty="0"/>
              <a:t>To replace a document, find the document in the list and select it (alone).  The Single-Edit Page will be provided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600" dirty="0"/>
              <a:t>The user selects the REPLACE Link and identifies the new document.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600" dirty="0"/>
              <a:t>While the document is being replaced (and the new version indexed) the user will have a Wait Message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600" dirty="0"/>
              <a:t>The previous version is maintained in the repository but it is taken out of the main list.  The New Document is assigned the original’s Resource ID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600" dirty="0"/>
              <a:t>Any links sent with that original </a:t>
            </a:r>
            <a:r>
              <a:rPr lang="en-US" sz="1600" dirty="0" smtClean="0"/>
              <a:t>Resource ID </a:t>
            </a:r>
            <a:r>
              <a:rPr lang="en-US" sz="1600" dirty="0"/>
              <a:t>will still be viable – but they will lead to the new document and not the </a:t>
            </a:r>
            <a:r>
              <a:rPr lang="en-US" sz="1600" dirty="0" smtClean="0"/>
              <a:t>original</a:t>
            </a:r>
            <a:endParaRPr lang="en-US" sz="1600" dirty="0"/>
          </a:p>
          <a:p>
            <a:pPr marL="166688" lvl="1" indent="-166688">
              <a:buAutoNum type="arabicPeriod"/>
            </a:pPr>
            <a:endParaRPr lang="en-US" sz="1600" dirty="0" smtClean="0"/>
          </a:p>
          <a:p>
            <a:pPr marL="166688" lvl="1" indent="-166688">
              <a:buAutoNum type="arabicPeriod"/>
            </a:pPr>
            <a:endParaRPr lang="en-US" sz="1600" dirty="0"/>
          </a:p>
          <a:p>
            <a:pPr marL="166688" lvl="1" indent="-166688">
              <a:buAutoNum type="arabicPeriod"/>
            </a:pPr>
            <a:endParaRPr lang="en-US" sz="1600" dirty="0" smtClean="0"/>
          </a:p>
          <a:p>
            <a:pPr marL="166688" lvl="1" indent="-166688">
              <a:buAutoNum type="arabicPeriod"/>
            </a:pPr>
            <a:endParaRPr lang="en-US" sz="1600" dirty="0"/>
          </a:p>
          <a:p>
            <a:pPr marL="166688" lvl="1" indent="-166688">
              <a:buAutoNum type="arabicPeriod"/>
            </a:pPr>
            <a:endParaRPr lang="en-US" sz="1600" dirty="0" smtClean="0"/>
          </a:p>
          <a:p>
            <a:pPr marL="166688" lvl="1" indent="-166688">
              <a:buAutoNum type="arabicPeriod"/>
            </a:pPr>
            <a:endParaRPr lang="en-US" sz="1600" dirty="0" smtClean="0"/>
          </a:p>
          <a:p>
            <a:pPr marL="166688" lvl="1" indent="-166688">
              <a:buAutoNum type="arabicPeriod"/>
            </a:pPr>
            <a:endParaRPr lang="en-US" sz="1600" dirty="0"/>
          </a:p>
          <a:p>
            <a:pPr marL="166688" lvl="1" indent="-166688">
              <a:buAutoNum type="arabicPeriod"/>
            </a:pPr>
            <a:endParaRPr lang="en-US" sz="1600" dirty="0"/>
          </a:p>
          <a:p>
            <a:pPr marL="166688" lvl="1" indent="-166688">
              <a:buAutoNum type="arabicPeriod"/>
            </a:pPr>
            <a:endParaRPr lang="en-US" sz="1600" dirty="0" smtClean="0"/>
          </a:p>
          <a:p>
            <a:pPr marL="166688" lvl="1" indent="-166688">
              <a:buAutoNum type="arabicPeriod"/>
            </a:pPr>
            <a:endParaRPr lang="en-US" sz="1600" dirty="0"/>
          </a:p>
          <a:p>
            <a:pPr marL="0" lvl="1"/>
            <a:endParaRPr lang="en-US" sz="1600" dirty="0"/>
          </a:p>
          <a:p>
            <a:pPr marL="166688" lvl="1" indent="-166688">
              <a:buAutoNum type="arabicPeriod"/>
            </a:pPr>
            <a:endParaRPr lang="en-US" sz="1600" dirty="0" smtClean="0"/>
          </a:p>
          <a:p>
            <a:pPr marL="166688" lvl="1" indent="-166688">
              <a:buAutoNum type="arabicPeriod"/>
            </a:pPr>
            <a:endParaRPr lang="en-US" sz="1600" dirty="0"/>
          </a:p>
          <a:p>
            <a:pPr marL="166688" lvl="1" indent="-166688">
              <a:buAutoNum type="arabicPeriod"/>
            </a:pPr>
            <a:endParaRPr lang="en-US" sz="1600" dirty="0" smtClean="0"/>
          </a:p>
          <a:p>
            <a:pPr marL="0" lvl="1"/>
            <a:endParaRPr lang="en-US" sz="1600" dirty="0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3341" y="1044369"/>
            <a:ext cx="5018340" cy="1352550"/>
          </a:xfrm>
          <a:prstGeom prst="rect">
            <a:avLst/>
          </a:prstGeom>
          <a:ln w="9525">
            <a:solidFill>
              <a:schemeClr val="accent1"/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val 11"/>
          <p:cNvSpPr/>
          <p:nvPr/>
        </p:nvSpPr>
        <p:spPr>
          <a:xfrm>
            <a:off x="7391190" y="1234869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smtClean="0"/>
              <a:t>1</a:t>
            </a:r>
            <a:endParaRPr lang="en-US" b="1" dirty="0"/>
          </a:p>
        </p:txBody>
      </p:sp>
      <p:sp>
        <p:nvSpPr>
          <p:cNvPr id="15" name="Rectangle 14"/>
          <p:cNvSpPr/>
          <p:nvPr/>
        </p:nvSpPr>
        <p:spPr>
          <a:xfrm>
            <a:off x="0" y="-40928"/>
            <a:ext cx="3299493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5: Replacing a Document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5702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395" y="2860285"/>
            <a:ext cx="6942418" cy="3216853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Viewing the History</a:t>
            </a:r>
            <a:endParaRPr lang="en-US" dirty="0"/>
          </a:p>
        </p:txBody>
      </p:sp>
      <p:sp>
        <p:nvSpPr>
          <p:cNvPr id="7" name="Rounded Rectangle 6"/>
          <p:cNvSpPr/>
          <p:nvPr/>
        </p:nvSpPr>
        <p:spPr>
          <a:xfrm>
            <a:off x="1139395" y="4565070"/>
            <a:ext cx="1274187" cy="293385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719672" y="4370198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smtClean="0"/>
              <a:t>1</a:t>
            </a:r>
            <a:endParaRPr lang="en-US" b="1" dirty="0"/>
          </a:p>
        </p:txBody>
      </p:sp>
      <p:sp>
        <p:nvSpPr>
          <p:cNvPr id="13" name="Oval 12"/>
          <p:cNvSpPr/>
          <p:nvPr/>
        </p:nvSpPr>
        <p:spPr>
          <a:xfrm>
            <a:off x="2770421" y="3015504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smtClean="0"/>
              <a:t>2</a:t>
            </a:r>
            <a:endParaRPr lang="en-US" b="1" dirty="0"/>
          </a:p>
        </p:txBody>
      </p:sp>
      <p:sp>
        <p:nvSpPr>
          <p:cNvPr id="14" name="Oval 13"/>
          <p:cNvSpPr/>
          <p:nvPr/>
        </p:nvSpPr>
        <p:spPr>
          <a:xfrm>
            <a:off x="6836900" y="4468711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smtClean="0"/>
              <a:t>3</a:t>
            </a:r>
            <a:endParaRPr lang="en-US" b="1" dirty="0"/>
          </a:p>
        </p:txBody>
      </p:sp>
      <p:sp>
        <p:nvSpPr>
          <p:cNvPr id="9" name="Down Arrow Callout 8"/>
          <p:cNvSpPr/>
          <p:nvPr/>
        </p:nvSpPr>
        <p:spPr>
          <a:xfrm>
            <a:off x="791639" y="1192445"/>
            <a:ext cx="7637930" cy="1938704"/>
          </a:xfrm>
          <a:prstGeom prst="downArrowCallout">
            <a:avLst>
              <a:gd name="adj1" fmla="val 25000"/>
              <a:gd name="adj2" fmla="val 25000"/>
              <a:gd name="adj3" fmla="val 21532"/>
              <a:gd name="adj4" fmla="val 69139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spcAft>
                <a:spcPts val="400"/>
              </a:spcAft>
              <a:buFont typeface="+mj-lt"/>
              <a:buAutoNum type="arabicPeriod"/>
            </a:pPr>
            <a:r>
              <a:rPr lang="en-US" sz="1600" dirty="0"/>
              <a:t>The user selects the link “View Document History”</a:t>
            </a:r>
          </a:p>
          <a:p>
            <a:pPr marL="342900" indent="-342900">
              <a:spcAft>
                <a:spcPts val="400"/>
              </a:spcAft>
              <a:buFont typeface="+mj-lt"/>
              <a:buAutoNum type="arabicPeriod"/>
            </a:pPr>
            <a:r>
              <a:rPr lang="en-US" sz="1600" dirty="0"/>
              <a:t>A record of each previous document is kept in the repository data store</a:t>
            </a:r>
          </a:p>
          <a:p>
            <a:pPr marL="342900" indent="-342900">
              <a:spcAft>
                <a:spcPts val="400"/>
              </a:spcAft>
              <a:buFont typeface="+mj-lt"/>
              <a:buAutoNum type="arabicPeriod"/>
            </a:pPr>
            <a:r>
              <a:rPr lang="en-US" sz="1600" dirty="0"/>
              <a:t>If the user added Version Comments when editing the document, then that note will be included in the history </a:t>
            </a:r>
            <a:r>
              <a:rPr lang="en-US" sz="1600" dirty="0" smtClean="0"/>
              <a:t>view</a:t>
            </a:r>
          </a:p>
        </p:txBody>
      </p:sp>
      <p:sp>
        <p:nvSpPr>
          <p:cNvPr id="10" name="Rectangle 9"/>
          <p:cNvSpPr/>
          <p:nvPr/>
        </p:nvSpPr>
        <p:spPr>
          <a:xfrm>
            <a:off x="0" y="-40928"/>
            <a:ext cx="3299493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5: Replacing a Document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7408760"/>
      </p:ext>
    </p:extLst>
  </p:cSld>
  <p:clrMapOvr>
    <a:masterClrMapping/>
  </p:clrMapOvr>
</p:sld>
</file>

<file path=ppt/theme/theme1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>
          <a:gsLst>
            <a:gs pos="3000">
              <a:schemeClr val="accent1">
                <a:lumMod val="20000"/>
                <a:lumOff val="80000"/>
              </a:schemeClr>
            </a:gs>
            <a:gs pos="35000">
              <a:schemeClr val="bg1">
                <a:alpha val="97000"/>
              </a:schemeClr>
            </a:gs>
            <a:gs pos="67000">
              <a:srgbClr val="EBF2FF">
                <a:alpha val="64000"/>
              </a:srgbClr>
            </a:gs>
          </a:gsLst>
        </a:gradFill>
        <a:ln>
          <a:noFill/>
        </a:ln>
      </a:spPr>
      <a:bodyPr rtlCol="0" anchor="ctr"/>
      <a:lstStyle>
        <a:defPPr marL="169863" indent="-169863">
          <a:spcBef>
            <a:spcPct val="20000"/>
          </a:spcBef>
          <a:buFont typeface="+mj-lt"/>
          <a:buAutoNum type="arabicPeriod"/>
          <a:defRPr sz="1400" dirty="0" smtClean="0">
            <a:solidFill>
              <a:schemeClr val="tx1"/>
            </a:solidFill>
          </a:defRPr>
        </a:defPPr>
      </a:lstStyle>
      <a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a:style>
    </a:spDef>
  </a:objectDefaults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>
          <a:gsLst>
            <a:gs pos="3000">
              <a:schemeClr val="accent1">
                <a:lumMod val="20000"/>
                <a:lumOff val="80000"/>
              </a:schemeClr>
            </a:gs>
            <a:gs pos="35000">
              <a:schemeClr val="bg1">
                <a:alpha val="97000"/>
              </a:schemeClr>
            </a:gs>
            <a:gs pos="67000">
              <a:srgbClr val="EBF2FF">
                <a:alpha val="64000"/>
              </a:srgbClr>
            </a:gs>
          </a:gsLst>
        </a:gradFill>
        <a:ln>
          <a:noFill/>
        </a:ln>
      </a:spPr>
      <a:bodyPr rtlCol="0" anchor="ctr"/>
      <a:lstStyle>
        <a:defPPr marL="169863" indent="-169863">
          <a:spcBef>
            <a:spcPct val="20000"/>
          </a:spcBef>
          <a:buFont typeface="+mj-lt"/>
          <a:buAutoNum type="arabicPeriod"/>
          <a:defRPr sz="1400" dirty="0" smtClean="0">
            <a:solidFill>
              <a:schemeClr val="tx1"/>
            </a:solidFill>
          </a:defRPr>
        </a:defPPr>
      </a:lstStyle>
      <a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8516ADCC1CF1D4BBA467BFC450E9B62" ma:contentTypeVersion="0" ma:contentTypeDescription="Create a new document." ma:contentTypeScope="" ma:versionID="3c423ded931dc23e6cd0d51bba0c16de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c64490b4aec6201516c3a874156f37b2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C0027A-94FB-41F7-ABBC-74D3C478906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92AB4D6-A90D-4C82-B63B-C34E7C9A64D3}">
  <ds:schemaRefs>
    <ds:schemaRef ds:uri="http://schemas.microsoft.com/office/2006/metadata/properties"/>
    <ds:schemaRef ds:uri="http://www.w3.org/XML/1998/namespace"/>
    <ds:schemaRef ds:uri="http://purl.org/dc/elements/1.1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5A17CD8E-2930-44CC-82D2-53487DAB39E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6311</TotalTime>
  <Words>1526</Words>
  <Application>Microsoft Office PowerPoint</Application>
  <PresentationFormat>On-screen Show (4:3)</PresentationFormat>
  <Paragraphs>249</Paragraphs>
  <Slides>22</Slides>
  <Notes>19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22</vt:i4>
      </vt:variant>
    </vt:vector>
  </HeadingPairs>
  <TitlesOfParts>
    <vt:vector size="24" baseType="lpstr">
      <vt:lpstr>4_Office Theme</vt:lpstr>
      <vt:lpstr>2_Office Theme</vt:lpstr>
      <vt:lpstr>Users’ View of the Project Library</vt:lpstr>
      <vt:lpstr>Training Modules</vt:lpstr>
      <vt:lpstr>Module 1: Overview</vt:lpstr>
      <vt:lpstr>PowerPoint Presentation</vt:lpstr>
      <vt:lpstr>PowerPoint Presentation</vt:lpstr>
      <vt:lpstr>Document Privileges</vt:lpstr>
      <vt:lpstr>Module 2: Accessing the Project Library</vt:lpstr>
      <vt:lpstr>Access to the Project Library through the Project Tool</vt:lpstr>
      <vt:lpstr>Viewing and Accessing Project Library</vt:lpstr>
      <vt:lpstr>Viewing and Accessing Project Library</vt:lpstr>
      <vt:lpstr>Module 3: USING THE SEARCH FUNCTION</vt:lpstr>
      <vt:lpstr>Using the Search Function</vt:lpstr>
      <vt:lpstr>Search Documents</vt:lpstr>
      <vt:lpstr>Search Documents</vt:lpstr>
      <vt:lpstr>Module 4: Viewing &amp; editing documents</vt:lpstr>
      <vt:lpstr>Viewing and Editing Documents</vt:lpstr>
      <vt:lpstr>Viewing a Project Document</vt:lpstr>
      <vt:lpstr>Mass Editing</vt:lpstr>
      <vt:lpstr>Editing Single Document</vt:lpstr>
      <vt:lpstr>Module 5: Replacing a document</vt:lpstr>
      <vt:lpstr>Replace a Document</vt:lpstr>
      <vt:lpstr>Viewing the History</vt:lpstr>
    </vt:vector>
  </TitlesOfParts>
  <Company>Noblis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M28972</dc:creator>
  <cp:lastModifiedBy>Chantal Bechara</cp:lastModifiedBy>
  <cp:revision>373</cp:revision>
  <cp:lastPrinted>2012-02-16T18:59:48Z</cp:lastPrinted>
  <dcterms:created xsi:type="dcterms:W3CDTF">2011-04-26T20:56:21Z</dcterms:created>
  <dcterms:modified xsi:type="dcterms:W3CDTF">2012-02-23T18:18:59Z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0x01010048516ADCC1CF1D4BBA467BFC450E9B62</vt:lpwstr>
  </property>
</Properties>
</file>