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4"/>
    <p:sldMasterId id="2147483747" r:id="rId5"/>
  </p:sldMasterIdLst>
  <p:notesMasterIdLst>
    <p:notesMasterId r:id="rId23"/>
  </p:notesMasterIdLst>
  <p:sldIdLst>
    <p:sldId id="313" r:id="rId6"/>
    <p:sldId id="314" r:id="rId7"/>
    <p:sldId id="315" r:id="rId8"/>
    <p:sldId id="281" r:id="rId9"/>
    <p:sldId id="317" r:id="rId10"/>
    <p:sldId id="316" r:id="rId11"/>
    <p:sldId id="290" r:id="rId12"/>
    <p:sldId id="321" r:id="rId13"/>
    <p:sldId id="322" r:id="rId14"/>
    <p:sldId id="318" r:id="rId15"/>
    <p:sldId id="305" r:id="rId16"/>
    <p:sldId id="304" r:id="rId17"/>
    <p:sldId id="292" r:id="rId18"/>
    <p:sldId id="309" r:id="rId19"/>
    <p:sldId id="310" r:id="rId20"/>
    <p:sldId id="311" r:id="rId21"/>
    <p:sldId id="312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AF7BC"/>
    <a:srgbClr val="FAFE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7063" autoAdjust="0"/>
  </p:normalViewPr>
  <p:slideViewPr>
    <p:cSldViewPr snapToGrid="0">
      <p:cViewPr varScale="1">
        <p:scale>
          <a:sx n="61" d="100"/>
          <a:sy n="61" d="100"/>
        </p:scale>
        <p:origin x="-72" y="-57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AE3EF4-A93C-44EC-BCD2-0756F45FBCC8}" type="datetimeFigureOut">
              <a:rPr lang="en-US" smtClean="0"/>
              <a:pPr/>
              <a:t>8/13/2012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9AA3C8-49EA-49FB-9728-92C6F71CB63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6084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343401"/>
            <a:ext cx="1676400" cy="4114800"/>
          </a:xfrm>
        </p:spPr>
        <p:txBody>
          <a:bodyPr>
            <a:normAutofit/>
          </a:bodyPr>
          <a:lstStyle/>
          <a:p>
            <a:r>
              <a:rPr lang="en-US" dirty="0" smtClean="0"/>
              <a:t>Service Leads are members of the CIDM Team; wearing a different hat they are responsible for managing the projects that their Service/Organization wants to submit to the CIRB for consideration.  </a:t>
            </a:r>
          </a:p>
          <a:p>
            <a:endParaRPr lang="en-US" dirty="0" smtClean="0"/>
          </a:p>
          <a:p>
            <a:r>
              <a:rPr lang="en-US" dirty="0" smtClean="0"/>
              <a:t>The workflow depicted in the diagram is the basis for the functions provided in the CIDM tool.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4572000"/>
            <a:ext cx="3529828" cy="373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Chantal, can you  fix the text boxes on this slide? Thanks</a:t>
            </a:r>
          </a:p>
          <a:p>
            <a:r>
              <a:rPr lang="en-US" dirty="0" smtClean="0"/>
              <a:t>Lan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94999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45BBCC-51E1-43CF-B648-A81FC8ACAE0A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AA3C8-49EA-49FB-9728-92C6F71CB63D}" type="slidenum">
              <a:rPr lang="en-US" smtClean="0"/>
              <a:pPr/>
              <a:t>17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dirty="0" smtClean="0"/>
              <a:t>Checklist Training, Part II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 Add a Facility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59327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5344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Picture 6"/>
          <p:cNvPicPr/>
          <p:nvPr userDrawn="1"/>
        </p:nvPicPr>
        <p:blipFill rotWithShape="1">
          <a:blip r:embed="rId2" cstate="print"/>
          <a:srcRect l="10732" t="24810" r="12346" b="7645"/>
          <a:stretch/>
        </p:blipFill>
        <p:spPr bwMode="auto">
          <a:xfrm>
            <a:off x="2286000" y="1823402"/>
            <a:ext cx="4572000" cy="321119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30438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redefined Process 9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991600" cy="503238"/>
          </a:xfrm>
        </p:spPr>
        <p:txBody>
          <a:bodyPr>
            <a:no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534400" cy="563562"/>
          </a:xfrm>
        </p:spPr>
        <p:txBody>
          <a:bodyPr>
            <a:normAutofit/>
          </a:bodyPr>
          <a:lstStyle>
            <a:lvl1pPr algn="ctr">
              <a:defRPr sz="28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63562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10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7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4"/>
          <p:cNvSpPr txBox="1">
            <a:spLocks/>
          </p:cNvSpPr>
          <p:nvPr userDrawn="1"/>
        </p:nvSpPr>
        <p:spPr>
          <a:xfrm>
            <a:off x="8001000" y="6492875"/>
            <a:ext cx="1143000" cy="365125"/>
          </a:xfrm>
          <a:prstGeom prst="rect">
            <a:avLst/>
          </a:prstGeom>
        </p:spPr>
        <p:txBody>
          <a:bodyPr anchor="ctr"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91440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Predefined Process 9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Flowchart: Predefined Process 11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Flowchart: Predefined Process 10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4800"/>
            <a:ext cx="8610600" cy="533400"/>
          </a:xfrm>
        </p:spPr>
        <p:txBody>
          <a:bodyPr>
            <a:normAutofit/>
          </a:bodyPr>
          <a:lstStyle>
            <a:lvl1pPr algn="ctr">
              <a:defRPr sz="28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7" name="Flowchart: Predefined Process 6"/>
          <p:cNvSpPr/>
          <p:nvPr userDrawn="1"/>
        </p:nvSpPr>
        <p:spPr>
          <a:xfrm>
            <a:off x="0" y="0"/>
            <a:ext cx="9144000" cy="2286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6019800" y="0"/>
            <a:ext cx="3124200" cy="304800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www.MHSWorldClassFacilities.org</a:t>
            </a:r>
          </a:p>
        </p:txBody>
      </p:sp>
      <p:sp>
        <p:nvSpPr>
          <p:cNvPr id="5" name="Flowchart: Predefined Process 4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Date Placeholder 2"/>
          <p:cNvSpPr txBox="1">
            <a:spLocks/>
          </p:cNvSpPr>
          <p:nvPr userDrawn="1"/>
        </p:nvSpPr>
        <p:spPr>
          <a:xfrm>
            <a:off x="228600" y="647700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8/13/2012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>
          <a:xfrm>
            <a:off x="3124200" y="6508750"/>
            <a:ext cx="28956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CIMD 3.0 Training for Service Leads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7543800" y="6492875"/>
            <a:ext cx="1600200" cy="365125"/>
          </a:xfrm>
          <a:prstGeom prst="rect">
            <a:avLst/>
          </a:prstGeom>
        </p:spPr>
        <p:txBody>
          <a:bodyPr/>
          <a:lstStyle>
            <a:lvl1pPr algn="ctr"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10921E6-3367-45BD-B92E-B2D90AB436A0}" type="slidenum">
              <a:rPr kumimoji="0" lang="en-US" sz="14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18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6.xml"/><Relationship Id="rId21" Type="http://schemas.openxmlformats.org/officeDocument/2006/relationships/slideLayout" Target="../slideLayouts/slideLayout54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17" Type="http://schemas.openxmlformats.org/officeDocument/2006/relationships/slideLayout" Target="../slideLayouts/slideLayout50.xml"/><Relationship Id="rId2" Type="http://schemas.openxmlformats.org/officeDocument/2006/relationships/slideLayout" Target="../slideLayouts/slideLayout35.xml"/><Relationship Id="rId16" Type="http://schemas.openxmlformats.org/officeDocument/2006/relationships/slideLayout" Target="../slideLayouts/slideLayout49.xml"/><Relationship Id="rId20" Type="http://schemas.openxmlformats.org/officeDocument/2006/relationships/slideLayout" Target="../slideLayouts/slideLayout53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slideLayout" Target="../slideLayouts/slideLayout48.xml"/><Relationship Id="rId23" Type="http://schemas.openxmlformats.org/officeDocument/2006/relationships/theme" Target="../theme/theme2.xml"/><Relationship Id="rId10" Type="http://schemas.openxmlformats.org/officeDocument/2006/relationships/slideLayout" Target="../slideLayouts/slideLayout43.xml"/><Relationship Id="rId19" Type="http://schemas.openxmlformats.org/officeDocument/2006/relationships/slideLayout" Target="../slideLayouts/slideLayout52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slideLayout" Target="../slideLayouts/slideLayout47.xml"/><Relationship Id="rId22" Type="http://schemas.openxmlformats.org/officeDocument/2006/relationships/slideLayout" Target="../slideLayouts/slideLayout5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0"/>
            <a:ext cx="1143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8/13/2012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143000" y="6508750"/>
            <a:ext cx="6858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Resource Library Training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3572256" y="487502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81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80" r:id="rId9"/>
    <p:sldLayoutId id="2147483709" r:id="rId10"/>
    <p:sldLayoutId id="2147483710" r:id="rId11"/>
    <p:sldLayoutId id="2147483711" r:id="rId12"/>
    <p:sldLayoutId id="2147483712" r:id="rId13"/>
    <p:sldLayoutId id="2147483713" r:id="rId14"/>
    <p:sldLayoutId id="2147483714" r:id="rId15"/>
    <p:sldLayoutId id="2147483715" r:id="rId16"/>
    <p:sldLayoutId id="2147483716" r:id="rId17"/>
    <p:sldLayoutId id="2147483717" r:id="rId18"/>
    <p:sldLayoutId id="2147483718" r:id="rId19"/>
    <p:sldLayoutId id="2147483719" r:id="rId20"/>
    <p:sldLayoutId id="2147483720" r:id="rId21"/>
    <p:sldLayoutId id="2147483721" r:id="rId22"/>
    <p:sldLayoutId id="2147483722" r:id="rId23"/>
    <p:sldLayoutId id="2147483770" r:id="rId24"/>
    <p:sldLayoutId id="2147483771" r:id="rId25"/>
    <p:sldLayoutId id="2147483772" r:id="rId26"/>
    <p:sldLayoutId id="2147483773" r:id="rId27"/>
    <p:sldLayoutId id="2147483774" r:id="rId28"/>
    <p:sldLayoutId id="2147483775" r:id="rId29"/>
    <p:sldLayoutId id="2147483776" r:id="rId30"/>
    <p:sldLayoutId id="2147483777" r:id="rId31"/>
    <p:sldLayoutId id="2147483778" r:id="rId32"/>
    <p:sldLayoutId id="2147483779" r:id="rId33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Flowchart: Predefined Process 8"/>
          <p:cNvSpPr/>
          <p:nvPr userDrawn="1"/>
        </p:nvSpPr>
        <p:spPr>
          <a:xfrm>
            <a:off x="0" y="6492875"/>
            <a:ext cx="9144000" cy="381000"/>
          </a:xfrm>
          <a:prstGeom prst="flowChartPredefinedProcess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Date Placeholder 2"/>
          <p:cNvSpPr txBox="1">
            <a:spLocks/>
          </p:cNvSpPr>
          <p:nvPr userDrawn="1"/>
        </p:nvSpPr>
        <p:spPr>
          <a:xfrm>
            <a:off x="0" y="6477000"/>
            <a:ext cx="1143000" cy="365125"/>
          </a:xfrm>
          <a:prstGeom prst="rect">
            <a:avLst/>
          </a:prstGeom>
        </p:spPr>
        <p:txBody>
          <a:bodyPr anchor="ctr"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057689-DABF-4F8F-BDB0-11201A7341A5}" type="datetime1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8/13/2012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Footer Placeholder 3"/>
          <p:cNvSpPr txBox="1">
            <a:spLocks/>
          </p:cNvSpPr>
          <p:nvPr userDrawn="1"/>
        </p:nvSpPr>
        <p:spPr>
          <a:xfrm>
            <a:off x="1143000" y="6508750"/>
            <a:ext cx="68580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CIMD 3.0 Training for Service Leads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228600"/>
          </a:xfrm>
          <a:prstGeom prst="rect">
            <a:avLst/>
          </a:prstGeom>
          <a:solidFill>
            <a:srgbClr val="254061"/>
          </a:solidFill>
          <a:ln>
            <a:solidFill>
              <a:srgbClr val="385E8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 Placeholder 2"/>
          <p:cNvSpPr txBox="1">
            <a:spLocks/>
          </p:cNvSpPr>
          <p:nvPr userDrawn="1"/>
        </p:nvSpPr>
        <p:spPr>
          <a:xfrm>
            <a:off x="6019800" y="0"/>
            <a:ext cx="3124200" cy="228600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1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3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www.MHSWorldClassFacilities.org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  <p:sldLayoutId id="2147483761" r:id="rId14"/>
    <p:sldLayoutId id="2147483762" r:id="rId15"/>
    <p:sldLayoutId id="2147483763" r:id="rId16"/>
    <p:sldLayoutId id="2147483764" r:id="rId17"/>
    <p:sldLayoutId id="2147483765" r:id="rId18"/>
    <p:sldLayoutId id="2147483766" r:id="rId19"/>
    <p:sldLayoutId id="2147483767" r:id="rId20"/>
    <p:sldLayoutId id="2147483768" r:id="rId21"/>
    <p:sldLayoutId id="2147483769" r:id="rId2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519113" indent="-228600" algn="l" defTabSz="914400" rtl="0" eaLnBrk="1" latinLnBrk="0" hangingPunct="1">
        <a:spcBef>
          <a:spcPct val="20000"/>
        </a:spcBef>
        <a:buSzPct val="80000"/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66688" algn="l" defTabSz="914400" rtl="0" eaLnBrk="1" latinLnBrk="0" hangingPunct="1">
        <a:spcBef>
          <a:spcPct val="20000"/>
        </a:spcBef>
        <a:buFont typeface="Arial" pitchFamily="34" charset="0"/>
        <a:buChar char="–"/>
        <a:tabLst>
          <a:tab pos="862013" algn="l"/>
        </a:tabLst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04913" indent="-290513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0.xml"/><Relationship Id="rId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lucene.apache.org/java/2_4_0/queryparsersyntax.html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045398"/>
            <a:ext cx="7772400" cy="1470025"/>
          </a:xfrm>
        </p:spPr>
        <p:txBody>
          <a:bodyPr>
            <a:normAutofit/>
          </a:bodyPr>
          <a:lstStyle/>
          <a:p>
            <a:r>
              <a:rPr lang="en-US" sz="4400" dirty="0" smtClean="0">
                <a:solidFill>
                  <a:srgbClr val="002060"/>
                </a:solidFill>
              </a:rPr>
              <a:t>Resource Library for the MHS World-Class Facilities</a:t>
            </a:r>
            <a:endParaRPr lang="en-US" sz="4400" dirty="0">
              <a:solidFill>
                <a:srgbClr val="00206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8391" y="2448783"/>
            <a:ext cx="6400800" cy="1752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Using the Resources Library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3648635" y="4446493"/>
            <a:ext cx="12371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Version 2 </a:t>
            </a:r>
            <a:endParaRPr lang="en-US" dirty="0"/>
          </a:p>
        </p:txBody>
      </p:sp>
      <p:grpSp>
        <p:nvGrpSpPr>
          <p:cNvPr id="7" name="Group 50"/>
          <p:cNvGrpSpPr>
            <a:grpSpLocks noChangeAspect="1"/>
          </p:cNvGrpSpPr>
          <p:nvPr/>
        </p:nvGrpSpPr>
        <p:grpSpPr bwMode="auto">
          <a:xfrm>
            <a:off x="6823411" y="3480474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297671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30461"/>
            <a:ext cx="9144000" cy="632460"/>
          </a:xfrm>
        </p:spPr>
        <p:txBody>
          <a:bodyPr>
            <a:noAutofit/>
          </a:bodyPr>
          <a:lstStyle/>
          <a:p>
            <a:r>
              <a:rPr lang="en-US" dirty="0" smtClean="0"/>
              <a:t>Training Modules</a:t>
            </a:r>
            <a:endParaRPr lang="en-US" sz="28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512915"/>
              </p:ext>
            </p:extLst>
          </p:nvPr>
        </p:nvGraphicFramePr>
        <p:xfrm>
          <a:off x="571945" y="1340224"/>
          <a:ext cx="8095805" cy="3408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0171"/>
                <a:gridCol w="5270697"/>
                <a:gridCol w="491613"/>
                <a:gridCol w="1893324"/>
              </a:tblGrid>
              <a:tr h="11362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9025" marR="0" lvl="1" indent="-1089025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  <a:hlinkClick r:id="rId3" action="ppaction://hlinksldjump"/>
                        </a:rPr>
                        <a:t>Module 1</a:t>
                      </a:r>
                      <a:r>
                        <a:rPr kumimoji="0" lang="en-US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:   Accessing the Resource Library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362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indent="-1085850">
                        <a:lnSpc>
                          <a:spcPct val="110000"/>
                        </a:lnSpc>
                        <a:spcBef>
                          <a:spcPts val="600"/>
                        </a:spcBef>
                        <a:buFont typeface="+mj-lt"/>
                        <a:buNone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4" action="ppaction://hlinksldjump"/>
                        </a:rPr>
                        <a:t>Module 2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 	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Viewing and Accessing Resources</a:t>
                      </a: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1362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Webdings" pitchFamily="18" charset="2"/>
                        </a:rPr>
                        <a:t>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5" action="ppaction://hlinksldjump"/>
                        </a:rPr>
                        <a:t>Module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  <a:hlinkClick r:id="rId5" action="ppaction://hlinksldjump"/>
                        </a:rPr>
                        <a:t> 3</a:t>
                      </a:r>
                      <a:r>
                        <a:rPr lang="en-US" sz="18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:	Finding a Specific</a:t>
                      </a:r>
                      <a:r>
                        <a:rPr lang="en-US" sz="18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+mn-lt"/>
                        </a:rPr>
                        <a:t> Resource</a:t>
                      </a: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+mn-lt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Webdings" pitchFamily="18" charset="2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085850" marR="0" lvl="1" indent="-10858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b="0" dirty="0" smtClean="0">
                        <a:solidFill>
                          <a:schemeClr val="tx2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954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41484"/>
            <a:ext cx="9144000" cy="700773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1: accessing the resource library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67866" y="2175760"/>
            <a:ext cx="5086473" cy="2518904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pPr>
              <a:lnSpc>
                <a:spcPct val="110000"/>
              </a:lnSpc>
              <a:spcBef>
                <a:spcPts val="600"/>
              </a:spcBef>
            </a:pPr>
            <a:r>
              <a:rPr lang="en-US" sz="2800" dirty="0" smtClean="0"/>
              <a:t>Getting to the </a:t>
            </a:r>
            <a:r>
              <a:rPr lang="en-US" sz="2800" dirty="0"/>
              <a:t>resource </a:t>
            </a:r>
            <a:r>
              <a:rPr lang="en-US" sz="2800" dirty="0" smtClean="0"/>
              <a:t>library and document privileges</a:t>
            </a:r>
            <a:endParaRPr lang="en-US" sz="2800" dirty="0"/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6208193" y="1952384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42694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dirty="0" smtClean="0"/>
              <a:t>Getting to the Resource Library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Accessing the Resource Library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631" y="2206939"/>
            <a:ext cx="3828733" cy="889254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831" y="2213506"/>
            <a:ext cx="3768852" cy="719508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4" name="Rounded Rectangle 33"/>
          <p:cNvSpPr/>
          <p:nvPr/>
        </p:nvSpPr>
        <p:spPr>
          <a:xfrm>
            <a:off x="6216742" y="2679672"/>
            <a:ext cx="2388604" cy="256074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461485" y="2626912"/>
            <a:ext cx="2169309" cy="276606"/>
          </a:xfrm>
          <a:prstGeom prst="roundRect">
            <a:avLst>
              <a:gd name="adj" fmla="val 11839"/>
            </a:avLst>
          </a:prstGeom>
          <a:noFill/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37" y="4221018"/>
            <a:ext cx="7042014" cy="2018579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5" name="Oval 14"/>
          <p:cNvSpPr/>
          <p:nvPr/>
        </p:nvSpPr>
        <p:spPr>
          <a:xfrm>
            <a:off x="4113500" y="2632263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6" name="Oval 15"/>
          <p:cNvSpPr/>
          <p:nvPr/>
        </p:nvSpPr>
        <p:spPr>
          <a:xfrm>
            <a:off x="8604629" y="2649664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1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5661" y="3336036"/>
            <a:ext cx="2015871" cy="1071372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9" name="Oval 18"/>
          <p:cNvSpPr/>
          <p:nvPr/>
        </p:nvSpPr>
        <p:spPr>
          <a:xfrm>
            <a:off x="5776760" y="345128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20" name="Oval 19"/>
          <p:cNvSpPr/>
          <p:nvPr/>
        </p:nvSpPr>
        <p:spPr>
          <a:xfrm>
            <a:off x="291758" y="4407408"/>
            <a:ext cx="316089" cy="31608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ct val="20000"/>
              </a:spcBef>
            </a:pPr>
            <a:r>
              <a:rPr lang="en-US" sz="1400" b="1" dirty="0" smtClean="0">
                <a:solidFill>
                  <a:schemeClr val="bg1"/>
                </a:solidFill>
              </a:rPr>
              <a:t>2</a:t>
            </a:r>
          </a:p>
        </p:txBody>
      </p:sp>
      <p:cxnSp>
        <p:nvCxnSpPr>
          <p:cNvPr id="4" name="Straight Arrow Connector 3"/>
          <p:cNvCxnSpPr/>
          <p:nvPr/>
        </p:nvCxnSpPr>
        <p:spPr>
          <a:xfrm>
            <a:off x="607847" y="4565452"/>
            <a:ext cx="1678410" cy="30830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607847" y="4565452"/>
            <a:ext cx="544297" cy="94838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607847" y="4565452"/>
            <a:ext cx="839205" cy="1112972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280607" y="946847"/>
            <a:ext cx="8669362" cy="1422773"/>
          </a:xfrm>
          <a:prstGeom prst="downArrowCallou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5425" marR="0" lvl="1" indent="-22542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Pct val="80000"/>
              <a:buFont typeface="+mj-lt"/>
              <a:buAutoNum type="arabicPeriod"/>
              <a:tabLst/>
              <a:defRPr/>
            </a:pPr>
            <a:r>
              <a:rPr kumimoji="0" lang="en-US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Select Resources/Documents from The Knowledge Center menu bar or from the Knowledge Center Home</a:t>
            </a:r>
          </a:p>
          <a:p>
            <a:pPr marL="225425" marR="0" lvl="1" indent="-225425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Pct val="80000"/>
              <a:buFont typeface="+mj-lt"/>
              <a:buAutoNum type="arabicPeriod"/>
              <a:tabLst/>
              <a:defRPr/>
            </a:pPr>
            <a:r>
              <a:rPr lang="en-US" sz="1600" dirty="0" smtClean="0"/>
              <a:t>From the Knowledge Center Page, users can view detailed information of selected topics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51460"/>
            <a:ext cx="9144000" cy="715962"/>
          </a:xfrm>
        </p:spPr>
        <p:txBody>
          <a:bodyPr>
            <a:normAutofit/>
          </a:bodyPr>
          <a:lstStyle/>
          <a:p>
            <a:r>
              <a:rPr lang="en-US" dirty="0" smtClean="0"/>
              <a:t>Resource Document Privileges</a:t>
            </a:r>
            <a:endParaRPr lang="en-US" dirty="0"/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354595" y="4663440"/>
            <a:ext cx="8573176" cy="146304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8600" marR="0" lvl="0" indent="-2286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Note:  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Users can tell if they are logged in at the top of the page:                                        or</a:t>
            </a:r>
          </a:p>
          <a:p>
            <a:pPr marL="228600" marR="0" lvl="0" indent="-228600" defTabSz="914400" rtl="0" eaLnBrk="1" fontAlgn="auto" latinLnBrk="0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Users may request a user ID – select LOGIN and then the REGISTER link…</a:t>
            </a: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defTabSz="914400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3" cstate="print"/>
          <a:srcRect l="17963" t="17933" r="10205" b="13942"/>
          <a:stretch/>
        </p:blipFill>
        <p:spPr bwMode="auto">
          <a:xfrm>
            <a:off x="8285189" y="5141290"/>
            <a:ext cx="537938" cy="27247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4" cstate="print"/>
          <a:srcRect t="33978"/>
          <a:stretch/>
        </p:blipFill>
        <p:spPr bwMode="auto">
          <a:xfrm>
            <a:off x="6108439" y="5197057"/>
            <a:ext cx="1747683" cy="2167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546892" y="5621274"/>
            <a:ext cx="1228725" cy="2857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1: Accessing the Resource Library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55587" y="1155051"/>
            <a:ext cx="8417858" cy="28036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no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Documents are assigned one of the three privilege levels: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dirty="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dirty="0" smtClean="0"/>
              <a:t>Users can view all resource documents where personal role matches information roles</a:t>
            </a:r>
            <a:endParaRPr lang="en-US" b="1" dirty="0"/>
          </a:p>
        </p:txBody>
      </p:sp>
      <p:sp>
        <p:nvSpPr>
          <p:cNvPr id="13" name="Rectangle 12"/>
          <p:cNvSpPr/>
          <p:nvPr/>
        </p:nvSpPr>
        <p:spPr>
          <a:xfrm>
            <a:off x="455587" y="1538863"/>
            <a:ext cx="8417858" cy="177363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 wrap="square" anchor="ctr">
            <a:no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Public &amp; non-Government registered users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(not logged in NON GOV)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For Government purposes only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(GOV)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en-US" dirty="0" smtClean="0">
                <a:solidFill>
                  <a:schemeClr val="accent1">
                    <a:lumMod val="50000"/>
                  </a:schemeClr>
                </a:solidFill>
              </a:rPr>
              <a:t>Executive users within TMA or those assigned the privilege by TMA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</a:rPr>
              <a:t>(EXEC)</a:t>
            </a:r>
            <a:endParaRPr lang="en-US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575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8826"/>
            <a:ext cx="9144000" cy="700773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2: viewing and accessing the resources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32923" y="2184215"/>
            <a:ext cx="4404454" cy="2086702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r>
              <a:rPr lang="en-US" sz="2800" dirty="0"/>
              <a:t>Navigating and </a:t>
            </a:r>
            <a:r>
              <a:rPr lang="en-US" sz="2800" dirty="0" smtClean="0"/>
              <a:t>Using </a:t>
            </a:r>
            <a:r>
              <a:rPr lang="en-US" sz="2800" dirty="0"/>
              <a:t>the Resource Features</a:t>
            </a:r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5757550" y="1858069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6367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the Resource Library?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0" y="-40928"/>
            <a:ext cx="449996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Viewing and Accessing the 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856977" y="2935224"/>
            <a:ext cx="3643139" cy="429430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500116" y="3090672"/>
            <a:ext cx="612648" cy="2176272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64695" y="1025909"/>
            <a:ext cx="8394493" cy="1124263"/>
          </a:xfrm>
          <a:prstGeom prst="rect">
            <a:avLst/>
          </a:prstGeom>
          <a:noFill/>
          <a:ln w="9525" cap="flat" cmpd="sng" algn="ctr">
            <a:noFill/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The Library is made up of resources – documents, images, website links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Each resource may be opened or downloaded from the library list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The list may be organized by the user</a:t>
            </a:r>
          </a:p>
          <a:p>
            <a:pPr marL="442913" marR="0" lvl="1" indent="-3429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87" t="15652" r="17609" b="24202"/>
          <a:stretch/>
        </p:blipFill>
        <p:spPr bwMode="auto">
          <a:xfrm>
            <a:off x="892994" y="2246468"/>
            <a:ext cx="7213938" cy="4089938"/>
          </a:xfrm>
          <a:prstGeom prst="rec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632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8"/>
          <a:stretch/>
        </p:blipFill>
        <p:spPr bwMode="auto">
          <a:xfrm>
            <a:off x="2513970" y="1616929"/>
            <a:ext cx="6403515" cy="3938845"/>
          </a:xfrm>
          <a:prstGeom prst="rect">
            <a:avLst/>
          </a:prstGeom>
          <a:ln w="9525">
            <a:solidFill>
              <a:schemeClr val="tx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/>
              <a:t>Viewing and Accessing </a:t>
            </a:r>
            <a:r>
              <a:rPr lang="en-US" dirty="0" smtClean="0"/>
              <a:t>Resource </a:t>
            </a:r>
            <a:r>
              <a:rPr lang="en-US" dirty="0"/>
              <a:t>Library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2513970" y="1902200"/>
            <a:ext cx="6403515" cy="914401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2509613" y="2884747"/>
            <a:ext cx="1575363" cy="2892056"/>
          </a:xfrm>
          <a:prstGeom prst="roundRect">
            <a:avLst>
              <a:gd name="adj" fmla="val 7975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3114414" y="190823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2</a:t>
            </a:r>
            <a:endParaRPr lang="en-US" sz="2000" b="1" dirty="0"/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5534" y="1233826"/>
            <a:ext cx="2740431" cy="4734535"/>
          </a:xfrm>
          <a:prstGeom prst="rightArrowCallout">
            <a:avLst>
              <a:gd name="adj1" fmla="val 25000"/>
              <a:gd name="adj2" fmla="val 20872"/>
              <a:gd name="adj3" fmla="val 12229"/>
              <a:gd name="adj4" fmla="val 81712"/>
            </a:avLst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indent="-231775">
              <a:spcAft>
                <a:spcPts val="500"/>
              </a:spcAft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On the Resource Library page, users can </a:t>
            </a:r>
            <a:r>
              <a:rPr lang="en-US" sz="1600" dirty="0">
                <a:solidFill>
                  <a:schemeClr val="tx1"/>
                </a:solidFill>
              </a:rPr>
              <a:t>view all </a:t>
            </a:r>
            <a:r>
              <a:rPr lang="en-US" sz="1600" dirty="0" smtClean="0">
                <a:solidFill>
                  <a:schemeClr val="tx1"/>
                </a:solidFill>
              </a:rPr>
              <a:t>resources for </a:t>
            </a:r>
            <a:r>
              <a:rPr lang="en-US" sz="1600" dirty="0">
                <a:solidFill>
                  <a:schemeClr val="tx1"/>
                </a:solidFill>
              </a:rPr>
              <a:t>which they have a privilege “match”</a:t>
            </a:r>
          </a:p>
          <a:p>
            <a:pPr marL="231775" indent="-231775">
              <a:spcAft>
                <a:spcPts val="500"/>
              </a:spcAft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Users can search documents by </a:t>
            </a:r>
            <a:r>
              <a:rPr lang="en-US" sz="1600" dirty="0">
                <a:solidFill>
                  <a:schemeClr val="tx1"/>
                </a:solidFill>
              </a:rPr>
              <a:t>C</a:t>
            </a:r>
            <a:r>
              <a:rPr lang="en-US" sz="1600" dirty="0" smtClean="0">
                <a:solidFill>
                  <a:schemeClr val="tx1"/>
                </a:solidFill>
              </a:rPr>
              <a:t>ontent, Document Name, and Document ID</a:t>
            </a:r>
          </a:p>
          <a:p>
            <a:pPr marL="231775" indent="-231775">
              <a:spcAft>
                <a:spcPts val="500"/>
              </a:spcAft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Users can perform filter search for </a:t>
            </a:r>
            <a:r>
              <a:rPr lang="en-US" sz="1600" dirty="0">
                <a:solidFill>
                  <a:schemeClr val="tx1"/>
                </a:solidFill>
              </a:rPr>
              <a:t>document. Filter Search can be narrowed by various filters.  More than one can be chosen </a:t>
            </a:r>
            <a:r>
              <a:rPr lang="en-US" sz="1600" dirty="0" smtClean="0">
                <a:solidFill>
                  <a:schemeClr val="tx1"/>
                </a:solidFill>
              </a:rPr>
              <a:t>simultaneously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3620901" y="2921886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3</a:t>
            </a:r>
            <a:endParaRPr lang="en-US" sz="2000" b="1" dirty="0"/>
          </a:p>
        </p:txBody>
      </p:sp>
      <p:sp>
        <p:nvSpPr>
          <p:cNvPr id="31" name="Rounded Rectangle 30"/>
          <p:cNvSpPr/>
          <p:nvPr/>
        </p:nvSpPr>
        <p:spPr>
          <a:xfrm>
            <a:off x="4138176" y="2884747"/>
            <a:ext cx="4832474" cy="2892056"/>
          </a:xfrm>
          <a:prstGeom prst="roundRect">
            <a:avLst>
              <a:gd name="adj" fmla="val 4705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5145349" y="2898228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sp>
        <p:nvSpPr>
          <p:cNvPr id="13" name="Rectangle 12"/>
          <p:cNvSpPr/>
          <p:nvPr/>
        </p:nvSpPr>
        <p:spPr>
          <a:xfrm>
            <a:off x="0" y="-40928"/>
            <a:ext cx="449996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Viewing and Accessing the 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38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" t="17370" r="2233"/>
          <a:stretch/>
        </p:blipFill>
        <p:spPr bwMode="auto">
          <a:xfrm>
            <a:off x="971969" y="4949154"/>
            <a:ext cx="7038753" cy="1358629"/>
          </a:xfrm>
          <a:prstGeom prst="rect">
            <a:avLst/>
          </a:prstGeom>
          <a:ln w="952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969" y="2422650"/>
            <a:ext cx="7038753" cy="2526504"/>
          </a:xfrm>
          <a:prstGeom prst="rect">
            <a:avLst/>
          </a:prstGeom>
          <a:ln w="9525">
            <a:solidFill>
              <a:schemeClr val="bg1"/>
            </a:solidFill>
            <a:miter lim="800000"/>
            <a:headEnd/>
            <a:tailEnd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54892"/>
          </a:xfrm>
        </p:spPr>
        <p:txBody>
          <a:bodyPr>
            <a:normAutofit/>
          </a:bodyPr>
          <a:lstStyle/>
          <a:p>
            <a:r>
              <a:rPr lang="en-US" dirty="0" smtClean="0"/>
              <a:t>Viewing and Accessing Resource Library</a:t>
            </a:r>
            <a:endParaRPr lang="en-US" dirty="0"/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502144" y="898839"/>
            <a:ext cx="8216554" cy="1427152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solidFill>
              <a:schemeClr val="accent1">
                <a:lumMod val="40000"/>
                <a:lumOff val="6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519113" indent="-22860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Char char="Ø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914400" indent="-166688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tabLst>
                <a:tab pos="862013" algn="l"/>
              </a:tabLst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204913" indent="-290513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can sort on each column. The “Category” in red is the current sort column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can change the number of documents </a:t>
            </a:r>
            <a:r>
              <a:rPr lang="en-US" sz="1600" dirty="0" smtClean="0">
                <a:solidFill>
                  <a:schemeClr val="tx1"/>
                </a:solidFill>
              </a:rPr>
              <a:t>listed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Users can navigate by moving to first, last, next, </a:t>
            </a:r>
            <a:r>
              <a:rPr lang="en-US" sz="1600" dirty="0" smtClean="0">
                <a:solidFill>
                  <a:schemeClr val="tx1"/>
                </a:solidFill>
              </a:rPr>
              <a:t>previous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Click on the title, to open a link or document in a separate window. 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1600" dirty="0">
                <a:solidFill>
                  <a:schemeClr val="tx1"/>
                </a:solidFill>
              </a:rPr>
              <a:t>Click on the magnifying glass to view the abstract before downloading the entire document</a:t>
            </a:r>
          </a:p>
          <a:p>
            <a:pPr marL="342900" indent="-342900">
              <a:buFont typeface="+mj-lt"/>
              <a:buAutoNum type="arabicPeriod"/>
            </a:pPr>
            <a:endParaRPr lang="en-US" sz="16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502143" y="3040447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1</a:t>
            </a:r>
            <a:endParaRPr lang="en-US" sz="2000" b="1" dirty="0"/>
          </a:p>
        </p:txBody>
      </p:sp>
      <p:sp>
        <p:nvSpPr>
          <p:cNvPr id="15" name="Rounded Rectangle 14"/>
          <p:cNvSpPr/>
          <p:nvPr/>
        </p:nvSpPr>
        <p:spPr>
          <a:xfrm>
            <a:off x="902275" y="3040447"/>
            <a:ext cx="7178143" cy="261359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946299" y="2645562"/>
            <a:ext cx="1260126" cy="285696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5750996" y="6008883"/>
            <a:ext cx="2327759" cy="285696"/>
          </a:xfrm>
          <a:prstGeom prst="roundRect">
            <a:avLst>
              <a:gd name="adj" fmla="val 765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5179291" y="596885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3</a:t>
            </a:r>
            <a:endParaRPr lang="en-US" sz="2000" b="1" dirty="0"/>
          </a:p>
        </p:txBody>
      </p:sp>
      <p:sp>
        <p:nvSpPr>
          <p:cNvPr id="20" name="Oval 19"/>
          <p:cNvSpPr/>
          <p:nvPr/>
        </p:nvSpPr>
        <p:spPr>
          <a:xfrm>
            <a:off x="502144" y="260553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2</a:t>
            </a:r>
          </a:p>
        </p:txBody>
      </p:sp>
      <p:sp>
        <p:nvSpPr>
          <p:cNvPr id="22" name="Oval 21"/>
          <p:cNvSpPr/>
          <p:nvPr/>
        </p:nvSpPr>
        <p:spPr>
          <a:xfrm>
            <a:off x="3897475" y="466354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4</a:t>
            </a:r>
            <a:endParaRPr lang="en-US" sz="2000" b="1" dirty="0"/>
          </a:p>
        </p:txBody>
      </p:sp>
      <p:sp>
        <p:nvSpPr>
          <p:cNvPr id="23" name="Oval 22"/>
          <p:cNvSpPr/>
          <p:nvPr/>
        </p:nvSpPr>
        <p:spPr>
          <a:xfrm>
            <a:off x="4996411" y="4365220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5</a:t>
            </a:r>
            <a:endParaRPr lang="en-US" sz="2000" b="1" dirty="0"/>
          </a:p>
        </p:txBody>
      </p:sp>
      <p:cxnSp>
        <p:nvCxnSpPr>
          <p:cNvPr id="4" name="Straight Arrow Connector 3"/>
          <p:cNvCxnSpPr/>
          <p:nvPr/>
        </p:nvCxnSpPr>
        <p:spPr>
          <a:xfrm flipH="1">
            <a:off x="4610421" y="4548100"/>
            <a:ext cx="385990" cy="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H="1" flipV="1">
            <a:off x="3636335" y="4548100"/>
            <a:ext cx="261140" cy="298320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0" y="-40928"/>
            <a:ext cx="449996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2: Viewing and Accessing the  Resources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919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8826"/>
            <a:ext cx="9144000" cy="700773"/>
          </a:xfrm>
        </p:spPr>
        <p:txBody>
          <a:bodyPr/>
          <a:lstStyle/>
          <a:p>
            <a:r>
              <a:rPr lang="en-US" sz="3600" cap="all" dirty="0" smtClean="0">
                <a:solidFill>
                  <a:srgbClr val="385E8C"/>
                </a:solidFill>
              </a:rPr>
              <a:t>Module 3: Finding a specific resource</a:t>
            </a:r>
            <a:endParaRPr lang="en-US" sz="3600" cap="all" dirty="0">
              <a:solidFill>
                <a:srgbClr val="385E8C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2032923" y="2184215"/>
            <a:ext cx="4401332" cy="2577356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Aft>
                <a:spcPts val="900"/>
              </a:spcAft>
            </a:pPr>
            <a:r>
              <a:rPr lang="en-US" sz="4000" b="1" dirty="0" smtClean="0">
                <a:solidFill>
                  <a:schemeClr val="accent1">
                    <a:lumMod val="50000"/>
                  </a:schemeClr>
                </a:solidFill>
              </a:rPr>
              <a:t>What is covered</a:t>
            </a:r>
          </a:p>
          <a:p>
            <a:r>
              <a:rPr lang="en-US" sz="2800" dirty="0"/>
              <a:t>Using the Search, Filter, and Sort </a:t>
            </a:r>
            <a:r>
              <a:rPr lang="en-US" sz="2800" dirty="0" smtClean="0"/>
              <a:t>Mechanisms</a:t>
            </a:r>
            <a:endParaRPr lang="en-US" sz="2800" dirty="0"/>
          </a:p>
        </p:txBody>
      </p:sp>
      <p:grpSp>
        <p:nvGrpSpPr>
          <p:cNvPr id="5" name="Group 50"/>
          <p:cNvGrpSpPr>
            <a:grpSpLocks noChangeAspect="1"/>
          </p:cNvGrpSpPr>
          <p:nvPr/>
        </p:nvGrpSpPr>
        <p:grpSpPr bwMode="auto">
          <a:xfrm>
            <a:off x="5863720" y="1748108"/>
            <a:ext cx="1472629" cy="1257525"/>
            <a:chOff x="-518" y="2576"/>
            <a:chExt cx="890" cy="760"/>
          </a:xfrm>
        </p:grpSpPr>
        <p:sp>
          <p:nvSpPr>
            <p:cNvPr id="8" name="Freeform 64"/>
            <p:cNvSpPr>
              <a:spLocks/>
            </p:cNvSpPr>
            <p:nvPr/>
          </p:nvSpPr>
          <p:spPr bwMode="auto">
            <a:xfrm>
              <a:off x="38" y="2576"/>
              <a:ext cx="334" cy="497"/>
            </a:xfrm>
            <a:custGeom>
              <a:avLst/>
              <a:gdLst>
                <a:gd name="T0" fmla="*/ 0 w 334"/>
                <a:gd name="T1" fmla="*/ 18 h 497"/>
                <a:gd name="T2" fmla="*/ 12 w 334"/>
                <a:gd name="T3" fmla="*/ 15 h 497"/>
                <a:gd name="T4" fmla="*/ 29 w 334"/>
                <a:gd name="T5" fmla="*/ 20 h 497"/>
                <a:gd name="T6" fmla="*/ 71 w 334"/>
                <a:gd name="T7" fmla="*/ 14 h 497"/>
                <a:gd name="T8" fmla="*/ 72 w 334"/>
                <a:gd name="T9" fmla="*/ 4 h 497"/>
                <a:gd name="T10" fmla="*/ 91 w 334"/>
                <a:gd name="T11" fmla="*/ 0 h 497"/>
                <a:gd name="T12" fmla="*/ 328 w 334"/>
                <a:gd name="T13" fmla="*/ 58 h 497"/>
                <a:gd name="T14" fmla="*/ 334 w 334"/>
                <a:gd name="T15" fmla="*/ 73 h 497"/>
                <a:gd name="T16" fmla="*/ 334 w 334"/>
                <a:gd name="T17" fmla="*/ 471 h 497"/>
                <a:gd name="T18" fmla="*/ 332 w 334"/>
                <a:gd name="T19" fmla="*/ 479 h 497"/>
                <a:gd name="T20" fmla="*/ 327 w 334"/>
                <a:gd name="T21" fmla="*/ 486 h 497"/>
                <a:gd name="T22" fmla="*/ 320 w 334"/>
                <a:gd name="T23" fmla="*/ 492 h 497"/>
                <a:gd name="T24" fmla="*/ 311 w 334"/>
                <a:gd name="T25" fmla="*/ 495 h 497"/>
                <a:gd name="T26" fmla="*/ 300 w 334"/>
                <a:gd name="T27" fmla="*/ 497 h 497"/>
                <a:gd name="T28" fmla="*/ 290 w 334"/>
                <a:gd name="T29" fmla="*/ 497 h 497"/>
                <a:gd name="T30" fmla="*/ 278 w 334"/>
                <a:gd name="T31" fmla="*/ 496 h 497"/>
                <a:gd name="T32" fmla="*/ 268 w 334"/>
                <a:gd name="T33" fmla="*/ 493 h 497"/>
                <a:gd name="T34" fmla="*/ 0 w 334"/>
                <a:gd name="T35" fmla="*/ 402 h 497"/>
                <a:gd name="T36" fmla="*/ 0 w 334"/>
                <a:gd name="T37" fmla="*/ 18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497">
                  <a:moveTo>
                    <a:pt x="0" y="18"/>
                  </a:moveTo>
                  <a:lnTo>
                    <a:pt x="12" y="15"/>
                  </a:lnTo>
                  <a:lnTo>
                    <a:pt x="29" y="20"/>
                  </a:lnTo>
                  <a:lnTo>
                    <a:pt x="71" y="14"/>
                  </a:lnTo>
                  <a:lnTo>
                    <a:pt x="72" y="4"/>
                  </a:lnTo>
                  <a:lnTo>
                    <a:pt x="91" y="0"/>
                  </a:lnTo>
                  <a:lnTo>
                    <a:pt x="328" y="58"/>
                  </a:lnTo>
                  <a:lnTo>
                    <a:pt x="334" y="73"/>
                  </a:lnTo>
                  <a:lnTo>
                    <a:pt x="334" y="471"/>
                  </a:lnTo>
                  <a:lnTo>
                    <a:pt x="332" y="479"/>
                  </a:lnTo>
                  <a:lnTo>
                    <a:pt x="327" y="486"/>
                  </a:lnTo>
                  <a:lnTo>
                    <a:pt x="320" y="492"/>
                  </a:lnTo>
                  <a:lnTo>
                    <a:pt x="311" y="495"/>
                  </a:lnTo>
                  <a:lnTo>
                    <a:pt x="300" y="497"/>
                  </a:lnTo>
                  <a:lnTo>
                    <a:pt x="290" y="497"/>
                  </a:lnTo>
                  <a:lnTo>
                    <a:pt x="278" y="496"/>
                  </a:lnTo>
                  <a:lnTo>
                    <a:pt x="268" y="493"/>
                  </a:lnTo>
                  <a:lnTo>
                    <a:pt x="0" y="402"/>
                  </a:lnTo>
                  <a:lnTo>
                    <a:pt x="0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65"/>
            <p:cNvSpPr>
              <a:spLocks/>
            </p:cNvSpPr>
            <p:nvPr/>
          </p:nvSpPr>
          <p:spPr bwMode="auto">
            <a:xfrm>
              <a:off x="68" y="2586"/>
              <a:ext cx="291" cy="70"/>
            </a:xfrm>
            <a:custGeom>
              <a:avLst/>
              <a:gdLst>
                <a:gd name="T0" fmla="*/ 54 w 291"/>
                <a:gd name="T1" fmla="*/ 0 h 70"/>
                <a:gd name="T2" fmla="*/ 291 w 291"/>
                <a:gd name="T3" fmla="*/ 55 h 70"/>
                <a:gd name="T4" fmla="*/ 290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69 h 70"/>
                <a:gd name="T12" fmla="*/ 264 w 291"/>
                <a:gd name="T13" fmla="*/ 70 h 70"/>
                <a:gd name="T14" fmla="*/ 255 w 291"/>
                <a:gd name="T15" fmla="*/ 69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9 h 70"/>
                <a:gd name="T22" fmla="*/ 54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4" y="0"/>
                  </a:moveTo>
                  <a:lnTo>
                    <a:pt x="291" y="55"/>
                  </a:lnTo>
                  <a:lnTo>
                    <a:pt x="290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69"/>
                  </a:lnTo>
                  <a:lnTo>
                    <a:pt x="264" y="70"/>
                  </a:lnTo>
                  <a:lnTo>
                    <a:pt x="255" y="69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9"/>
                  </a:lnTo>
                  <a:lnTo>
                    <a:pt x="5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66"/>
            <p:cNvSpPr>
              <a:spLocks/>
            </p:cNvSpPr>
            <p:nvPr/>
          </p:nvSpPr>
          <p:spPr bwMode="auto">
            <a:xfrm>
              <a:off x="313" y="2649"/>
              <a:ext cx="59" cy="422"/>
            </a:xfrm>
            <a:custGeom>
              <a:avLst/>
              <a:gdLst>
                <a:gd name="T0" fmla="*/ 0 w 59"/>
                <a:gd name="T1" fmla="*/ 13 h 422"/>
                <a:gd name="T2" fmla="*/ 8 w 59"/>
                <a:gd name="T3" fmla="*/ 14 h 422"/>
                <a:gd name="T4" fmla="*/ 16 w 59"/>
                <a:gd name="T5" fmla="*/ 14 h 422"/>
                <a:gd name="T6" fmla="*/ 24 w 59"/>
                <a:gd name="T7" fmla="*/ 15 h 422"/>
                <a:gd name="T8" fmla="*/ 32 w 59"/>
                <a:gd name="T9" fmla="*/ 14 h 422"/>
                <a:gd name="T10" fmla="*/ 39 w 59"/>
                <a:gd name="T11" fmla="*/ 13 h 422"/>
                <a:gd name="T12" fmla="*/ 46 w 59"/>
                <a:gd name="T13" fmla="*/ 11 h 422"/>
                <a:gd name="T14" fmla="*/ 53 w 59"/>
                <a:gd name="T15" fmla="*/ 6 h 422"/>
                <a:gd name="T16" fmla="*/ 59 w 59"/>
                <a:gd name="T17" fmla="*/ 0 h 422"/>
                <a:gd name="T18" fmla="*/ 57 w 59"/>
                <a:gd name="T19" fmla="*/ 403 h 422"/>
                <a:gd name="T20" fmla="*/ 54 w 59"/>
                <a:gd name="T21" fmla="*/ 410 h 422"/>
                <a:gd name="T22" fmla="*/ 49 w 59"/>
                <a:gd name="T23" fmla="*/ 415 h 422"/>
                <a:gd name="T24" fmla="*/ 42 w 59"/>
                <a:gd name="T25" fmla="*/ 419 h 422"/>
                <a:gd name="T26" fmla="*/ 35 w 59"/>
                <a:gd name="T27" fmla="*/ 421 h 422"/>
                <a:gd name="T28" fmla="*/ 27 w 59"/>
                <a:gd name="T29" fmla="*/ 422 h 422"/>
                <a:gd name="T30" fmla="*/ 18 w 59"/>
                <a:gd name="T31" fmla="*/ 421 h 422"/>
                <a:gd name="T32" fmla="*/ 9 w 59"/>
                <a:gd name="T33" fmla="*/ 418 h 422"/>
                <a:gd name="T34" fmla="*/ 0 w 59"/>
                <a:gd name="T35" fmla="*/ 413 h 422"/>
                <a:gd name="T36" fmla="*/ 0 w 59"/>
                <a:gd name="T37" fmla="*/ 13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2">
                  <a:moveTo>
                    <a:pt x="0" y="13"/>
                  </a:moveTo>
                  <a:lnTo>
                    <a:pt x="8" y="14"/>
                  </a:lnTo>
                  <a:lnTo>
                    <a:pt x="16" y="14"/>
                  </a:lnTo>
                  <a:lnTo>
                    <a:pt x="24" y="15"/>
                  </a:lnTo>
                  <a:lnTo>
                    <a:pt x="32" y="14"/>
                  </a:lnTo>
                  <a:lnTo>
                    <a:pt x="39" y="13"/>
                  </a:lnTo>
                  <a:lnTo>
                    <a:pt x="46" y="11"/>
                  </a:lnTo>
                  <a:lnTo>
                    <a:pt x="53" y="6"/>
                  </a:lnTo>
                  <a:lnTo>
                    <a:pt x="59" y="0"/>
                  </a:lnTo>
                  <a:lnTo>
                    <a:pt x="57" y="403"/>
                  </a:lnTo>
                  <a:lnTo>
                    <a:pt x="54" y="410"/>
                  </a:lnTo>
                  <a:lnTo>
                    <a:pt x="49" y="415"/>
                  </a:lnTo>
                  <a:lnTo>
                    <a:pt x="42" y="419"/>
                  </a:lnTo>
                  <a:lnTo>
                    <a:pt x="35" y="421"/>
                  </a:lnTo>
                  <a:lnTo>
                    <a:pt x="27" y="422"/>
                  </a:lnTo>
                  <a:lnTo>
                    <a:pt x="18" y="421"/>
                  </a:lnTo>
                  <a:lnTo>
                    <a:pt x="9" y="418"/>
                  </a:lnTo>
                  <a:lnTo>
                    <a:pt x="0" y="413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-57" y="2594"/>
              <a:ext cx="350" cy="518"/>
            </a:xfrm>
            <a:custGeom>
              <a:avLst/>
              <a:gdLst>
                <a:gd name="T0" fmla="*/ 1 w 350"/>
                <a:gd name="T1" fmla="*/ 18 h 518"/>
                <a:gd name="T2" fmla="*/ 14 w 350"/>
                <a:gd name="T3" fmla="*/ 15 h 518"/>
                <a:gd name="T4" fmla="*/ 31 w 350"/>
                <a:gd name="T5" fmla="*/ 20 h 518"/>
                <a:gd name="T6" fmla="*/ 74 w 350"/>
                <a:gd name="T7" fmla="*/ 14 h 518"/>
                <a:gd name="T8" fmla="*/ 75 w 350"/>
                <a:gd name="T9" fmla="*/ 4 h 518"/>
                <a:gd name="T10" fmla="*/ 95 w 350"/>
                <a:gd name="T11" fmla="*/ 0 h 518"/>
                <a:gd name="T12" fmla="*/ 343 w 350"/>
                <a:gd name="T13" fmla="*/ 60 h 518"/>
                <a:gd name="T14" fmla="*/ 350 w 350"/>
                <a:gd name="T15" fmla="*/ 76 h 518"/>
                <a:gd name="T16" fmla="*/ 350 w 350"/>
                <a:gd name="T17" fmla="*/ 491 h 518"/>
                <a:gd name="T18" fmla="*/ 347 w 350"/>
                <a:gd name="T19" fmla="*/ 500 h 518"/>
                <a:gd name="T20" fmla="*/ 342 w 350"/>
                <a:gd name="T21" fmla="*/ 507 h 518"/>
                <a:gd name="T22" fmla="*/ 334 w 350"/>
                <a:gd name="T23" fmla="*/ 512 h 518"/>
                <a:gd name="T24" fmla="*/ 325 w 350"/>
                <a:gd name="T25" fmla="*/ 516 h 518"/>
                <a:gd name="T26" fmla="*/ 314 w 350"/>
                <a:gd name="T27" fmla="*/ 518 h 518"/>
                <a:gd name="T28" fmla="*/ 303 w 350"/>
                <a:gd name="T29" fmla="*/ 518 h 518"/>
                <a:gd name="T30" fmla="*/ 291 w 350"/>
                <a:gd name="T31" fmla="*/ 517 h 518"/>
                <a:gd name="T32" fmla="*/ 280 w 350"/>
                <a:gd name="T33" fmla="*/ 514 h 518"/>
                <a:gd name="T34" fmla="*/ 0 w 350"/>
                <a:gd name="T35" fmla="*/ 419 h 518"/>
                <a:gd name="T36" fmla="*/ 1 w 350"/>
                <a:gd name="T37" fmla="*/ 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0" h="518">
                  <a:moveTo>
                    <a:pt x="1" y="18"/>
                  </a:moveTo>
                  <a:lnTo>
                    <a:pt x="14" y="15"/>
                  </a:lnTo>
                  <a:lnTo>
                    <a:pt x="31" y="20"/>
                  </a:lnTo>
                  <a:lnTo>
                    <a:pt x="74" y="14"/>
                  </a:lnTo>
                  <a:lnTo>
                    <a:pt x="75" y="4"/>
                  </a:lnTo>
                  <a:lnTo>
                    <a:pt x="95" y="0"/>
                  </a:lnTo>
                  <a:lnTo>
                    <a:pt x="343" y="60"/>
                  </a:lnTo>
                  <a:lnTo>
                    <a:pt x="350" y="76"/>
                  </a:lnTo>
                  <a:lnTo>
                    <a:pt x="350" y="491"/>
                  </a:lnTo>
                  <a:lnTo>
                    <a:pt x="347" y="500"/>
                  </a:lnTo>
                  <a:lnTo>
                    <a:pt x="342" y="507"/>
                  </a:lnTo>
                  <a:lnTo>
                    <a:pt x="334" y="512"/>
                  </a:lnTo>
                  <a:lnTo>
                    <a:pt x="325" y="516"/>
                  </a:lnTo>
                  <a:lnTo>
                    <a:pt x="314" y="518"/>
                  </a:lnTo>
                  <a:lnTo>
                    <a:pt x="303" y="518"/>
                  </a:lnTo>
                  <a:lnTo>
                    <a:pt x="291" y="517"/>
                  </a:lnTo>
                  <a:lnTo>
                    <a:pt x="280" y="514"/>
                  </a:lnTo>
                  <a:lnTo>
                    <a:pt x="0" y="419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-24" y="2604"/>
              <a:ext cx="303" cy="73"/>
            </a:xfrm>
            <a:custGeom>
              <a:avLst/>
              <a:gdLst>
                <a:gd name="T0" fmla="*/ 55 w 303"/>
                <a:gd name="T1" fmla="*/ 0 h 73"/>
                <a:gd name="T2" fmla="*/ 303 w 303"/>
                <a:gd name="T3" fmla="*/ 57 h 73"/>
                <a:gd name="T4" fmla="*/ 302 w 303"/>
                <a:gd name="T5" fmla="*/ 64 h 73"/>
                <a:gd name="T6" fmla="*/ 299 w 303"/>
                <a:gd name="T7" fmla="*/ 68 h 73"/>
                <a:gd name="T8" fmla="*/ 292 w 303"/>
                <a:gd name="T9" fmla="*/ 71 h 73"/>
                <a:gd name="T10" fmla="*/ 284 w 303"/>
                <a:gd name="T11" fmla="*/ 72 h 73"/>
                <a:gd name="T12" fmla="*/ 274 w 303"/>
                <a:gd name="T13" fmla="*/ 73 h 73"/>
                <a:gd name="T14" fmla="*/ 265 w 303"/>
                <a:gd name="T15" fmla="*/ 72 h 73"/>
                <a:gd name="T16" fmla="*/ 255 w 303"/>
                <a:gd name="T17" fmla="*/ 72 h 73"/>
                <a:gd name="T18" fmla="*/ 247 w 303"/>
                <a:gd name="T19" fmla="*/ 72 h 73"/>
                <a:gd name="T20" fmla="*/ 0 w 303"/>
                <a:gd name="T21" fmla="*/ 9 h 73"/>
                <a:gd name="T22" fmla="*/ 55 w 303"/>
                <a:gd name="T23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03" h="73">
                  <a:moveTo>
                    <a:pt x="55" y="0"/>
                  </a:moveTo>
                  <a:lnTo>
                    <a:pt x="303" y="57"/>
                  </a:lnTo>
                  <a:lnTo>
                    <a:pt x="302" y="64"/>
                  </a:lnTo>
                  <a:lnTo>
                    <a:pt x="299" y="68"/>
                  </a:lnTo>
                  <a:lnTo>
                    <a:pt x="292" y="71"/>
                  </a:lnTo>
                  <a:lnTo>
                    <a:pt x="284" y="72"/>
                  </a:lnTo>
                  <a:lnTo>
                    <a:pt x="274" y="73"/>
                  </a:lnTo>
                  <a:lnTo>
                    <a:pt x="265" y="72"/>
                  </a:lnTo>
                  <a:lnTo>
                    <a:pt x="255" y="72"/>
                  </a:lnTo>
                  <a:lnTo>
                    <a:pt x="247" y="72"/>
                  </a:lnTo>
                  <a:lnTo>
                    <a:pt x="0" y="9"/>
                  </a:lnTo>
                  <a:lnTo>
                    <a:pt x="55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230" y="2670"/>
              <a:ext cx="62" cy="440"/>
            </a:xfrm>
            <a:custGeom>
              <a:avLst/>
              <a:gdLst>
                <a:gd name="T0" fmla="*/ 0 w 62"/>
                <a:gd name="T1" fmla="*/ 13 h 440"/>
                <a:gd name="T2" fmla="*/ 9 w 62"/>
                <a:gd name="T3" fmla="*/ 14 h 440"/>
                <a:gd name="T4" fmla="*/ 18 w 62"/>
                <a:gd name="T5" fmla="*/ 14 h 440"/>
                <a:gd name="T6" fmla="*/ 25 w 62"/>
                <a:gd name="T7" fmla="*/ 15 h 440"/>
                <a:gd name="T8" fmla="*/ 34 w 62"/>
                <a:gd name="T9" fmla="*/ 14 h 440"/>
                <a:gd name="T10" fmla="*/ 41 w 62"/>
                <a:gd name="T11" fmla="*/ 13 h 440"/>
                <a:gd name="T12" fmla="*/ 49 w 62"/>
                <a:gd name="T13" fmla="*/ 11 h 440"/>
                <a:gd name="T14" fmla="*/ 55 w 62"/>
                <a:gd name="T15" fmla="*/ 6 h 440"/>
                <a:gd name="T16" fmla="*/ 62 w 62"/>
                <a:gd name="T17" fmla="*/ 0 h 440"/>
                <a:gd name="T18" fmla="*/ 60 w 62"/>
                <a:gd name="T19" fmla="*/ 420 h 440"/>
                <a:gd name="T20" fmla="*/ 57 w 62"/>
                <a:gd name="T21" fmla="*/ 426 h 440"/>
                <a:gd name="T22" fmla="*/ 52 w 62"/>
                <a:gd name="T23" fmla="*/ 432 h 440"/>
                <a:gd name="T24" fmla="*/ 45 w 62"/>
                <a:gd name="T25" fmla="*/ 436 h 440"/>
                <a:gd name="T26" fmla="*/ 37 w 62"/>
                <a:gd name="T27" fmla="*/ 439 h 440"/>
                <a:gd name="T28" fmla="*/ 29 w 62"/>
                <a:gd name="T29" fmla="*/ 440 h 440"/>
                <a:gd name="T30" fmla="*/ 19 w 62"/>
                <a:gd name="T31" fmla="*/ 439 h 440"/>
                <a:gd name="T32" fmla="*/ 10 w 62"/>
                <a:gd name="T33" fmla="*/ 436 h 440"/>
                <a:gd name="T34" fmla="*/ 0 w 62"/>
                <a:gd name="T35" fmla="*/ 430 h 440"/>
                <a:gd name="T36" fmla="*/ 0 w 62"/>
                <a:gd name="T37" fmla="*/ 13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2" h="440">
                  <a:moveTo>
                    <a:pt x="0" y="13"/>
                  </a:moveTo>
                  <a:lnTo>
                    <a:pt x="9" y="14"/>
                  </a:lnTo>
                  <a:lnTo>
                    <a:pt x="18" y="14"/>
                  </a:lnTo>
                  <a:lnTo>
                    <a:pt x="25" y="15"/>
                  </a:lnTo>
                  <a:lnTo>
                    <a:pt x="34" y="14"/>
                  </a:lnTo>
                  <a:lnTo>
                    <a:pt x="41" y="13"/>
                  </a:lnTo>
                  <a:lnTo>
                    <a:pt x="49" y="11"/>
                  </a:lnTo>
                  <a:lnTo>
                    <a:pt x="55" y="6"/>
                  </a:lnTo>
                  <a:lnTo>
                    <a:pt x="62" y="0"/>
                  </a:lnTo>
                  <a:lnTo>
                    <a:pt x="60" y="420"/>
                  </a:lnTo>
                  <a:lnTo>
                    <a:pt x="57" y="426"/>
                  </a:lnTo>
                  <a:lnTo>
                    <a:pt x="52" y="432"/>
                  </a:lnTo>
                  <a:lnTo>
                    <a:pt x="45" y="436"/>
                  </a:lnTo>
                  <a:lnTo>
                    <a:pt x="37" y="439"/>
                  </a:lnTo>
                  <a:lnTo>
                    <a:pt x="29" y="440"/>
                  </a:lnTo>
                  <a:lnTo>
                    <a:pt x="19" y="439"/>
                  </a:lnTo>
                  <a:lnTo>
                    <a:pt x="10" y="436"/>
                  </a:lnTo>
                  <a:lnTo>
                    <a:pt x="0" y="43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-147" y="2689"/>
              <a:ext cx="399" cy="479"/>
            </a:xfrm>
            <a:custGeom>
              <a:avLst/>
              <a:gdLst>
                <a:gd name="T0" fmla="*/ 112 w 399"/>
                <a:gd name="T1" fmla="*/ 14 h 479"/>
                <a:gd name="T2" fmla="*/ 126 w 399"/>
                <a:gd name="T3" fmla="*/ 11 h 479"/>
                <a:gd name="T4" fmla="*/ 140 w 399"/>
                <a:gd name="T5" fmla="*/ 16 h 479"/>
                <a:gd name="T6" fmla="*/ 158 w 399"/>
                <a:gd name="T7" fmla="*/ 12 h 479"/>
                <a:gd name="T8" fmla="*/ 162 w 399"/>
                <a:gd name="T9" fmla="*/ 2 h 479"/>
                <a:gd name="T10" fmla="*/ 181 w 399"/>
                <a:gd name="T11" fmla="*/ 0 h 479"/>
                <a:gd name="T12" fmla="*/ 398 w 399"/>
                <a:gd name="T13" fmla="*/ 58 h 479"/>
                <a:gd name="T14" fmla="*/ 399 w 399"/>
                <a:gd name="T15" fmla="*/ 71 h 479"/>
                <a:gd name="T16" fmla="*/ 281 w 399"/>
                <a:gd name="T17" fmla="*/ 460 h 479"/>
                <a:gd name="T18" fmla="*/ 278 w 399"/>
                <a:gd name="T19" fmla="*/ 467 h 479"/>
                <a:gd name="T20" fmla="*/ 275 w 399"/>
                <a:gd name="T21" fmla="*/ 472 h 479"/>
                <a:gd name="T22" fmla="*/ 270 w 399"/>
                <a:gd name="T23" fmla="*/ 476 h 479"/>
                <a:gd name="T24" fmla="*/ 264 w 399"/>
                <a:gd name="T25" fmla="*/ 478 h 479"/>
                <a:gd name="T26" fmla="*/ 257 w 399"/>
                <a:gd name="T27" fmla="*/ 479 h 479"/>
                <a:gd name="T28" fmla="*/ 250 w 399"/>
                <a:gd name="T29" fmla="*/ 479 h 479"/>
                <a:gd name="T30" fmla="*/ 242 w 399"/>
                <a:gd name="T31" fmla="*/ 478 h 479"/>
                <a:gd name="T32" fmla="*/ 233 w 399"/>
                <a:gd name="T33" fmla="*/ 474 h 479"/>
                <a:gd name="T34" fmla="*/ 0 w 399"/>
                <a:gd name="T35" fmla="*/ 387 h 479"/>
                <a:gd name="T36" fmla="*/ 112 w 399"/>
                <a:gd name="T37" fmla="*/ 14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479">
                  <a:moveTo>
                    <a:pt x="112" y="14"/>
                  </a:moveTo>
                  <a:lnTo>
                    <a:pt x="126" y="11"/>
                  </a:lnTo>
                  <a:lnTo>
                    <a:pt x="140" y="16"/>
                  </a:lnTo>
                  <a:lnTo>
                    <a:pt x="158" y="12"/>
                  </a:lnTo>
                  <a:lnTo>
                    <a:pt x="162" y="2"/>
                  </a:lnTo>
                  <a:lnTo>
                    <a:pt x="181" y="0"/>
                  </a:lnTo>
                  <a:lnTo>
                    <a:pt x="398" y="58"/>
                  </a:lnTo>
                  <a:lnTo>
                    <a:pt x="399" y="71"/>
                  </a:lnTo>
                  <a:lnTo>
                    <a:pt x="281" y="460"/>
                  </a:lnTo>
                  <a:lnTo>
                    <a:pt x="278" y="467"/>
                  </a:lnTo>
                  <a:lnTo>
                    <a:pt x="275" y="472"/>
                  </a:lnTo>
                  <a:lnTo>
                    <a:pt x="270" y="476"/>
                  </a:lnTo>
                  <a:lnTo>
                    <a:pt x="264" y="478"/>
                  </a:lnTo>
                  <a:lnTo>
                    <a:pt x="257" y="479"/>
                  </a:lnTo>
                  <a:lnTo>
                    <a:pt x="250" y="479"/>
                  </a:lnTo>
                  <a:lnTo>
                    <a:pt x="242" y="478"/>
                  </a:lnTo>
                  <a:lnTo>
                    <a:pt x="233" y="474"/>
                  </a:lnTo>
                  <a:lnTo>
                    <a:pt x="0" y="387"/>
                  </a:lnTo>
                  <a:lnTo>
                    <a:pt x="112" y="14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-5" y="2696"/>
              <a:ext cx="243" cy="68"/>
            </a:xfrm>
            <a:custGeom>
              <a:avLst/>
              <a:gdLst>
                <a:gd name="T0" fmla="*/ 29 w 243"/>
                <a:gd name="T1" fmla="*/ 0 h 68"/>
                <a:gd name="T2" fmla="*/ 243 w 243"/>
                <a:gd name="T3" fmla="*/ 58 h 68"/>
                <a:gd name="T4" fmla="*/ 240 w 243"/>
                <a:gd name="T5" fmla="*/ 63 h 68"/>
                <a:gd name="T6" fmla="*/ 238 w 243"/>
                <a:gd name="T7" fmla="*/ 67 h 68"/>
                <a:gd name="T8" fmla="*/ 234 w 243"/>
                <a:gd name="T9" fmla="*/ 68 h 68"/>
                <a:gd name="T10" fmla="*/ 231 w 243"/>
                <a:gd name="T11" fmla="*/ 68 h 68"/>
                <a:gd name="T12" fmla="*/ 227 w 243"/>
                <a:gd name="T13" fmla="*/ 67 h 68"/>
                <a:gd name="T14" fmla="*/ 222 w 243"/>
                <a:gd name="T15" fmla="*/ 67 h 68"/>
                <a:gd name="T16" fmla="*/ 218 w 243"/>
                <a:gd name="T17" fmla="*/ 66 h 68"/>
                <a:gd name="T18" fmla="*/ 213 w 243"/>
                <a:gd name="T19" fmla="*/ 67 h 68"/>
                <a:gd name="T20" fmla="*/ 0 w 243"/>
                <a:gd name="T21" fmla="*/ 8 h 68"/>
                <a:gd name="T22" fmla="*/ 29 w 243"/>
                <a:gd name="T23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3" h="68">
                  <a:moveTo>
                    <a:pt x="29" y="0"/>
                  </a:moveTo>
                  <a:lnTo>
                    <a:pt x="243" y="58"/>
                  </a:lnTo>
                  <a:lnTo>
                    <a:pt x="240" y="63"/>
                  </a:lnTo>
                  <a:lnTo>
                    <a:pt x="238" y="67"/>
                  </a:lnTo>
                  <a:lnTo>
                    <a:pt x="234" y="68"/>
                  </a:lnTo>
                  <a:lnTo>
                    <a:pt x="231" y="68"/>
                  </a:lnTo>
                  <a:lnTo>
                    <a:pt x="227" y="67"/>
                  </a:lnTo>
                  <a:lnTo>
                    <a:pt x="222" y="67"/>
                  </a:lnTo>
                  <a:lnTo>
                    <a:pt x="218" y="66"/>
                  </a:lnTo>
                  <a:lnTo>
                    <a:pt x="213" y="67"/>
                  </a:lnTo>
                  <a:lnTo>
                    <a:pt x="0" y="8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95" y="2760"/>
              <a:ext cx="149" cy="407"/>
            </a:xfrm>
            <a:custGeom>
              <a:avLst/>
              <a:gdLst>
                <a:gd name="T0" fmla="*/ 117 w 149"/>
                <a:gd name="T1" fmla="*/ 9 h 407"/>
                <a:gd name="T2" fmla="*/ 123 w 149"/>
                <a:gd name="T3" fmla="*/ 9 h 407"/>
                <a:gd name="T4" fmla="*/ 128 w 149"/>
                <a:gd name="T5" fmla="*/ 10 h 407"/>
                <a:gd name="T6" fmla="*/ 131 w 149"/>
                <a:gd name="T7" fmla="*/ 11 h 407"/>
                <a:gd name="T8" fmla="*/ 133 w 149"/>
                <a:gd name="T9" fmla="*/ 12 h 407"/>
                <a:gd name="T10" fmla="*/ 135 w 149"/>
                <a:gd name="T11" fmla="*/ 12 h 407"/>
                <a:gd name="T12" fmla="*/ 138 w 149"/>
                <a:gd name="T13" fmla="*/ 10 h 407"/>
                <a:gd name="T14" fmla="*/ 142 w 149"/>
                <a:gd name="T15" fmla="*/ 6 h 407"/>
                <a:gd name="T16" fmla="*/ 149 w 149"/>
                <a:gd name="T17" fmla="*/ 0 h 407"/>
                <a:gd name="T18" fmla="*/ 31 w 149"/>
                <a:gd name="T19" fmla="*/ 395 h 407"/>
                <a:gd name="T20" fmla="*/ 26 w 149"/>
                <a:gd name="T21" fmla="*/ 401 h 407"/>
                <a:gd name="T22" fmla="*/ 21 w 149"/>
                <a:gd name="T23" fmla="*/ 405 h 407"/>
                <a:gd name="T24" fmla="*/ 17 w 149"/>
                <a:gd name="T25" fmla="*/ 407 h 407"/>
                <a:gd name="T26" fmla="*/ 13 w 149"/>
                <a:gd name="T27" fmla="*/ 407 h 407"/>
                <a:gd name="T28" fmla="*/ 8 w 149"/>
                <a:gd name="T29" fmla="*/ 407 h 407"/>
                <a:gd name="T30" fmla="*/ 5 w 149"/>
                <a:gd name="T31" fmla="*/ 404 h 407"/>
                <a:gd name="T32" fmla="*/ 2 w 149"/>
                <a:gd name="T33" fmla="*/ 401 h 407"/>
                <a:gd name="T34" fmla="*/ 0 w 149"/>
                <a:gd name="T35" fmla="*/ 397 h 407"/>
                <a:gd name="T36" fmla="*/ 117 w 149"/>
                <a:gd name="T37" fmla="*/ 9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9" h="407">
                  <a:moveTo>
                    <a:pt x="117" y="9"/>
                  </a:moveTo>
                  <a:lnTo>
                    <a:pt x="123" y="9"/>
                  </a:lnTo>
                  <a:lnTo>
                    <a:pt x="128" y="10"/>
                  </a:lnTo>
                  <a:lnTo>
                    <a:pt x="131" y="11"/>
                  </a:lnTo>
                  <a:lnTo>
                    <a:pt x="133" y="12"/>
                  </a:lnTo>
                  <a:lnTo>
                    <a:pt x="135" y="12"/>
                  </a:lnTo>
                  <a:lnTo>
                    <a:pt x="138" y="10"/>
                  </a:lnTo>
                  <a:lnTo>
                    <a:pt x="142" y="6"/>
                  </a:lnTo>
                  <a:lnTo>
                    <a:pt x="149" y="0"/>
                  </a:lnTo>
                  <a:lnTo>
                    <a:pt x="31" y="395"/>
                  </a:lnTo>
                  <a:lnTo>
                    <a:pt x="26" y="401"/>
                  </a:lnTo>
                  <a:lnTo>
                    <a:pt x="21" y="405"/>
                  </a:lnTo>
                  <a:lnTo>
                    <a:pt x="17" y="407"/>
                  </a:lnTo>
                  <a:lnTo>
                    <a:pt x="13" y="407"/>
                  </a:lnTo>
                  <a:lnTo>
                    <a:pt x="8" y="407"/>
                  </a:lnTo>
                  <a:lnTo>
                    <a:pt x="5" y="404"/>
                  </a:lnTo>
                  <a:lnTo>
                    <a:pt x="2" y="401"/>
                  </a:lnTo>
                  <a:lnTo>
                    <a:pt x="0" y="397"/>
                  </a:lnTo>
                  <a:lnTo>
                    <a:pt x="117" y="9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-291" y="2731"/>
              <a:ext cx="337" cy="499"/>
            </a:xfrm>
            <a:custGeom>
              <a:avLst/>
              <a:gdLst>
                <a:gd name="T0" fmla="*/ 1 w 337"/>
                <a:gd name="T1" fmla="*/ 18 h 499"/>
                <a:gd name="T2" fmla="*/ 14 w 337"/>
                <a:gd name="T3" fmla="*/ 15 h 499"/>
                <a:gd name="T4" fmla="*/ 30 w 337"/>
                <a:gd name="T5" fmla="*/ 20 h 499"/>
                <a:gd name="T6" fmla="*/ 72 w 337"/>
                <a:gd name="T7" fmla="*/ 14 h 499"/>
                <a:gd name="T8" fmla="*/ 73 w 337"/>
                <a:gd name="T9" fmla="*/ 4 h 499"/>
                <a:gd name="T10" fmla="*/ 92 w 337"/>
                <a:gd name="T11" fmla="*/ 0 h 499"/>
                <a:gd name="T12" fmla="*/ 331 w 337"/>
                <a:gd name="T13" fmla="*/ 58 h 499"/>
                <a:gd name="T14" fmla="*/ 337 w 337"/>
                <a:gd name="T15" fmla="*/ 73 h 499"/>
                <a:gd name="T16" fmla="*/ 337 w 337"/>
                <a:gd name="T17" fmla="*/ 473 h 499"/>
                <a:gd name="T18" fmla="*/ 335 w 337"/>
                <a:gd name="T19" fmla="*/ 482 h 499"/>
                <a:gd name="T20" fmla="*/ 330 w 337"/>
                <a:gd name="T21" fmla="*/ 488 h 499"/>
                <a:gd name="T22" fmla="*/ 322 w 337"/>
                <a:gd name="T23" fmla="*/ 493 h 499"/>
                <a:gd name="T24" fmla="*/ 313 w 337"/>
                <a:gd name="T25" fmla="*/ 497 h 499"/>
                <a:gd name="T26" fmla="*/ 303 w 337"/>
                <a:gd name="T27" fmla="*/ 499 h 499"/>
                <a:gd name="T28" fmla="*/ 291 w 337"/>
                <a:gd name="T29" fmla="*/ 499 h 499"/>
                <a:gd name="T30" fmla="*/ 281 w 337"/>
                <a:gd name="T31" fmla="*/ 498 h 499"/>
                <a:gd name="T32" fmla="*/ 270 w 337"/>
                <a:gd name="T33" fmla="*/ 495 h 499"/>
                <a:gd name="T34" fmla="*/ 0 w 337"/>
                <a:gd name="T35" fmla="*/ 404 h 499"/>
                <a:gd name="T36" fmla="*/ 1 w 337"/>
                <a:gd name="T37" fmla="*/ 18 h 4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7" h="499">
                  <a:moveTo>
                    <a:pt x="1" y="18"/>
                  </a:moveTo>
                  <a:lnTo>
                    <a:pt x="14" y="15"/>
                  </a:lnTo>
                  <a:lnTo>
                    <a:pt x="30" y="20"/>
                  </a:lnTo>
                  <a:lnTo>
                    <a:pt x="72" y="14"/>
                  </a:lnTo>
                  <a:lnTo>
                    <a:pt x="73" y="4"/>
                  </a:lnTo>
                  <a:lnTo>
                    <a:pt x="92" y="0"/>
                  </a:lnTo>
                  <a:lnTo>
                    <a:pt x="331" y="58"/>
                  </a:lnTo>
                  <a:lnTo>
                    <a:pt x="337" y="73"/>
                  </a:lnTo>
                  <a:lnTo>
                    <a:pt x="337" y="473"/>
                  </a:lnTo>
                  <a:lnTo>
                    <a:pt x="335" y="482"/>
                  </a:lnTo>
                  <a:lnTo>
                    <a:pt x="330" y="488"/>
                  </a:lnTo>
                  <a:lnTo>
                    <a:pt x="322" y="493"/>
                  </a:lnTo>
                  <a:lnTo>
                    <a:pt x="313" y="497"/>
                  </a:lnTo>
                  <a:lnTo>
                    <a:pt x="303" y="499"/>
                  </a:lnTo>
                  <a:lnTo>
                    <a:pt x="291" y="499"/>
                  </a:lnTo>
                  <a:lnTo>
                    <a:pt x="281" y="498"/>
                  </a:lnTo>
                  <a:lnTo>
                    <a:pt x="270" y="495"/>
                  </a:lnTo>
                  <a:lnTo>
                    <a:pt x="0" y="404"/>
                  </a:lnTo>
                  <a:lnTo>
                    <a:pt x="1" y="18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-268" y="2613"/>
              <a:ext cx="367" cy="579"/>
            </a:xfrm>
            <a:custGeom>
              <a:avLst/>
              <a:gdLst>
                <a:gd name="T0" fmla="*/ 1 w 367"/>
                <a:gd name="T1" fmla="*/ 17 h 579"/>
                <a:gd name="T2" fmla="*/ 15 w 367"/>
                <a:gd name="T3" fmla="*/ 13 h 579"/>
                <a:gd name="T4" fmla="*/ 35 w 367"/>
                <a:gd name="T5" fmla="*/ 19 h 579"/>
                <a:gd name="T6" fmla="*/ 55 w 367"/>
                <a:gd name="T7" fmla="*/ 15 h 579"/>
                <a:gd name="T8" fmla="*/ 56 w 367"/>
                <a:gd name="T9" fmla="*/ 3 h 579"/>
                <a:gd name="T10" fmla="*/ 79 w 367"/>
                <a:gd name="T11" fmla="*/ 0 h 579"/>
                <a:gd name="T12" fmla="*/ 361 w 367"/>
                <a:gd name="T13" fmla="*/ 70 h 579"/>
                <a:gd name="T14" fmla="*/ 367 w 367"/>
                <a:gd name="T15" fmla="*/ 86 h 579"/>
                <a:gd name="T16" fmla="*/ 367 w 367"/>
                <a:gd name="T17" fmla="*/ 555 h 579"/>
                <a:gd name="T18" fmla="*/ 366 w 367"/>
                <a:gd name="T19" fmla="*/ 564 h 579"/>
                <a:gd name="T20" fmla="*/ 363 w 367"/>
                <a:gd name="T21" fmla="*/ 570 h 579"/>
                <a:gd name="T22" fmla="*/ 359 w 367"/>
                <a:gd name="T23" fmla="*/ 575 h 579"/>
                <a:gd name="T24" fmla="*/ 352 w 367"/>
                <a:gd name="T25" fmla="*/ 578 h 579"/>
                <a:gd name="T26" fmla="*/ 345 w 367"/>
                <a:gd name="T27" fmla="*/ 579 h 579"/>
                <a:gd name="T28" fmla="*/ 336 w 367"/>
                <a:gd name="T29" fmla="*/ 579 h 579"/>
                <a:gd name="T30" fmla="*/ 326 w 367"/>
                <a:gd name="T31" fmla="*/ 576 h 579"/>
                <a:gd name="T32" fmla="*/ 314 w 367"/>
                <a:gd name="T33" fmla="*/ 573 h 579"/>
                <a:gd name="T34" fmla="*/ 0 w 367"/>
                <a:gd name="T35" fmla="*/ 467 h 579"/>
                <a:gd name="T36" fmla="*/ 1 w 367"/>
                <a:gd name="T37" fmla="*/ 17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7" h="579">
                  <a:moveTo>
                    <a:pt x="1" y="17"/>
                  </a:moveTo>
                  <a:lnTo>
                    <a:pt x="15" y="13"/>
                  </a:lnTo>
                  <a:lnTo>
                    <a:pt x="35" y="19"/>
                  </a:lnTo>
                  <a:lnTo>
                    <a:pt x="55" y="15"/>
                  </a:lnTo>
                  <a:lnTo>
                    <a:pt x="56" y="3"/>
                  </a:lnTo>
                  <a:lnTo>
                    <a:pt x="79" y="0"/>
                  </a:lnTo>
                  <a:lnTo>
                    <a:pt x="361" y="70"/>
                  </a:lnTo>
                  <a:lnTo>
                    <a:pt x="367" y="86"/>
                  </a:lnTo>
                  <a:lnTo>
                    <a:pt x="367" y="555"/>
                  </a:lnTo>
                  <a:lnTo>
                    <a:pt x="366" y="564"/>
                  </a:lnTo>
                  <a:lnTo>
                    <a:pt x="363" y="570"/>
                  </a:lnTo>
                  <a:lnTo>
                    <a:pt x="359" y="575"/>
                  </a:lnTo>
                  <a:lnTo>
                    <a:pt x="352" y="578"/>
                  </a:lnTo>
                  <a:lnTo>
                    <a:pt x="345" y="579"/>
                  </a:lnTo>
                  <a:lnTo>
                    <a:pt x="336" y="579"/>
                  </a:lnTo>
                  <a:lnTo>
                    <a:pt x="326" y="576"/>
                  </a:lnTo>
                  <a:lnTo>
                    <a:pt x="314" y="573"/>
                  </a:lnTo>
                  <a:lnTo>
                    <a:pt x="0" y="467"/>
                  </a:lnTo>
                  <a:lnTo>
                    <a:pt x="1" y="17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75"/>
            <p:cNvSpPr>
              <a:spLocks/>
            </p:cNvSpPr>
            <p:nvPr/>
          </p:nvSpPr>
          <p:spPr bwMode="auto">
            <a:xfrm>
              <a:off x="-259" y="2741"/>
              <a:ext cx="291" cy="70"/>
            </a:xfrm>
            <a:custGeom>
              <a:avLst/>
              <a:gdLst>
                <a:gd name="T0" fmla="*/ 53 w 291"/>
                <a:gd name="T1" fmla="*/ 0 h 70"/>
                <a:gd name="T2" fmla="*/ 291 w 291"/>
                <a:gd name="T3" fmla="*/ 56 h 70"/>
                <a:gd name="T4" fmla="*/ 291 w 291"/>
                <a:gd name="T5" fmla="*/ 62 h 70"/>
                <a:gd name="T6" fmla="*/ 287 w 291"/>
                <a:gd name="T7" fmla="*/ 66 h 70"/>
                <a:gd name="T8" fmla="*/ 281 w 291"/>
                <a:gd name="T9" fmla="*/ 68 h 70"/>
                <a:gd name="T10" fmla="*/ 273 w 291"/>
                <a:gd name="T11" fmla="*/ 70 h 70"/>
                <a:gd name="T12" fmla="*/ 264 w 291"/>
                <a:gd name="T13" fmla="*/ 70 h 70"/>
                <a:gd name="T14" fmla="*/ 255 w 291"/>
                <a:gd name="T15" fmla="*/ 70 h 70"/>
                <a:gd name="T16" fmla="*/ 246 w 291"/>
                <a:gd name="T17" fmla="*/ 69 h 70"/>
                <a:gd name="T18" fmla="*/ 238 w 291"/>
                <a:gd name="T19" fmla="*/ 69 h 70"/>
                <a:gd name="T20" fmla="*/ 0 w 291"/>
                <a:gd name="T21" fmla="*/ 8 h 70"/>
                <a:gd name="T22" fmla="*/ 53 w 291"/>
                <a:gd name="T2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91" h="70">
                  <a:moveTo>
                    <a:pt x="53" y="0"/>
                  </a:moveTo>
                  <a:lnTo>
                    <a:pt x="291" y="56"/>
                  </a:lnTo>
                  <a:lnTo>
                    <a:pt x="291" y="62"/>
                  </a:lnTo>
                  <a:lnTo>
                    <a:pt x="287" y="66"/>
                  </a:lnTo>
                  <a:lnTo>
                    <a:pt x="281" y="68"/>
                  </a:lnTo>
                  <a:lnTo>
                    <a:pt x="273" y="70"/>
                  </a:lnTo>
                  <a:lnTo>
                    <a:pt x="264" y="70"/>
                  </a:lnTo>
                  <a:lnTo>
                    <a:pt x="255" y="70"/>
                  </a:lnTo>
                  <a:lnTo>
                    <a:pt x="246" y="69"/>
                  </a:lnTo>
                  <a:lnTo>
                    <a:pt x="238" y="69"/>
                  </a:lnTo>
                  <a:lnTo>
                    <a:pt x="0" y="8"/>
                  </a:lnTo>
                  <a:lnTo>
                    <a:pt x="53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76"/>
            <p:cNvSpPr>
              <a:spLocks/>
            </p:cNvSpPr>
            <p:nvPr/>
          </p:nvSpPr>
          <p:spPr bwMode="auto">
            <a:xfrm>
              <a:off x="-231" y="2621"/>
              <a:ext cx="311" cy="82"/>
            </a:xfrm>
            <a:custGeom>
              <a:avLst/>
              <a:gdLst>
                <a:gd name="T0" fmla="*/ 32 w 311"/>
                <a:gd name="T1" fmla="*/ 0 h 82"/>
                <a:gd name="T2" fmla="*/ 311 w 311"/>
                <a:gd name="T3" fmla="*/ 70 h 82"/>
                <a:gd name="T4" fmla="*/ 310 w 311"/>
                <a:gd name="T5" fmla="*/ 77 h 82"/>
                <a:gd name="T6" fmla="*/ 308 w 311"/>
                <a:gd name="T7" fmla="*/ 80 h 82"/>
                <a:gd name="T8" fmla="*/ 305 w 311"/>
                <a:gd name="T9" fmla="*/ 82 h 82"/>
                <a:gd name="T10" fmla="*/ 300 w 311"/>
                <a:gd name="T11" fmla="*/ 82 h 82"/>
                <a:gd name="T12" fmla="*/ 295 w 311"/>
                <a:gd name="T13" fmla="*/ 81 h 82"/>
                <a:gd name="T14" fmla="*/ 290 w 311"/>
                <a:gd name="T15" fmla="*/ 80 h 82"/>
                <a:gd name="T16" fmla="*/ 283 w 311"/>
                <a:gd name="T17" fmla="*/ 80 h 82"/>
                <a:gd name="T18" fmla="*/ 277 w 311"/>
                <a:gd name="T19" fmla="*/ 80 h 82"/>
                <a:gd name="T20" fmla="*/ 0 w 311"/>
                <a:gd name="T21" fmla="*/ 10 h 82"/>
                <a:gd name="T22" fmla="*/ 32 w 311"/>
                <a:gd name="T23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1" h="82">
                  <a:moveTo>
                    <a:pt x="32" y="0"/>
                  </a:moveTo>
                  <a:lnTo>
                    <a:pt x="311" y="70"/>
                  </a:lnTo>
                  <a:lnTo>
                    <a:pt x="310" y="77"/>
                  </a:lnTo>
                  <a:lnTo>
                    <a:pt x="308" y="80"/>
                  </a:lnTo>
                  <a:lnTo>
                    <a:pt x="305" y="82"/>
                  </a:lnTo>
                  <a:lnTo>
                    <a:pt x="300" y="82"/>
                  </a:lnTo>
                  <a:lnTo>
                    <a:pt x="295" y="81"/>
                  </a:lnTo>
                  <a:lnTo>
                    <a:pt x="290" y="80"/>
                  </a:lnTo>
                  <a:lnTo>
                    <a:pt x="283" y="80"/>
                  </a:lnTo>
                  <a:lnTo>
                    <a:pt x="277" y="80"/>
                  </a:lnTo>
                  <a:lnTo>
                    <a:pt x="0" y="1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77"/>
            <p:cNvSpPr>
              <a:spLocks/>
            </p:cNvSpPr>
            <p:nvPr/>
          </p:nvSpPr>
          <p:spPr bwMode="auto">
            <a:xfrm>
              <a:off x="-14" y="2804"/>
              <a:ext cx="59" cy="424"/>
            </a:xfrm>
            <a:custGeom>
              <a:avLst/>
              <a:gdLst>
                <a:gd name="T0" fmla="*/ 0 w 59"/>
                <a:gd name="T1" fmla="*/ 14 h 424"/>
                <a:gd name="T2" fmla="*/ 8 w 59"/>
                <a:gd name="T3" fmla="*/ 14 h 424"/>
                <a:gd name="T4" fmla="*/ 17 w 59"/>
                <a:gd name="T5" fmla="*/ 15 h 424"/>
                <a:gd name="T6" fmla="*/ 24 w 59"/>
                <a:gd name="T7" fmla="*/ 15 h 424"/>
                <a:gd name="T8" fmla="*/ 32 w 59"/>
                <a:gd name="T9" fmla="*/ 15 h 424"/>
                <a:gd name="T10" fmla="*/ 39 w 59"/>
                <a:gd name="T11" fmla="*/ 14 h 424"/>
                <a:gd name="T12" fmla="*/ 46 w 59"/>
                <a:gd name="T13" fmla="*/ 11 h 424"/>
                <a:gd name="T14" fmla="*/ 53 w 59"/>
                <a:gd name="T15" fmla="*/ 7 h 424"/>
                <a:gd name="T16" fmla="*/ 59 w 59"/>
                <a:gd name="T17" fmla="*/ 0 h 424"/>
                <a:gd name="T18" fmla="*/ 57 w 59"/>
                <a:gd name="T19" fmla="*/ 404 h 424"/>
                <a:gd name="T20" fmla="*/ 54 w 59"/>
                <a:gd name="T21" fmla="*/ 411 h 424"/>
                <a:gd name="T22" fmla="*/ 49 w 59"/>
                <a:gd name="T23" fmla="*/ 417 h 424"/>
                <a:gd name="T24" fmla="*/ 43 w 59"/>
                <a:gd name="T25" fmla="*/ 421 h 424"/>
                <a:gd name="T26" fmla="*/ 36 w 59"/>
                <a:gd name="T27" fmla="*/ 423 h 424"/>
                <a:gd name="T28" fmla="*/ 27 w 59"/>
                <a:gd name="T29" fmla="*/ 424 h 424"/>
                <a:gd name="T30" fmla="*/ 18 w 59"/>
                <a:gd name="T31" fmla="*/ 423 h 424"/>
                <a:gd name="T32" fmla="*/ 9 w 59"/>
                <a:gd name="T33" fmla="*/ 419 h 424"/>
                <a:gd name="T34" fmla="*/ 0 w 59"/>
                <a:gd name="T35" fmla="*/ 414 h 424"/>
                <a:gd name="T36" fmla="*/ 0 w 59"/>
                <a:gd name="T37" fmla="*/ 1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9" h="424">
                  <a:moveTo>
                    <a:pt x="0" y="14"/>
                  </a:moveTo>
                  <a:lnTo>
                    <a:pt x="8" y="14"/>
                  </a:lnTo>
                  <a:lnTo>
                    <a:pt x="17" y="15"/>
                  </a:lnTo>
                  <a:lnTo>
                    <a:pt x="24" y="15"/>
                  </a:lnTo>
                  <a:lnTo>
                    <a:pt x="32" y="15"/>
                  </a:lnTo>
                  <a:lnTo>
                    <a:pt x="39" y="14"/>
                  </a:lnTo>
                  <a:lnTo>
                    <a:pt x="46" y="11"/>
                  </a:lnTo>
                  <a:lnTo>
                    <a:pt x="53" y="7"/>
                  </a:lnTo>
                  <a:lnTo>
                    <a:pt x="59" y="0"/>
                  </a:lnTo>
                  <a:lnTo>
                    <a:pt x="57" y="404"/>
                  </a:lnTo>
                  <a:lnTo>
                    <a:pt x="54" y="411"/>
                  </a:lnTo>
                  <a:lnTo>
                    <a:pt x="49" y="417"/>
                  </a:lnTo>
                  <a:lnTo>
                    <a:pt x="43" y="421"/>
                  </a:lnTo>
                  <a:lnTo>
                    <a:pt x="36" y="423"/>
                  </a:lnTo>
                  <a:lnTo>
                    <a:pt x="27" y="424"/>
                  </a:lnTo>
                  <a:lnTo>
                    <a:pt x="18" y="423"/>
                  </a:lnTo>
                  <a:lnTo>
                    <a:pt x="9" y="419"/>
                  </a:lnTo>
                  <a:lnTo>
                    <a:pt x="0" y="414"/>
                  </a:lnTo>
                  <a:lnTo>
                    <a:pt x="0" y="14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78"/>
            <p:cNvSpPr>
              <a:spLocks/>
            </p:cNvSpPr>
            <p:nvPr/>
          </p:nvSpPr>
          <p:spPr bwMode="auto">
            <a:xfrm>
              <a:off x="54" y="2699"/>
              <a:ext cx="37" cy="492"/>
            </a:xfrm>
            <a:custGeom>
              <a:avLst/>
              <a:gdLst>
                <a:gd name="T0" fmla="*/ 0 w 37"/>
                <a:gd name="T1" fmla="*/ 11 h 492"/>
                <a:gd name="T2" fmla="*/ 8 w 37"/>
                <a:gd name="T3" fmla="*/ 11 h 492"/>
                <a:gd name="T4" fmla="*/ 14 w 37"/>
                <a:gd name="T5" fmla="*/ 12 h 492"/>
                <a:gd name="T6" fmla="*/ 19 w 37"/>
                <a:gd name="T7" fmla="*/ 13 h 492"/>
                <a:gd name="T8" fmla="*/ 21 w 37"/>
                <a:gd name="T9" fmla="*/ 14 h 492"/>
                <a:gd name="T10" fmla="*/ 24 w 37"/>
                <a:gd name="T11" fmla="*/ 14 h 492"/>
                <a:gd name="T12" fmla="*/ 27 w 37"/>
                <a:gd name="T13" fmla="*/ 12 h 492"/>
                <a:gd name="T14" fmla="*/ 30 w 37"/>
                <a:gd name="T15" fmla="*/ 7 h 492"/>
                <a:gd name="T16" fmla="*/ 37 w 37"/>
                <a:gd name="T17" fmla="*/ 0 h 492"/>
                <a:gd name="T18" fmla="*/ 37 w 37"/>
                <a:gd name="T19" fmla="*/ 477 h 492"/>
                <a:gd name="T20" fmla="*/ 34 w 37"/>
                <a:gd name="T21" fmla="*/ 484 h 492"/>
                <a:gd name="T22" fmla="*/ 29 w 37"/>
                <a:gd name="T23" fmla="*/ 489 h 492"/>
                <a:gd name="T24" fmla="*/ 25 w 37"/>
                <a:gd name="T25" fmla="*/ 491 h 492"/>
                <a:gd name="T26" fmla="*/ 20 w 37"/>
                <a:gd name="T27" fmla="*/ 492 h 492"/>
                <a:gd name="T28" fmla="*/ 14 w 37"/>
                <a:gd name="T29" fmla="*/ 490 h 492"/>
                <a:gd name="T30" fmla="*/ 9 w 37"/>
                <a:gd name="T31" fmla="*/ 488 h 492"/>
                <a:gd name="T32" fmla="*/ 4 w 37"/>
                <a:gd name="T33" fmla="*/ 483 h 492"/>
                <a:gd name="T34" fmla="*/ 0 w 37"/>
                <a:gd name="T35" fmla="*/ 478 h 492"/>
                <a:gd name="T36" fmla="*/ 0 w 37"/>
                <a:gd name="T37" fmla="*/ 11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" h="492">
                  <a:moveTo>
                    <a:pt x="0" y="11"/>
                  </a:moveTo>
                  <a:lnTo>
                    <a:pt x="8" y="11"/>
                  </a:lnTo>
                  <a:lnTo>
                    <a:pt x="14" y="12"/>
                  </a:lnTo>
                  <a:lnTo>
                    <a:pt x="19" y="13"/>
                  </a:lnTo>
                  <a:lnTo>
                    <a:pt x="21" y="14"/>
                  </a:lnTo>
                  <a:lnTo>
                    <a:pt x="24" y="14"/>
                  </a:lnTo>
                  <a:lnTo>
                    <a:pt x="27" y="12"/>
                  </a:lnTo>
                  <a:lnTo>
                    <a:pt x="30" y="7"/>
                  </a:lnTo>
                  <a:lnTo>
                    <a:pt x="37" y="0"/>
                  </a:lnTo>
                  <a:lnTo>
                    <a:pt x="37" y="477"/>
                  </a:lnTo>
                  <a:lnTo>
                    <a:pt x="34" y="484"/>
                  </a:lnTo>
                  <a:lnTo>
                    <a:pt x="29" y="489"/>
                  </a:lnTo>
                  <a:lnTo>
                    <a:pt x="25" y="491"/>
                  </a:lnTo>
                  <a:lnTo>
                    <a:pt x="20" y="492"/>
                  </a:lnTo>
                  <a:lnTo>
                    <a:pt x="14" y="490"/>
                  </a:lnTo>
                  <a:lnTo>
                    <a:pt x="9" y="488"/>
                  </a:lnTo>
                  <a:lnTo>
                    <a:pt x="4" y="483"/>
                  </a:lnTo>
                  <a:lnTo>
                    <a:pt x="0" y="478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79"/>
            <p:cNvSpPr>
              <a:spLocks/>
            </p:cNvSpPr>
            <p:nvPr/>
          </p:nvSpPr>
          <p:spPr bwMode="auto">
            <a:xfrm>
              <a:off x="-410" y="2693"/>
              <a:ext cx="383" cy="569"/>
            </a:xfrm>
            <a:custGeom>
              <a:avLst/>
              <a:gdLst>
                <a:gd name="T0" fmla="*/ 1 w 383"/>
                <a:gd name="T1" fmla="*/ 20 h 569"/>
                <a:gd name="T2" fmla="*/ 15 w 383"/>
                <a:gd name="T3" fmla="*/ 17 h 569"/>
                <a:gd name="T4" fmla="*/ 33 w 383"/>
                <a:gd name="T5" fmla="*/ 23 h 569"/>
                <a:gd name="T6" fmla="*/ 81 w 383"/>
                <a:gd name="T7" fmla="*/ 16 h 569"/>
                <a:gd name="T8" fmla="*/ 82 w 383"/>
                <a:gd name="T9" fmla="*/ 5 h 569"/>
                <a:gd name="T10" fmla="*/ 104 w 383"/>
                <a:gd name="T11" fmla="*/ 0 h 569"/>
                <a:gd name="T12" fmla="*/ 375 w 383"/>
                <a:gd name="T13" fmla="*/ 66 h 569"/>
                <a:gd name="T14" fmla="*/ 383 w 383"/>
                <a:gd name="T15" fmla="*/ 84 h 569"/>
                <a:gd name="T16" fmla="*/ 383 w 383"/>
                <a:gd name="T17" fmla="*/ 539 h 569"/>
                <a:gd name="T18" fmla="*/ 380 w 383"/>
                <a:gd name="T19" fmla="*/ 549 h 569"/>
                <a:gd name="T20" fmla="*/ 374 w 383"/>
                <a:gd name="T21" fmla="*/ 556 h 569"/>
                <a:gd name="T22" fmla="*/ 366 w 383"/>
                <a:gd name="T23" fmla="*/ 562 h 569"/>
                <a:gd name="T24" fmla="*/ 355 w 383"/>
                <a:gd name="T25" fmla="*/ 566 h 569"/>
                <a:gd name="T26" fmla="*/ 343 w 383"/>
                <a:gd name="T27" fmla="*/ 569 h 569"/>
                <a:gd name="T28" fmla="*/ 331 w 383"/>
                <a:gd name="T29" fmla="*/ 569 h 569"/>
                <a:gd name="T30" fmla="*/ 318 w 383"/>
                <a:gd name="T31" fmla="*/ 567 h 569"/>
                <a:gd name="T32" fmla="*/ 306 w 383"/>
                <a:gd name="T33" fmla="*/ 564 h 569"/>
                <a:gd name="T34" fmla="*/ 0 w 383"/>
                <a:gd name="T35" fmla="*/ 460 h 569"/>
                <a:gd name="T36" fmla="*/ 1 w 383"/>
                <a:gd name="T37" fmla="*/ 20 h 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3" h="569">
                  <a:moveTo>
                    <a:pt x="1" y="20"/>
                  </a:moveTo>
                  <a:lnTo>
                    <a:pt x="15" y="17"/>
                  </a:lnTo>
                  <a:lnTo>
                    <a:pt x="33" y="23"/>
                  </a:lnTo>
                  <a:lnTo>
                    <a:pt x="81" y="16"/>
                  </a:lnTo>
                  <a:lnTo>
                    <a:pt x="82" y="5"/>
                  </a:lnTo>
                  <a:lnTo>
                    <a:pt x="104" y="0"/>
                  </a:lnTo>
                  <a:lnTo>
                    <a:pt x="375" y="66"/>
                  </a:lnTo>
                  <a:lnTo>
                    <a:pt x="383" y="84"/>
                  </a:lnTo>
                  <a:lnTo>
                    <a:pt x="383" y="539"/>
                  </a:lnTo>
                  <a:lnTo>
                    <a:pt x="380" y="549"/>
                  </a:lnTo>
                  <a:lnTo>
                    <a:pt x="374" y="556"/>
                  </a:lnTo>
                  <a:lnTo>
                    <a:pt x="366" y="562"/>
                  </a:lnTo>
                  <a:lnTo>
                    <a:pt x="355" y="566"/>
                  </a:lnTo>
                  <a:lnTo>
                    <a:pt x="343" y="569"/>
                  </a:lnTo>
                  <a:lnTo>
                    <a:pt x="331" y="569"/>
                  </a:lnTo>
                  <a:lnTo>
                    <a:pt x="318" y="567"/>
                  </a:lnTo>
                  <a:lnTo>
                    <a:pt x="306" y="564"/>
                  </a:lnTo>
                  <a:lnTo>
                    <a:pt x="0" y="460"/>
                  </a:lnTo>
                  <a:lnTo>
                    <a:pt x="1" y="20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80"/>
            <p:cNvSpPr>
              <a:spLocks/>
            </p:cNvSpPr>
            <p:nvPr/>
          </p:nvSpPr>
          <p:spPr bwMode="auto">
            <a:xfrm>
              <a:off x="-375" y="2705"/>
              <a:ext cx="332" cy="79"/>
            </a:xfrm>
            <a:custGeom>
              <a:avLst/>
              <a:gdLst>
                <a:gd name="T0" fmla="*/ 61 w 332"/>
                <a:gd name="T1" fmla="*/ 0 h 79"/>
                <a:gd name="T2" fmla="*/ 332 w 332"/>
                <a:gd name="T3" fmla="*/ 63 h 79"/>
                <a:gd name="T4" fmla="*/ 332 w 332"/>
                <a:gd name="T5" fmla="*/ 70 h 79"/>
                <a:gd name="T6" fmla="*/ 328 w 332"/>
                <a:gd name="T7" fmla="*/ 75 h 79"/>
                <a:gd name="T8" fmla="*/ 321 w 332"/>
                <a:gd name="T9" fmla="*/ 78 h 79"/>
                <a:gd name="T10" fmla="*/ 312 w 332"/>
                <a:gd name="T11" fmla="*/ 79 h 79"/>
                <a:gd name="T12" fmla="*/ 302 w 332"/>
                <a:gd name="T13" fmla="*/ 79 h 79"/>
                <a:gd name="T14" fmla="*/ 291 w 332"/>
                <a:gd name="T15" fmla="*/ 79 h 79"/>
                <a:gd name="T16" fmla="*/ 281 w 332"/>
                <a:gd name="T17" fmla="*/ 79 h 79"/>
                <a:gd name="T18" fmla="*/ 271 w 332"/>
                <a:gd name="T19" fmla="*/ 78 h 79"/>
                <a:gd name="T20" fmla="*/ 0 w 332"/>
                <a:gd name="T21" fmla="*/ 10 h 79"/>
                <a:gd name="T22" fmla="*/ 61 w 332"/>
                <a:gd name="T23" fmla="*/ 0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32" h="79">
                  <a:moveTo>
                    <a:pt x="61" y="0"/>
                  </a:moveTo>
                  <a:lnTo>
                    <a:pt x="332" y="63"/>
                  </a:lnTo>
                  <a:lnTo>
                    <a:pt x="332" y="70"/>
                  </a:lnTo>
                  <a:lnTo>
                    <a:pt x="328" y="75"/>
                  </a:lnTo>
                  <a:lnTo>
                    <a:pt x="321" y="78"/>
                  </a:lnTo>
                  <a:lnTo>
                    <a:pt x="312" y="79"/>
                  </a:lnTo>
                  <a:lnTo>
                    <a:pt x="302" y="79"/>
                  </a:lnTo>
                  <a:lnTo>
                    <a:pt x="291" y="79"/>
                  </a:lnTo>
                  <a:lnTo>
                    <a:pt x="281" y="79"/>
                  </a:lnTo>
                  <a:lnTo>
                    <a:pt x="271" y="78"/>
                  </a:lnTo>
                  <a:lnTo>
                    <a:pt x="0" y="10"/>
                  </a:lnTo>
                  <a:lnTo>
                    <a:pt x="61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81"/>
            <p:cNvSpPr>
              <a:spLocks/>
            </p:cNvSpPr>
            <p:nvPr/>
          </p:nvSpPr>
          <p:spPr bwMode="auto">
            <a:xfrm>
              <a:off x="-96" y="2777"/>
              <a:ext cx="68" cy="482"/>
            </a:xfrm>
            <a:custGeom>
              <a:avLst/>
              <a:gdLst>
                <a:gd name="T0" fmla="*/ 0 w 68"/>
                <a:gd name="T1" fmla="*/ 15 h 482"/>
                <a:gd name="T2" fmla="*/ 10 w 68"/>
                <a:gd name="T3" fmla="*/ 15 h 482"/>
                <a:gd name="T4" fmla="*/ 19 w 68"/>
                <a:gd name="T5" fmla="*/ 16 h 482"/>
                <a:gd name="T6" fmla="*/ 28 w 68"/>
                <a:gd name="T7" fmla="*/ 16 h 482"/>
                <a:gd name="T8" fmla="*/ 37 w 68"/>
                <a:gd name="T9" fmla="*/ 16 h 482"/>
                <a:gd name="T10" fmla="*/ 45 w 68"/>
                <a:gd name="T11" fmla="*/ 15 h 482"/>
                <a:gd name="T12" fmla="*/ 53 w 68"/>
                <a:gd name="T13" fmla="*/ 12 h 482"/>
                <a:gd name="T14" fmla="*/ 61 w 68"/>
                <a:gd name="T15" fmla="*/ 7 h 482"/>
                <a:gd name="T16" fmla="*/ 68 w 68"/>
                <a:gd name="T17" fmla="*/ 0 h 482"/>
                <a:gd name="T18" fmla="*/ 66 w 68"/>
                <a:gd name="T19" fmla="*/ 460 h 482"/>
                <a:gd name="T20" fmla="*/ 62 w 68"/>
                <a:gd name="T21" fmla="*/ 468 h 482"/>
                <a:gd name="T22" fmla="*/ 57 w 68"/>
                <a:gd name="T23" fmla="*/ 474 h 482"/>
                <a:gd name="T24" fmla="*/ 50 w 68"/>
                <a:gd name="T25" fmla="*/ 479 h 482"/>
                <a:gd name="T26" fmla="*/ 41 w 68"/>
                <a:gd name="T27" fmla="*/ 482 h 482"/>
                <a:gd name="T28" fmla="*/ 32 w 68"/>
                <a:gd name="T29" fmla="*/ 482 h 482"/>
                <a:gd name="T30" fmla="*/ 21 w 68"/>
                <a:gd name="T31" fmla="*/ 481 h 482"/>
                <a:gd name="T32" fmla="*/ 10 w 68"/>
                <a:gd name="T33" fmla="*/ 477 h 482"/>
                <a:gd name="T34" fmla="*/ 0 w 68"/>
                <a:gd name="T35" fmla="*/ 472 h 482"/>
                <a:gd name="T36" fmla="*/ 0 w 68"/>
                <a:gd name="T37" fmla="*/ 15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8" h="482">
                  <a:moveTo>
                    <a:pt x="0" y="15"/>
                  </a:moveTo>
                  <a:lnTo>
                    <a:pt x="10" y="15"/>
                  </a:lnTo>
                  <a:lnTo>
                    <a:pt x="19" y="16"/>
                  </a:lnTo>
                  <a:lnTo>
                    <a:pt x="28" y="16"/>
                  </a:lnTo>
                  <a:lnTo>
                    <a:pt x="37" y="16"/>
                  </a:lnTo>
                  <a:lnTo>
                    <a:pt x="45" y="15"/>
                  </a:lnTo>
                  <a:lnTo>
                    <a:pt x="53" y="12"/>
                  </a:lnTo>
                  <a:lnTo>
                    <a:pt x="61" y="7"/>
                  </a:lnTo>
                  <a:lnTo>
                    <a:pt x="68" y="0"/>
                  </a:lnTo>
                  <a:lnTo>
                    <a:pt x="66" y="460"/>
                  </a:lnTo>
                  <a:lnTo>
                    <a:pt x="62" y="468"/>
                  </a:lnTo>
                  <a:lnTo>
                    <a:pt x="57" y="474"/>
                  </a:lnTo>
                  <a:lnTo>
                    <a:pt x="50" y="479"/>
                  </a:lnTo>
                  <a:lnTo>
                    <a:pt x="41" y="482"/>
                  </a:lnTo>
                  <a:lnTo>
                    <a:pt x="32" y="482"/>
                  </a:lnTo>
                  <a:lnTo>
                    <a:pt x="21" y="481"/>
                  </a:lnTo>
                  <a:lnTo>
                    <a:pt x="10" y="477"/>
                  </a:lnTo>
                  <a:lnTo>
                    <a:pt x="0" y="472"/>
                  </a:lnTo>
                  <a:lnTo>
                    <a:pt x="0" y="15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82"/>
            <p:cNvSpPr>
              <a:spLocks/>
            </p:cNvSpPr>
            <p:nvPr/>
          </p:nvSpPr>
          <p:spPr bwMode="auto">
            <a:xfrm>
              <a:off x="-504" y="3255"/>
              <a:ext cx="297" cy="81"/>
            </a:xfrm>
            <a:custGeom>
              <a:avLst/>
              <a:gdLst>
                <a:gd name="T0" fmla="*/ 272 w 297"/>
                <a:gd name="T1" fmla="*/ 30 h 81"/>
                <a:gd name="T2" fmla="*/ 213 w 297"/>
                <a:gd name="T3" fmla="*/ 55 h 81"/>
                <a:gd name="T4" fmla="*/ 175 w 297"/>
                <a:gd name="T5" fmla="*/ 66 h 81"/>
                <a:gd name="T6" fmla="*/ 102 w 297"/>
                <a:gd name="T7" fmla="*/ 52 h 81"/>
                <a:gd name="T8" fmla="*/ 0 w 297"/>
                <a:gd name="T9" fmla="*/ 0 h 81"/>
                <a:gd name="T10" fmla="*/ 0 w 297"/>
                <a:gd name="T11" fmla="*/ 23 h 81"/>
                <a:gd name="T12" fmla="*/ 12 w 297"/>
                <a:gd name="T13" fmla="*/ 36 h 81"/>
                <a:gd name="T14" fmla="*/ 114 w 297"/>
                <a:gd name="T15" fmla="*/ 71 h 81"/>
                <a:gd name="T16" fmla="*/ 159 w 297"/>
                <a:gd name="T17" fmla="*/ 81 h 81"/>
                <a:gd name="T18" fmla="*/ 197 w 297"/>
                <a:gd name="T19" fmla="*/ 75 h 81"/>
                <a:gd name="T20" fmla="*/ 238 w 297"/>
                <a:gd name="T21" fmla="*/ 61 h 81"/>
                <a:gd name="T22" fmla="*/ 297 w 297"/>
                <a:gd name="T23" fmla="*/ 25 h 81"/>
                <a:gd name="T24" fmla="*/ 272 w 297"/>
                <a:gd name="T25" fmla="*/ 14 h 81"/>
                <a:gd name="T26" fmla="*/ 272 w 297"/>
                <a:gd name="T27" fmla="*/ 3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97" h="81">
                  <a:moveTo>
                    <a:pt x="272" y="30"/>
                  </a:moveTo>
                  <a:lnTo>
                    <a:pt x="213" y="55"/>
                  </a:lnTo>
                  <a:lnTo>
                    <a:pt x="175" y="66"/>
                  </a:lnTo>
                  <a:lnTo>
                    <a:pt x="102" y="52"/>
                  </a:lnTo>
                  <a:lnTo>
                    <a:pt x="0" y="0"/>
                  </a:lnTo>
                  <a:lnTo>
                    <a:pt x="0" y="23"/>
                  </a:lnTo>
                  <a:lnTo>
                    <a:pt x="12" y="36"/>
                  </a:lnTo>
                  <a:lnTo>
                    <a:pt x="114" y="71"/>
                  </a:lnTo>
                  <a:lnTo>
                    <a:pt x="159" y="81"/>
                  </a:lnTo>
                  <a:lnTo>
                    <a:pt x="197" y="75"/>
                  </a:lnTo>
                  <a:lnTo>
                    <a:pt x="238" y="61"/>
                  </a:lnTo>
                  <a:lnTo>
                    <a:pt x="297" y="25"/>
                  </a:lnTo>
                  <a:lnTo>
                    <a:pt x="272" y="14"/>
                  </a:lnTo>
                  <a:lnTo>
                    <a:pt x="272" y="3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83"/>
            <p:cNvSpPr>
              <a:spLocks/>
            </p:cNvSpPr>
            <p:nvPr/>
          </p:nvSpPr>
          <p:spPr bwMode="auto">
            <a:xfrm>
              <a:off x="-518" y="2713"/>
              <a:ext cx="399" cy="593"/>
            </a:xfrm>
            <a:custGeom>
              <a:avLst/>
              <a:gdLst>
                <a:gd name="T0" fmla="*/ 1 w 399"/>
                <a:gd name="T1" fmla="*/ 21 h 593"/>
                <a:gd name="T2" fmla="*/ 16 w 399"/>
                <a:gd name="T3" fmla="*/ 17 h 593"/>
                <a:gd name="T4" fmla="*/ 35 w 399"/>
                <a:gd name="T5" fmla="*/ 24 h 593"/>
                <a:gd name="T6" fmla="*/ 86 w 399"/>
                <a:gd name="T7" fmla="*/ 17 h 593"/>
                <a:gd name="T8" fmla="*/ 87 w 399"/>
                <a:gd name="T9" fmla="*/ 5 h 593"/>
                <a:gd name="T10" fmla="*/ 109 w 399"/>
                <a:gd name="T11" fmla="*/ 0 h 593"/>
                <a:gd name="T12" fmla="*/ 392 w 399"/>
                <a:gd name="T13" fmla="*/ 69 h 593"/>
                <a:gd name="T14" fmla="*/ 399 w 399"/>
                <a:gd name="T15" fmla="*/ 87 h 593"/>
                <a:gd name="T16" fmla="*/ 399 w 399"/>
                <a:gd name="T17" fmla="*/ 562 h 593"/>
                <a:gd name="T18" fmla="*/ 396 w 399"/>
                <a:gd name="T19" fmla="*/ 572 h 593"/>
                <a:gd name="T20" fmla="*/ 391 w 399"/>
                <a:gd name="T21" fmla="*/ 581 h 593"/>
                <a:gd name="T22" fmla="*/ 382 w 399"/>
                <a:gd name="T23" fmla="*/ 587 h 593"/>
                <a:gd name="T24" fmla="*/ 371 w 399"/>
                <a:gd name="T25" fmla="*/ 591 h 593"/>
                <a:gd name="T26" fmla="*/ 359 w 399"/>
                <a:gd name="T27" fmla="*/ 593 h 593"/>
                <a:gd name="T28" fmla="*/ 345 w 399"/>
                <a:gd name="T29" fmla="*/ 593 h 593"/>
                <a:gd name="T30" fmla="*/ 332 w 399"/>
                <a:gd name="T31" fmla="*/ 592 h 593"/>
                <a:gd name="T32" fmla="*/ 320 w 399"/>
                <a:gd name="T33" fmla="*/ 588 h 593"/>
                <a:gd name="T34" fmla="*/ 0 w 399"/>
                <a:gd name="T35" fmla="*/ 480 h 593"/>
                <a:gd name="T36" fmla="*/ 1 w 399"/>
                <a:gd name="T37" fmla="*/ 21 h 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99" h="593">
                  <a:moveTo>
                    <a:pt x="1" y="21"/>
                  </a:moveTo>
                  <a:lnTo>
                    <a:pt x="16" y="17"/>
                  </a:lnTo>
                  <a:lnTo>
                    <a:pt x="35" y="24"/>
                  </a:lnTo>
                  <a:lnTo>
                    <a:pt x="86" y="17"/>
                  </a:lnTo>
                  <a:lnTo>
                    <a:pt x="87" y="5"/>
                  </a:lnTo>
                  <a:lnTo>
                    <a:pt x="109" y="0"/>
                  </a:lnTo>
                  <a:lnTo>
                    <a:pt x="392" y="69"/>
                  </a:lnTo>
                  <a:lnTo>
                    <a:pt x="399" y="87"/>
                  </a:lnTo>
                  <a:lnTo>
                    <a:pt x="399" y="562"/>
                  </a:lnTo>
                  <a:lnTo>
                    <a:pt x="396" y="572"/>
                  </a:lnTo>
                  <a:lnTo>
                    <a:pt x="391" y="581"/>
                  </a:lnTo>
                  <a:lnTo>
                    <a:pt x="382" y="587"/>
                  </a:lnTo>
                  <a:lnTo>
                    <a:pt x="371" y="591"/>
                  </a:lnTo>
                  <a:lnTo>
                    <a:pt x="359" y="593"/>
                  </a:lnTo>
                  <a:lnTo>
                    <a:pt x="345" y="593"/>
                  </a:lnTo>
                  <a:lnTo>
                    <a:pt x="332" y="592"/>
                  </a:lnTo>
                  <a:lnTo>
                    <a:pt x="320" y="588"/>
                  </a:lnTo>
                  <a:lnTo>
                    <a:pt x="0" y="480"/>
                  </a:lnTo>
                  <a:lnTo>
                    <a:pt x="1" y="21"/>
                  </a:lnTo>
                  <a:close/>
                </a:path>
              </a:pathLst>
            </a:custGeom>
            <a:solidFill>
              <a:srgbClr val="333D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84"/>
            <p:cNvSpPr>
              <a:spLocks/>
            </p:cNvSpPr>
            <p:nvPr/>
          </p:nvSpPr>
          <p:spPr bwMode="auto">
            <a:xfrm>
              <a:off x="-481" y="2725"/>
              <a:ext cx="346" cy="83"/>
            </a:xfrm>
            <a:custGeom>
              <a:avLst/>
              <a:gdLst>
                <a:gd name="T0" fmla="*/ 64 w 346"/>
                <a:gd name="T1" fmla="*/ 0 h 83"/>
                <a:gd name="T2" fmla="*/ 346 w 346"/>
                <a:gd name="T3" fmla="*/ 66 h 83"/>
                <a:gd name="T4" fmla="*/ 346 w 346"/>
                <a:gd name="T5" fmla="*/ 73 h 83"/>
                <a:gd name="T6" fmla="*/ 341 w 346"/>
                <a:gd name="T7" fmla="*/ 78 h 83"/>
                <a:gd name="T8" fmla="*/ 334 w 346"/>
                <a:gd name="T9" fmla="*/ 81 h 83"/>
                <a:gd name="T10" fmla="*/ 325 w 346"/>
                <a:gd name="T11" fmla="*/ 83 h 83"/>
                <a:gd name="T12" fmla="*/ 314 w 346"/>
                <a:gd name="T13" fmla="*/ 83 h 83"/>
                <a:gd name="T14" fmla="*/ 303 w 346"/>
                <a:gd name="T15" fmla="*/ 83 h 83"/>
                <a:gd name="T16" fmla="*/ 292 w 346"/>
                <a:gd name="T17" fmla="*/ 82 h 83"/>
                <a:gd name="T18" fmla="*/ 283 w 346"/>
                <a:gd name="T19" fmla="*/ 82 h 83"/>
                <a:gd name="T20" fmla="*/ 0 w 346"/>
                <a:gd name="T21" fmla="*/ 10 h 83"/>
                <a:gd name="T22" fmla="*/ 64 w 346"/>
                <a:gd name="T23" fmla="*/ 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46" h="83">
                  <a:moveTo>
                    <a:pt x="64" y="0"/>
                  </a:moveTo>
                  <a:lnTo>
                    <a:pt x="346" y="66"/>
                  </a:lnTo>
                  <a:lnTo>
                    <a:pt x="346" y="73"/>
                  </a:lnTo>
                  <a:lnTo>
                    <a:pt x="341" y="78"/>
                  </a:lnTo>
                  <a:lnTo>
                    <a:pt x="334" y="81"/>
                  </a:lnTo>
                  <a:lnTo>
                    <a:pt x="325" y="83"/>
                  </a:lnTo>
                  <a:lnTo>
                    <a:pt x="314" y="83"/>
                  </a:lnTo>
                  <a:lnTo>
                    <a:pt x="303" y="83"/>
                  </a:lnTo>
                  <a:lnTo>
                    <a:pt x="292" y="82"/>
                  </a:lnTo>
                  <a:lnTo>
                    <a:pt x="283" y="82"/>
                  </a:lnTo>
                  <a:lnTo>
                    <a:pt x="0" y="10"/>
                  </a:lnTo>
                  <a:lnTo>
                    <a:pt x="64" y="0"/>
                  </a:lnTo>
                  <a:close/>
                </a:path>
              </a:pathLst>
            </a:custGeom>
            <a:solidFill>
              <a:srgbClr val="B2AFD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85"/>
            <p:cNvSpPr>
              <a:spLocks/>
            </p:cNvSpPr>
            <p:nvPr/>
          </p:nvSpPr>
          <p:spPr bwMode="auto">
            <a:xfrm>
              <a:off x="-190" y="2800"/>
              <a:ext cx="70" cy="504"/>
            </a:xfrm>
            <a:custGeom>
              <a:avLst/>
              <a:gdLst>
                <a:gd name="T0" fmla="*/ 0 w 70"/>
                <a:gd name="T1" fmla="*/ 16 h 504"/>
                <a:gd name="T2" fmla="*/ 10 w 70"/>
                <a:gd name="T3" fmla="*/ 16 h 504"/>
                <a:gd name="T4" fmla="*/ 20 w 70"/>
                <a:gd name="T5" fmla="*/ 17 h 504"/>
                <a:gd name="T6" fmla="*/ 29 w 70"/>
                <a:gd name="T7" fmla="*/ 17 h 504"/>
                <a:gd name="T8" fmla="*/ 38 w 70"/>
                <a:gd name="T9" fmla="*/ 17 h 504"/>
                <a:gd name="T10" fmla="*/ 47 w 70"/>
                <a:gd name="T11" fmla="*/ 16 h 504"/>
                <a:gd name="T12" fmla="*/ 55 w 70"/>
                <a:gd name="T13" fmla="*/ 13 h 504"/>
                <a:gd name="T14" fmla="*/ 63 w 70"/>
                <a:gd name="T15" fmla="*/ 8 h 504"/>
                <a:gd name="T16" fmla="*/ 70 w 70"/>
                <a:gd name="T17" fmla="*/ 0 h 504"/>
                <a:gd name="T18" fmla="*/ 68 w 70"/>
                <a:gd name="T19" fmla="*/ 480 h 504"/>
                <a:gd name="T20" fmla="*/ 65 w 70"/>
                <a:gd name="T21" fmla="*/ 489 h 504"/>
                <a:gd name="T22" fmla="*/ 59 w 70"/>
                <a:gd name="T23" fmla="*/ 495 h 504"/>
                <a:gd name="T24" fmla="*/ 51 w 70"/>
                <a:gd name="T25" fmla="*/ 500 h 504"/>
                <a:gd name="T26" fmla="*/ 42 w 70"/>
                <a:gd name="T27" fmla="*/ 503 h 504"/>
                <a:gd name="T28" fmla="*/ 32 w 70"/>
                <a:gd name="T29" fmla="*/ 504 h 504"/>
                <a:gd name="T30" fmla="*/ 21 w 70"/>
                <a:gd name="T31" fmla="*/ 502 h 504"/>
                <a:gd name="T32" fmla="*/ 11 w 70"/>
                <a:gd name="T33" fmla="*/ 499 h 504"/>
                <a:gd name="T34" fmla="*/ 0 w 70"/>
                <a:gd name="T35" fmla="*/ 493 h 504"/>
                <a:gd name="T36" fmla="*/ 0 w 70"/>
                <a:gd name="T37" fmla="*/ 16 h 5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0" h="504">
                  <a:moveTo>
                    <a:pt x="0" y="16"/>
                  </a:moveTo>
                  <a:lnTo>
                    <a:pt x="10" y="16"/>
                  </a:lnTo>
                  <a:lnTo>
                    <a:pt x="20" y="17"/>
                  </a:lnTo>
                  <a:lnTo>
                    <a:pt x="29" y="17"/>
                  </a:lnTo>
                  <a:lnTo>
                    <a:pt x="38" y="17"/>
                  </a:lnTo>
                  <a:lnTo>
                    <a:pt x="47" y="16"/>
                  </a:lnTo>
                  <a:lnTo>
                    <a:pt x="55" y="13"/>
                  </a:lnTo>
                  <a:lnTo>
                    <a:pt x="63" y="8"/>
                  </a:lnTo>
                  <a:lnTo>
                    <a:pt x="70" y="0"/>
                  </a:lnTo>
                  <a:lnTo>
                    <a:pt x="68" y="480"/>
                  </a:lnTo>
                  <a:lnTo>
                    <a:pt x="65" y="489"/>
                  </a:lnTo>
                  <a:lnTo>
                    <a:pt x="59" y="495"/>
                  </a:lnTo>
                  <a:lnTo>
                    <a:pt x="51" y="500"/>
                  </a:lnTo>
                  <a:lnTo>
                    <a:pt x="42" y="503"/>
                  </a:lnTo>
                  <a:lnTo>
                    <a:pt x="32" y="504"/>
                  </a:lnTo>
                  <a:lnTo>
                    <a:pt x="21" y="502"/>
                  </a:lnTo>
                  <a:lnTo>
                    <a:pt x="11" y="499"/>
                  </a:lnTo>
                  <a:lnTo>
                    <a:pt x="0" y="493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86"/>
            <p:cNvSpPr>
              <a:spLocks/>
            </p:cNvSpPr>
            <p:nvPr/>
          </p:nvSpPr>
          <p:spPr bwMode="auto">
            <a:xfrm>
              <a:off x="-357" y="2891"/>
              <a:ext cx="79" cy="380"/>
            </a:xfrm>
            <a:custGeom>
              <a:avLst/>
              <a:gdLst>
                <a:gd name="T0" fmla="*/ 0 w 79"/>
                <a:gd name="T1" fmla="*/ 0 h 380"/>
                <a:gd name="T2" fmla="*/ 33 w 79"/>
                <a:gd name="T3" fmla="*/ 6 h 380"/>
                <a:gd name="T4" fmla="*/ 56 w 79"/>
                <a:gd name="T5" fmla="*/ 29 h 380"/>
                <a:gd name="T6" fmla="*/ 74 w 79"/>
                <a:gd name="T7" fmla="*/ 63 h 380"/>
                <a:gd name="T8" fmla="*/ 79 w 79"/>
                <a:gd name="T9" fmla="*/ 92 h 380"/>
                <a:gd name="T10" fmla="*/ 79 w 79"/>
                <a:gd name="T11" fmla="*/ 380 h 380"/>
                <a:gd name="T12" fmla="*/ 68 w 79"/>
                <a:gd name="T13" fmla="*/ 380 h 380"/>
                <a:gd name="T14" fmla="*/ 20 w 79"/>
                <a:gd name="T15" fmla="*/ 36 h 380"/>
                <a:gd name="T16" fmla="*/ 0 w 79"/>
                <a:gd name="T17" fmla="*/ 0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9" h="380">
                  <a:moveTo>
                    <a:pt x="0" y="0"/>
                  </a:moveTo>
                  <a:lnTo>
                    <a:pt x="33" y="6"/>
                  </a:lnTo>
                  <a:lnTo>
                    <a:pt x="56" y="29"/>
                  </a:lnTo>
                  <a:lnTo>
                    <a:pt x="74" y="63"/>
                  </a:lnTo>
                  <a:lnTo>
                    <a:pt x="79" y="92"/>
                  </a:lnTo>
                  <a:lnTo>
                    <a:pt x="79" y="380"/>
                  </a:lnTo>
                  <a:lnTo>
                    <a:pt x="68" y="380"/>
                  </a:lnTo>
                  <a:lnTo>
                    <a:pt x="20" y="3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87"/>
            <p:cNvSpPr>
              <a:spLocks/>
            </p:cNvSpPr>
            <p:nvPr/>
          </p:nvSpPr>
          <p:spPr bwMode="auto">
            <a:xfrm>
              <a:off x="-407" y="2927"/>
              <a:ext cx="50" cy="326"/>
            </a:xfrm>
            <a:custGeom>
              <a:avLst/>
              <a:gdLst>
                <a:gd name="T0" fmla="*/ 50 w 50"/>
                <a:gd name="T1" fmla="*/ 36 h 326"/>
                <a:gd name="T2" fmla="*/ 29 w 50"/>
                <a:gd name="T3" fmla="*/ 51 h 326"/>
                <a:gd name="T4" fmla="*/ 24 w 50"/>
                <a:gd name="T5" fmla="*/ 79 h 326"/>
                <a:gd name="T6" fmla="*/ 24 w 50"/>
                <a:gd name="T7" fmla="*/ 319 h 326"/>
                <a:gd name="T8" fmla="*/ 0 w 50"/>
                <a:gd name="T9" fmla="*/ 326 h 326"/>
                <a:gd name="T10" fmla="*/ 0 w 50"/>
                <a:gd name="T11" fmla="*/ 34 h 326"/>
                <a:gd name="T12" fmla="*/ 29 w 50"/>
                <a:gd name="T13" fmla="*/ 0 h 326"/>
                <a:gd name="T14" fmla="*/ 50 w 50"/>
                <a:gd name="T15" fmla="*/ 36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326">
                  <a:moveTo>
                    <a:pt x="50" y="36"/>
                  </a:moveTo>
                  <a:lnTo>
                    <a:pt x="29" y="51"/>
                  </a:lnTo>
                  <a:lnTo>
                    <a:pt x="24" y="79"/>
                  </a:lnTo>
                  <a:lnTo>
                    <a:pt x="24" y="319"/>
                  </a:lnTo>
                  <a:lnTo>
                    <a:pt x="0" y="326"/>
                  </a:lnTo>
                  <a:lnTo>
                    <a:pt x="0" y="34"/>
                  </a:lnTo>
                  <a:lnTo>
                    <a:pt x="29" y="0"/>
                  </a:lnTo>
                  <a:lnTo>
                    <a:pt x="50" y="36"/>
                  </a:lnTo>
                  <a:close/>
                </a:path>
              </a:pathLst>
            </a:custGeom>
            <a:solidFill>
              <a:srgbClr val="59637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88"/>
            <p:cNvSpPr>
              <a:spLocks/>
            </p:cNvSpPr>
            <p:nvPr/>
          </p:nvSpPr>
          <p:spPr bwMode="auto">
            <a:xfrm>
              <a:off x="-362" y="2889"/>
              <a:ext cx="134" cy="440"/>
            </a:xfrm>
            <a:custGeom>
              <a:avLst/>
              <a:gdLst>
                <a:gd name="T0" fmla="*/ 0 w 134"/>
                <a:gd name="T1" fmla="*/ 362 h 440"/>
                <a:gd name="T2" fmla="*/ 0 w 134"/>
                <a:gd name="T3" fmla="*/ 437 h 440"/>
                <a:gd name="T4" fmla="*/ 10 w 134"/>
                <a:gd name="T5" fmla="*/ 439 h 440"/>
                <a:gd name="T6" fmla="*/ 19 w 134"/>
                <a:gd name="T7" fmla="*/ 440 h 440"/>
                <a:gd name="T8" fmla="*/ 27 w 134"/>
                <a:gd name="T9" fmla="*/ 440 h 440"/>
                <a:gd name="T10" fmla="*/ 35 w 134"/>
                <a:gd name="T11" fmla="*/ 440 h 440"/>
                <a:gd name="T12" fmla="*/ 43 w 134"/>
                <a:gd name="T13" fmla="*/ 439 h 440"/>
                <a:gd name="T14" fmla="*/ 51 w 134"/>
                <a:gd name="T15" fmla="*/ 437 h 440"/>
                <a:gd name="T16" fmla="*/ 60 w 134"/>
                <a:gd name="T17" fmla="*/ 435 h 440"/>
                <a:gd name="T18" fmla="*/ 69 w 134"/>
                <a:gd name="T19" fmla="*/ 432 h 440"/>
                <a:gd name="T20" fmla="*/ 134 w 134"/>
                <a:gd name="T21" fmla="*/ 401 h 440"/>
                <a:gd name="T22" fmla="*/ 75 w 134"/>
                <a:gd name="T23" fmla="*/ 377 h 440"/>
                <a:gd name="T24" fmla="*/ 75 w 134"/>
                <a:gd name="T25" fmla="*/ 84 h 440"/>
                <a:gd name="T26" fmla="*/ 69 w 134"/>
                <a:gd name="T27" fmla="*/ 66 h 440"/>
                <a:gd name="T28" fmla="*/ 63 w 134"/>
                <a:gd name="T29" fmla="*/ 49 h 440"/>
                <a:gd name="T30" fmla="*/ 54 w 134"/>
                <a:gd name="T31" fmla="*/ 35 h 440"/>
                <a:gd name="T32" fmla="*/ 45 w 134"/>
                <a:gd name="T33" fmla="*/ 23 h 440"/>
                <a:gd name="T34" fmla="*/ 35 w 134"/>
                <a:gd name="T35" fmla="*/ 13 h 440"/>
                <a:gd name="T36" fmla="*/ 24 w 134"/>
                <a:gd name="T37" fmla="*/ 7 h 440"/>
                <a:gd name="T38" fmla="*/ 13 w 134"/>
                <a:gd name="T39" fmla="*/ 2 h 440"/>
                <a:gd name="T40" fmla="*/ 0 w 134"/>
                <a:gd name="T41" fmla="*/ 0 h 440"/>
                <a:gd name="T42" fmla="*/ 0 w 134"/>
                <a:gd name="T43" fmla="*/ 74 h 440"/>
                <a:gd name="T44" fmla="*/ 5 w 134"/>
                <a:gd name="T45" fmla="*/ 77 h 440"/>
                <a:gd name="T46" fmla="*/ 9 w 134"/>
                <a:gd name="T47" fmla="*/ 81 h 440"/>
                <a:gd name="T48" fmla="*/ 13 w 134"/>
                <a:gd name="T49" fmla="*/ 86 h 440"/>
                <a:gd name="T50" fmla="*/ 17 w 134"/>
                <a:gd name="T51" fmla="*/ 92 h 440"/>
                <a:gd name="T52" fmla="*/ 20 w 134"/>
                <a:gd name="T53" fmla="*/ 99 h 440"/>
                <a:gd name="T54" fmla="*/ 23 w 134"/>
                <a:gd name="T55" fmla="*/ 107 h 440"/>
                <a:gd name="T56" fmla="*/ 25 w 134"/>
                <a:gd name="T57" fmla="*/ 115 h 440"/>
                <a:gd name="T58" fmla="*/ 26 w 134"/>
                <a:gd name="T59" fmla="*/ 125 h 440"/>
                <a:gd name="T60" fmla="*/ 31 w 134"/>
                <a:gd name="T61" fmla="*/ 372 h 440"/>
                <a:gd name="T62" fmla="*/ 0 w 134"/>
                <a:gd name="T63" fmla="*/ 362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4" h="440">
                  <a:moveTo>
                    <a:pt x="0" y="362"/>
                  </a:moveTo>
                  <a:lnTo>
                    <a:pt x="0" y="437"/>
                  </a:lnTo>
                  <a:lnTo>
                    <a:pt x="10" y="439"/>
                  </a:lnTo>
                  <a:lnTo>
                    <a:pt x="19" y="440"/>
                  </a:lnTo>
                  <a:lnTo>
                    <a:pt x="27" y="440"/>
                  </a:lnTo>
                  <a:lnTo>
                    <a:pt x="35" y="440"/>
                  </a:lnTo>
                  <a:lnTo>
                    <a:pt x="43" y="439"/>
                  </a:lnTo>
                  <a:lnTo>
                    <a:pt x="51" y="437"/>
                  </a:lnTo>
                  <a:lnTo>
                    <a:pt x="60" y="435"/>
                  </a:lnTo>
                  <a:lnTo>
                    <a:pt x="69" y="432"/>
                  </a:lnTo>
                  <a:lnTo>
                    <a:pt x="134" y="401"/>
                  </a:lnTo>
                  <a:lnTo>
                    <a:pt x="75" y="377"/>
                  </a:lnTo>
                  <a:lnTo>
                    <a:pt x="75" y="84"/>
                  </a:lnTo>
                  <a:lnTo>
                    <a:pt x="69" y="66"/>
                  </a:lnTo>
                  <a:lnTo>
                    <a:pt x="63" y="49"/>
                  </a:lnTo>
                  <a:lnTo>
                    <a:pt x="54" y="35"/>
                  </a:lnTo>
                  <a:lnTo>
                    <a:pt x="45" y="23"/>
                  </a:lnTo>
                  <a:lnTo>
                    <a:pt x="35" y="13"/>
                  </a:lnTo>
                  <a:lnTo>
                    <a:pt x="24" y="7"/>
                  </a:lnTo>
                  <a:lnTo>
                    <a:pt x="13" y="2"/>
                  </a:lnTo>
                  <a:lnTo>
                    <a:pt x="0" y="0"/>
                  </a:lnTo>
                  <a:lnTo>
                    <a:pt x="0" y="74"/>
                  </a:lnTo>
                  <a:lnTo>
                    <a:pt x="5" y="77"/>
                  </a:lnTo>
                  <a:lnTo>
                    <a:pt x="9" y="81"/>
                  </a:lnTo>
                  <a:lnTo>
                    <a:pt x="13" y="86"/>
                  </a:lnTo>
                  <a:lnTo>
                    <a:pt x="17" y="92"/>
                  </a:lnTo>
                  <a:lnTo>
                    <a:pt x="20" y="99"/>
                  </a:lnTo>
                  <a:lnTo>
                    <a:pt x="23" y="107"/>
                  </a:lnTo>
                  <a:lnTo>
                    <a:pt x="25" y="115"/>
                  </a:lnTo>
                  <a:lnTo>
                    <a:pt x="26" y="125"/>
                  </a:lnTo>
                  <a:lnTo>
                    <a:pt x="31" y="372"/>
                  </a:lnTo>
                  <a:lnTo>
                    <a:pt x="0" y="362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3" name="Freeform 89"/>
            <p:cNvSpPr>
              <a:spLocks/>
            </p:cNvSpPr>
            <p:nvPr/>
          </p:nvSpPr>
          <p:spPr bwMode="auto">
            <a:xfrm>
              <a:off x="-504" y="2889"/>
              <a:ext cx="142" cy="437"/>
            </a:xfrm>
            <a:custGeom>
              <a:avLst/>
              <a:gdLst>
                <a:gd name="T0" fmla="*/ 142 w 142"/>
                <a:gd name="T1" fmla="*/ 74 h 437"/>
                <a:gd name="T2" fmla="*/ 142 w 142"/>
                <a:gd name="T3" fmla="*/ 0 h 437"/>
                <a:gd name="T4" fmla="*/ 134 w 142"/>
                <a:gd name="T5" fmla="*/ 1 h 437"/>
                <a:gd name="T6" fmla="*/ 126 w 142"/>
                <a:gd name="T7" fmla="*/ 2 h 437"/>
                <a:gd name="T8" fmla="*/ 117 w 142"/>
                <a:gd name="T9" fmla="*/ 6 h 437"/>
                <a:gd name="T10" fmla="*/ 109 w 142"/>
                <a:gd name="T11" fmla="*/ 10 h 437"/>
                <a:gd name="T12" fmla="*/ 100 w 142"/>
                <a:gd name="T13" fmla="*/ 16 h 437"/>
                <a:gd name="T14" fmla="*/ 91 w 142"/>
                <a:gd name="T15" fmla="*/ 24 h 437"/>
                <a:gd name="T16" fmla="*/ 82 w 142"/>
                <a:gd name="T17" fmla="*/ 33 h 437"/>
                <a:gd name="T18" fmla="*/ 73 w 142"/>
                <a:gd name="T19" fmla="*/ 43 h 437"/>
                <a:gd name="T20" fmla="*/ 73 w 142"/>
                <a:gd name="T21" fmla="*/ 333 h 437"/>
                <a:gd name="T22" fmla="*/ 37 w 142"/>
                <a:gd name="T23" fmla="*/ 319 h 437"/>
                <a:gd name="T24" fmla="*/ 28 w 142"/>
                <a:gd name="T25" fmla="*/ 324 h 437"/>
                <a:gd name="T26" fmla="*/ 21 w 142"/>
                <a:gd name="T27" fmla="*/ 329 h 437"/>
                <a:gd name="T28" fmla="*/ 15 w 142"/>
                <a:gd name="T29" fmla="*/ 335 h 437"/>
                <a:gd name="T30" fmla="*/ 9 w 142"/>
                <a:gd name="T31" fmla="*/ 340 h 437"/>
                <a:gd name="T32" fmla="*/ 6 w 142"/>
                <a:gd name="T33" fmla="*/ 346 h 437"/>
                <a:gd name="T34" fmla="*/ 3 w 142"/>
                <a:gd name="T35" fmla="*/ 352 h 437"/>
                <a:gd name="T36" fmla="*/ 1 w 142"/>
                <a:gd name="T37" fmla="*/ 359 h 437"/>
                <a:gd name="T38" fmla="*/ 0 w 142"/>
                <a:gd name="T39" fmla="*/ 365 h 437"/>
                <a:gd name="T40" fmla="*/ 0 w 142"/>
                <a:gd name="T41" fmla="*/ 369 h 437"/>
                <a:gd name="T42" fmla="*/ 1 w 142"/>
                <a:gd name="T43" fmla="*/ 375 h 437"/>
                <a:gd name="T44" fmla="*/ 3 w 142"/>
                <a:gd name="T45" fmla="*/ 380 h 437"/>
                <a:gd name="T46" fmla="*/ 5 w 142"/>
                <a:gd name="T47" fmla="*/ 386 h 437"/>
                <a:gd name="T48" fmla="*/ 8 w 142"/>
                <a:gd name="T49" fmla="*/ 392 h 437"/>
                <a:gd name="T50" fmla="*/ 78 w 142"/>
                <a:gd name="T51" fmla="*/ 421 h 437"/>
                <a:gd name="T52" fmla="*/ 88 w 142"/>
                <a:gd name="T53" fmla="*/ 424 h 437"/>
                <a:gd name="T54" fmla="*/ 98 w 142"/>
                <a:gd name="T55" fmla="*/ 427 h 437"/>
                <a:gd name="T56" fmla="*/ 107 w 142"/>
                <a:gd name="T57" fmla="*/ 429 h 437"/>
                <a:gd name="T58" fmla="*/ 115 w 142"/>
                <a:gd name="T59" fmla="*/ 431 h 437"/>
                <a:gd name="T60" fmla="*/ 123 w 142"/>
                <a:gd name="T61" fmla="*/ 433 h 437"/>
                <a:gd name="T62" fmla="*/ 129 w 142"/>
                <a:gd name="T63" fmla="*/ 435 h 437"/>
                <a:gd name="T64" fmla="*/ 136 w 142"/>
                <a:gd name="T65" fmla="*/ 436 h 437"/>
                <a:gd name="T66" fmla="*/ 142 w 142"/>
                <a:gd name="T67" fmla="*/ 437 h 437"/>
                <a:gd name="T68" fmla="*/ 142 w 142"/>
                <a:gd name="T69" fmla="*/ 362 h 437"/>
                <a:gd name="T70" fmla="*/ 113 w 142"/>
                <a:gd name="T71" fmla="*/ 352 h 437"/>
                <a:gd name="T72" fmla="*/ 113 w 142"/>
                <a:gd name="T73" fmla="*/ 131 h 437"/>
                <a:gd name="T74" fmla="*/ 113 w 142"/>
                <a:gd name="T75" fmla="*/ 115 h 437"/>
                <a:gd name="T76" fmla="*/ 114 w 142"/>
                <a:gd name="T77" fmla="*/ 101 h 437"/>
                <a:gd name="T78" fmla="*/ 117 w 142"/>
                <a:gd name="T79" fmla="*/ 90 h 437"/>
                <a:gd name="T80" fmla="*/ 121 w 142"/>
                <a:gd name="T81" fmla="*/ 82 h 437"/>
                <a:gd name="T82" fmla="*/ 125 w 142"/>
                <a:gd name="T83" fmla="*/ 77 h 437"/>
                <a:gd name="T84" fmla="*/ 130 w 142"/>
                <a:gd name="T85" fmla="*/ 73 h 437"/>
                <a:gd name="T86" fmla="*/ 136 w 142"/>
                <a:gd name="T87" fmla="*/ 73 h 437"/>
                <a:gd name="T88" fmla="*/ 142 w 142"/>
                <a:gd name="T89" fmla="*/ 74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42" h="437">
                  <a:moveTo>
                    <a:pt x="142" y="74"/>
                  </a:moveTo>
                  <a:lnTo>
                    <a:pt x="142" y="0"/>
                  </a:lnTo>
                  <a:lnTo>
                    <a:pt x="134" y="1"/>
                  </a:lnTo>
                  <a:lnTo>
                    <a:pt x="126" y="2"/>
                  </a:lnTo>
                  <a:lnTo>
                    <a:pt x="117" y="6"/>
                  </a:lnTo>
                  <a:lnTo>
                    <a:pt x="109" y="10"/>
                  </a:lnTo>
                  <a:lnTo>
                    <a:pt x="100" y="16"/>
                  </a:lnTo>
                  <a:lnTo>
                    <a:pt x="91" y="24"/>
                  </a:lnTo>
                  <a:lnTo>
                    <a:pt x="82" y="33"/>
                  </a:lnTo>
                  <a:lnTo>
                    <a:pt x="73" y="43"/>
                  </a:lnTo>
                  <a:lnTo>
                    <a:pt x="73" y="333"/>
                  </a:lnTo>
                  <a:lnTo>
                    <a:pt x="37" y="319"/>
                  </a:lnTo>
                  <a:lnTo>
                    <a:pt x="28" y="324"/>
                  </a:lnTo>
                  <a:lnTo>
                    <a:pt x="21" y="329"/>
                  </a:lnTo>
                  <a:lnTo>
                    <a:pt x="15" y="335"/>
                  </a:lnTo>
                  <a:lnTo>
                    <a:pt x="9" y="340"/>
                  </a:lnTo>
                  <a:lnTo>
                    <a:pt x="6" y="346"/>
                  </a:lnTo>
                  <a:lnTo>
                    <a:pt x="3" y="352"/>
                  </a:lnTo>
                  <a:lnTo>
                    <a:pt x="1" y="359"/>
                  </a:lnTo>
                  <a:lnTo>
                    <a:pt x="0" y="365"/>
                  </a:lnTo>
                  <a:lnTo>
                    <a:pt x="0" y="369"/>
                  </a:lnTo>
                  <a:lnTo>
                    <a:pt x="1" y="375"/>
                  </a:lnTo>
                  <a:lnTo>
                    <a:pt x="3" y="380"/>
                  </a:lnTo>
                  <a:lnTo>
                    <a:pt x="5" y="386"/>
                  </a:lnTo>
                  <a:lnTo>
                    <a:pt x="8" y="392"/>
                  </a:lnTo>
                  <a:lnTo>
                    <a:pt x="78" y="421"/>
                  </a:lnTo>
                  <a:lnTo>
                    <a:pt x="88" y="424"/>
                  </a:lnTo>
                  <a:lnTo>
                    <a:pt x="98" y="427"/>
                  </a:lnTo>
                  <a:lnTo>
                    <a:pt x="107" y="429"/>
                  </a:lnTo>
                  <a:lnTo>
                    <a:pt x="115" y="431"/>
                  </a:lnTo>
                  <a:lnTo>
                    <a:pt x="123" y="433"/>
                  </a:lnTo>
                  <a:lnTo>
                    <a:pt x="129" y="435"/>
                  </a:lnTo>
                  <a:lnTo>
                    <a:pt x="136" y="436"/>
                  </a:lnTo>
                  <a:lnTo>
                    <a:pt x="142" y="437"/>
                  </a:lnTo>
                  <a:lnTo>
                    <a:pt x="142" y="362"/>
                  </a:lnTo>
                  <a:lnTo>
                    <a:pt x="113" y="352"/>
                  </a:lnTo>
                  <a:lnTo>
                    <a:pt x="113" y="131"/>
                  </a:lnTo>
                  <a:lnTo>
                    <a:pt x="113" y="115"/>
                  </a:lnTo>
                  <a:lnTo>
                    <a:pt x="114" y="101"/>
                  </a:lnTo>
                  <a:lnTo>
                    <a:pt x="117" y="90"/>
                  </a:lnTo>
                  <a:lnTo>
                    <a:pt x="121" y="82"/>
                  </a:lnTo>
                  <a:lnTo>
                    <a:pt x="125" y="77"/>
                  </a:lnTo>
                  <a:lnTo>
                    <a:pt x="130" y="73"/>
                  </a:lnTo>
                  <a:lnTo>
                    <a:pt x="136" y="73"/>
                  </a:lnTo>
                  <a:lnTo>
                    <a:pt x="142" y="74"/>
                  </a:lnTo>
                  <a:close/>
                </a:path>
              </a:pathLst>
            </a:custGeom>
            <a:solidFill>
              <a:srgbClr val="1C26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13964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Content Placeholder 2"/>
          <p:cNvSpPr txBox="1">
            <a:spLocks/>
          </p:cNvSpPr>
          <p:nvPr/>
        </p:nvSpPr>
        <p:spPr>
          <a:xfrm>
            <a:off x="3264472" y="3760470"/>
            <a:ext cx="5456618" cy="2476400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1775" lvl="1" indent="-131763">
              <a:lnSpc>
                <a:spcPct val="110000"/>
              </a:lnSpc>
              <a:spcBef>
                <a:spcPts val="600"/>
              </a:spcBef>
              <a:defRPr/>
            </a:pPr>
            <a:r>
              <a:rPr lang="en-US" sz="1600" b="1" dirty="0">
                <a:solidFill>
                  <a:schemeClr val="tx1"/>
                </a:solidFill>
              </a:rPr>
              <a:t>Clearing a Search or a filter</a:t>
            </a:r>
          </a:p>
          <a:p>
            <a:pPr marL="231775" lvl="1" indent="-131763">
              <a:lnSpc>
                <a:spcPct val="1100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1600" dirty="0">
                <a:solidFill>
                  <a:schemeClr val="tx1"/>
                </a:solidFill>
              </a:rPr>
              <a:t>Any new entry to the Search window after filters are chosen will </a:t>
            </a:r>
            <a:r>
              <a:rPr lang="en-US" sz="1600" b="1" dirty="0">
                <a:solidFill>
                  <a:schemeClr val="tx1"/>
                </a:solidFill>
              </a:rPr>
              <a:t>clear all of the filters </a:t>
            </a:r>
            <a:r>
              <a:rPr lang="en-US" sz="1600" dirty="0">
                <a:solidFill>
                  <a:schemeClr val="tx1"/>
                </a:solidFill>
              </a:rPr>
              <a:t>from “Narrow Search”</a:t>
            </a:r>
          </a:p>
          <a:p>
            <a:pPr marL="231775" lvl="1" indent="-131763">
              <a:lnSpc>
                <a:spcPct val="1100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1600" dirty="0">
                <a:solidFill>
                  <a:schemeClr val="tx1"/>
                </a:solidFill>
              </a:rPr>
              <a:t>Selection of the “Clear” button will clear all search values</a:t>
            </a:r>
          </a:p>
          <a:p>
            <a:pPr marL="231775" lvl="1" indent="-131763">
              <a:lnSpc>
                <a:spcPct val="1100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endParaRPr lang="en-US" sz="1600" dirty="0">
              <a:solidFill>
                <a:schemeClr val="tx1"/>
              </a:solidFill>
            </a:endParaRPr>
          </a:p>
          <a:p>
            <a:pPr marL="231775" lvl="1" indent="-131763">
              <a:lnSpc>
                <a:spcPct val="110000"/>
              </a:lnSpc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en-US" sz="1600" dirty="0">
                <a:solidFill>
                  <a:schemeClr val="tx1"/>
                </a:solidFill>
              </a:rPr>
              <a:t>Selection of the “Clear filter” button will clear all filter </a:t>
            </a:r>
            <a:r>
              <a:rPr lang="en-US" sz="1600" dirty="0" smtClean="0">
                <a:solidFill>
                  <a:schemeClr val="tx1"/>
                </a:solidFill>
              </a:rPr>
              <a:t>values</a:t>
            </a:r>
          </a:p>
          <a:p>
            <a:pPr marL="100012" lvl="1">
              <a:lnSpc>
                <a:spcPct val="110000"/>
              </a:lnSpc>
              <a:spcBef>
                <a:spcPts val="600"/>
              </a:spcBef>
              <a:defRPr/>
            </a:pPr>
            <a:r>
              <a:rPr lang="en-US" sz="1600" dirty="0" smtClean="0">
                <a:solidFill>
                  <a:schemeClr val="tx1"/>
                </a:solidFill>
              </a:rPr>
              <a:t> 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Search Roadmap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134902" y="1360003"/>
            <a:ext cx="406118" cy="40527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1</a:t>
            </a:r>
          </a:p>
        </p:txBody>
      </p:sp>
      <p:sp>
        <p:nvSpPr>
          <p:cNvPr id="6" name="Oval 5"/>
          <p:cNvSpPr/>
          <p:nvPr/>
        </p:nvSpPr>
        <p:spPr>
          <a:xfrm>
            <a:off x="134902" y="2085651"/>
            <a:ext cx="406118" cy="40527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2</a:t>
            </a:r>
            <a:endParaRPr lang="en-US" sz="2000" b="1" dirty="0"/>
          </a:p>
        </p:txBody>
      </p:sp>
      <p:sp>
        <p:nvSpPr>
          <p:cNvPr id="7" name="Oval 6"/>
          <p:cNvSpPr/>
          <p:nvPr/>
        </p:nvSpPr>
        <p:spPr>
          <a:xfrm>
            <a:off x="2786359" y="3982793"/>
            <a:ext cx="406118" cy="40527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5</a:t>
            </a:r>
            <a:endParaRPr lang="en-US" sz="2000" b="1" dirty="0"/>
          </a:p>
        </p:txBody>
      </p:sp>
      <p:sp>
        <p:nvSpPr>
          <p:cNvPr id="15" name="Oval 14"/>
          <p:cNvSpPr/>
          <p:nvPr/>
        </p:nvSpPr>
        <p:spPr>
          <a:xfrm>
            <a:off x="134902" y="3326624"/>
            <a:ext cx="406118" cy="40527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3</a:t>
            </a:r>
          </a:p>
        </p:txBody>
      </p:sp>
      <p:pic>
        <p:nvPicPr>
          <p:cNvPr id="19" name="Picture 18"/>
          <p:cNvPicPr/>
          <p:nvPr/>
        </p:nvPicPr>
        <p:blipFill rotWithShape="1">
          <a:blip r:embed="rId3" cstate="print"/>
          <a:srcRect r="35224"/>
          <a:stretch/>
        </p:blipFill>
        <p:spPr bwMode="auto">
          <a:xfrm>
            <a:off x="701812" y="2614450"/>
            <a:ext cx="1168404" cy="370242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1" name="Oval 20"/>
          <p:cNvSpPr/>
          <p:nvPr/>
        </p:nvSpPr>
        <p:spPr>
          <a:xfrm>
            <a:off x="2146994" y="2918449"/>
            <a:ext cx="406118" cy="40527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 smtClean="0"/>
              <a:t>4</a:t>
            </a:r>
            <a:endParaRPr lang="en-US" sz="2000" b="1" dirty="0"/>
          </a:p>
        </p:txBody>
      </p:sp>
      <p:sp>
        <p:nvSpPr>
          <p:cNvPr id="24" name="Rectangle 23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Finding a Specific Resource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/>
          <a:srcRect r="72579" b="4136"/>
          <a:stretch/>
        </p:blipFill>
        <p:spPr bwMode="auto">
          <a:xfrm>
            <a:off x="2597230" y="2940218"/>
            <a:ext cx="914132" cy="383501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97028" y="5068001"/>
            <a:ext cx="779748" cy="4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1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18" t="35422" r="19818" b="54275"/>
          <a:stretch/>
        </p:blipFill>
        <p:spPr bwMode="auto">
          <a:xfrm>
            <a:off x="605414" y="1184701"/>
            <a:ext cx="7320461" cy="755874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6" name="Picture 2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80" t="57893" r="19870" b="37543"/>
          <a:stretch/>
        </p:blipFill>
        <p:spPr bwMode="auto">
          <a:xfrm>
            <a:off x="610598" y="2085651"/>
            <a:ext cx="6655795" cy="405270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7" name="Picture 26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97" t="55089" r="74510" b="41927"/>
          <a:stretch/>
        </p:blipFill>
        <p:spPr bwMode="auto">
          <a:xfrm>
            <a:off x="4691164" y="5862946"/>
            <a:ext cx="785612" cy="218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Content Placeholder 2"/>
          <p:cNvSpPr txBox="1">
            <a:spLocks/>
          </p:cNvSpPr>
          <p:nvPr/>
        </p:nvSpPr>
        <p:spPr>
          <a:xfrm>
            <a:off x="6240780" y="967472"/>
            <a:ext cx="2702497" cy="595166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0013" lvl="1">
              <a:lnSpc>
                <a:spcPct val="110000"/>
              </a:lnSpc>
              <a:spcBef>
                <a:spcPts val="600"/>
              </a:spcBef>
              <a:defRPr/>
            </a:pPr>
            <a:r>
              <a:rPr lang="en-US" sz="1600" b="1" dirty="0">
                <a:solidFill>
                  <a:schemeClr val="tx1"/>
                </a:solidFill>
              </a:rPr>
              <a:t>Search: </a:t>
            </a:r>
            <a:r>
              <a:rPr lang="en-US" sz="1600" dirty="0">
                <a:solidFill>
                  <a:schemeClr val="tx1"/>
                </a:solidFill>
              </a:rPr>
              <a:t>Add search  Term(s) </a:t>
            </a: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3043887" y="1996982"/>
            <a:ext cx="2483321" cy="595166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0013" lvl="1">
              <a:lnSpc>
                <a:spcPct val="110000"/>
              </a:lnSpc>
              <a:spcBef>
                <a:spcPts val="600"/>
              </a:spcBef>
              <a:defRPr/>
            </a:pPr>
            <a:r>
              <a:rPr lang="en-US" sz="1600" b="1" dirty="0">
                <a:solidFill>
                  <a:schemeClr val="tx1"/>
                </a:solidFill>
              </a:rPr>
              <a:t>Sort</a:t>
            </a:r>
            <a:r>
              <a:rPr lang="en-US" sz="1600" dirty="0">
                <a:solidFill>
                  <a:schemeClr val="tx1"/>
                </a:solidFill>
              </a:rPr>
              <a:t> all Resources by these choices</a:t>
            </a: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3618004" y="2820064"/>
            <a:ext cx="3541079" cy="595166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0013" lvl="1">
              <a:lnSpc>
                <a:spcPct val="110000"/>
              </a:lnSpc>
              <a:spcBef>
                <a:spcPts val="600"/>
              </a:spcBef>
              <a:defRPr/>
            </a:pPr>
            <a:r>
              <a:rPr lang="en-US" sz="1600" dirty="0">
                <a:solidFill>
                  <a:schemeClr val="tx1"/>
                </a:solidFill>
              </a:rPr>
              <a:t>Following a search/filter, the number of resources found is displayed</a:t>
            </a: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485463" y="4670788"/>
            <a:ext cx="1661531" cy="1427357"/>
          </a:xfrm>
          <a:prstGeom prst="rect">
            <a:avLst/>
          </a:prstGeom>
          <a:gradFill flip="none" rotWithShape="1">
            <a:gsLst>
              <a:gs pos="57000">
                <a:schemeClr val="bg1">
                  <a:alpha val="78000"/>
                </a:schemeClr>
              </a:gs>
              <a:gs pos="66000">
                <a:schemeClr val="accent1">
                  <a:lumMod val="20000"/>
                  <a:lumOff val="80000"/>
                  <a:alpha val="61000"/>
                </a:schemeClr>
              </a:gs>
            </a:gsLst>
            <a:lin ang="2700000" scaled="1"/>
            <a:tileRect/>
          </a:gradFill>
          <a:ln w="9525" cap="flat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 fontScale="92500" lnSpcReduction="2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SzPct val="80000"/>
              <a:buFont typeface="Wingdings" pitchFamily="2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tabLst>
                <a:tab pos="862013" algn="l"/>
              </a:tabLst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00013" lvl="1">
              <a:lnSpc>
                <a:spcPct val="110000"/>
              </a:lnSpc>
              <a:spcBef>
                <a:spcPts val="600"/>
              </a:spcBef>
              <a:defRPr/>
            </a:pPr>
            <a:r>
              <a:rPr lang="en-US" sz="1600" dirty="0">
                <a:solidFill>
                  <a:schemeClr val="dk1"/>
                </a:solidFill>
              </a:rPr>
              <a:t>Search can be </a:t>
            </a:r>
            <a:r>
              <a:rPr lang="en-US" sz="1600" b="1" dirty="0">
                <a:solidFill>
                  <a:schemeClr val="dk1"/>
                </a:solidFill>
              </a:rPr>
              <a:t>narrow</a:t>
            </a:r>
            <a:r>
              <a:rPr lang="en-US" sz="1600" dirty="0">
                <a:solidFill>
                  <a:schemeClr val="dk1"/>
                </a:solidFill>
              </a:rPr>
              <a:t>ed by these filters.  More than one can be chosen simultaneously.</a:t>
            </a:r>
          </a:p>
        </p:txBody>
      </p:sp>
    </p:spTree>
    <p:extLst>
      <p:ext uri="{BB962C8B-B14F-4D97-AF65-F5344CB8AC3E}">
        <p14:creationId xmlns:p14="http://schemas.microsoft.com/office/powerpoint/2010/main" val="192889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437947" y="1093304"/>
            <a:ext cx="3648456" cy="2198536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marL="115888" indent="-115888">
              <a:buNone/>
            </a:pPr>
            <a:r>
              <a:rPr lang="en-US" sz="1700" b="1" dirty="0" smtClean="0"/>
              <a:t>Searching by Terms</a:t>
            </a:r>
          </a:p>
          <a:p>
            <a:pPr marL="115888" indent="-115888"/>
            <a:r>
              <a:rPr lang="en-US" sz="1400" dirty="0" smtClean="0"/>
              <a:t>To find a term type it in the box:</a:t>
            </a:r>
          </a:p>
          <a:p>
            <a:endParaRPr lang="en-US" sz="1200" dirty="0" smtClean="0"/>
          </a:p>
          <a:p>
            <a:pPr marL="115888" indent="-115888"/>
            <a:r>
              <a:rPr lang="en-US" sz="1400" dirty="0" smtClean="0"/>
              <a:t>To find more than one term, type in each term:</a:t>
            </a:r>
          </a:p>
          <a:p>
            <a:endParaRPr lang="en-US" sz="1200" dirty="0" smtClean="0"/>
          </a:p>
          <a:p>
            <a:pPr marL="115888" indent="-115888"/>
            <a:r>
              <a:rPr lang="en-US" sz="1400" dirty="0" smtClean="0"/>
              <a:t>To find a phrase add quotation marks: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sp>
        <p:nvSpPr>
          <p:cNvPr id="27" name="Content Placeholder 5"/>
          <p:cNvSpPr txBox="1">
            <a:spLocks/>
          </p:cNvSpPr>
          <p:nvPr/>
        </p:nvSpPr>
        <p:spPr>
          <a:xfrm>
            <a:off x="436031" y="3419060"/>
            <a:ext cx="3648952" cy="286138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228600" indent="-228600">
              <a:spcBef>
                <a:spcPct val="20000"/>
              </a:spcBef>
            </a:pPr>
            <a:r>
              <a:rPr lang="en-US" sz="1700" b="1" dirty="0" smtClean="0"/>
              <a:t>Fuzzy Searches with Wildcards</a:t>
            </a:r>
          </a:p>
          <a:p>
            <a:pPr marL="119063" marR="0" lvl="0" indent="-1190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>
                <a:tab pos="119063" algn="l"/>
              </a:tabLst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The ‘?’</a:t>
            </a:r>
            <a:r>
              <a:rPr lang="en-US" sz="1400" dirty="0" smtClean="0"/>
              <a:t> 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looks for terms that match that with the single character replaced. To search for "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tex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t" or "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test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" use: </a:t>
            </a:r>
          </a:p>
          <a:p>
            <a:pPr marL="119063" marR="0" lvl="0" indent="-1190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Multiple character wildcard searches looks for 0 or more characters. To search for 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tes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t, t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ests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or t</a:t>
            </a:r>
            <a:r>
              <a:rPr kumimoji="0" lang="en-US" sz="1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ester</a:t>
            </a: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use :</a:t>
            </a:r>
            <a:endParaRPr lang="en-US" sz="1400" dirty="0" smtClean="0"/>
          </a:p>
          <a:p>
            <a:pPr marL="119063" marR="0" lvl="0" indent="-119063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You can also use the wildcard searches in the middle of a term.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1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11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Note: Do not use the </a:t>
            </a:r>
            <a:r>
              <a:rPr kumimoji="0" lang="en-US" sz="11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*</a:t>
            </a:r>
            <a:r>
              <a:rPr kumimoji="0" lang="en-US" sz="11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or </a:t>
            </a:r>
            <a:r>
              <a:rPr kumimoji="0" lang="en-US" sz="11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r>
              <a:rPr kumimoji="0" lang="en-US" sz="11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symbols at the beginning of a search term</a:t>
            </a:r>
            <a:endParaRPr kumimoji="0" lang="en-US" sz="11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Using the Content Search Function</a:t>
            </a:r>
            <a:br>
              <a:rPr lang="en-US" dirty="0" smtClean="0"/>
            </a:br>
            <a:r>
              <a:rPr lang="en-US" sz="2200" i="1" dirty="0" smtClean="0"/>
              <a:t>Search Can be by Content,</a:t>
            </a:r>
            <a:endParaRPr lang="en-US" sz="2200" i="1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554545" y="1185879"/>
            <a:ext cx="4041648" cy="276989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en-US" sz="1700" b="1" dirty="0" smtClean="0"/>
              <a:t>Boolean searches</a:t>
            </a:r>
          </a:p>
          <a:p>
            <a:r>
              <a:rPr lang="en-US" sz="1600" dirty="0" smtClean="0"/>
              <a:t>To find at least one of the terms</a:t>
            </a:r>
            <a:endParaRPr lang="en-US" sz="1200" dirty="0" smtClean="0"/>
          </a:p>
          <a:p>
            <a:pPr lvl="1"/>
            <a:r>
              <a:rPr lang="en-US" sz="1600" dirty="0" smtClean="0"/>
              <a:t>   </a:t>
            </a:r>
          </a:p>
          <a:p>
            <a:r>
              <a:rPr lang="en-US" sz="1600" dirty="0" smtClean="0"/>
              <a:t>To find all of the terms:</a:t>
            </a:r>
          </a:p>
          <a:p>
            <a:endParaRPr lang="en-US" sz="1600" dirty="0" smtClean="0"/>
          </a:p>
          <a:p>
            <a:endParaRPr lang="en-US" sz="1600" dirty="0" smtClean="0"/>
          </a:p>
          <a:p>
            <a:r>
              <a:rPr lang="en-US" sz="1600" dirty="0" smtClean="0"/>
              <a:t>To find document with 2 or more terms and possibly another use:</a:t>
            </a:r>
          </a:p>
          <a:p>
            <a:pPr>
              <a:buNone/>
            </a:pPr>
            <a:r>
              <a:rPr lang="en-US" sz="1600" i="1" dirty="0" smtClean="0"/>
              <a:t>                         </a:t>
            </a:r>
            <a:endParaRPr lang="en-US" sz="1600" dirty="0" smtClean="0"/>
          </a:p>
        </p:txBody>
      </p:sp>
      <p:sp>
        <p:nvSpPr>
          <p:cNvPr id="4" name="Rectangle 3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Finding a Specific Resource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4029742" y="6100847"/>
            <a:ext cx="4571999" cy="250256"/>
          </a:xfrm>
          <a:prstGeom prst="rect">
            <a:avLst/>
          </a:prstGeom>
          <a:solidFill>
            <a:srgbClr val="FFFFCC"/>
          </a:solidFill>
          <a:ln w="9525" cap="flat" cmpd="sng" algn="ctr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60325" indent="-60325">
              <a:spcBef>
                <a:spcPct val="20000"/>
              </a:spcBef>
            </a:pPr>
            <a:r>
              <a:rPr lang="en-US" sz="1400" b="1" dirty="0" smtClean="0">
                <a:solidFill>
                  <a:schemeClr val="tx1"/>
                </a:solidFill>
              </a:rPr>
              <a:t>For more information on the search engine:   </a:t>
            </a:r>
            <a:r>
              <a:rPr lang="en-US" sz="1400" b="1" dirty="0" smtClean="0">
                <a:solidFill>
                  <a:schemeClr val="tx1"/>
                </a:solidFill>
                <a:hlinkClick r:id="rId3"/>
              </a:rPr>
              <a:t>Apache.org</a:t>
            </a:r>
            <a:endParaRPr lang="en-US" sz="1400" b="1" dirty="0" smtClean="0">
              <a:solidFill>
                <a:schemeClr val="tx1"/>
              </a:solidFill>
            </a:endParaRPr>
          </a:p>
          <a:p>
            <a:pPr marL="442913" marR="0" lvl="1" indent="-34290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Char char="§"/>
              <a:tabLst/>
              <a:defRPr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1400" b="1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169104" y="4197485"/>
            <a:ext cx="781249" cy="239047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err="1" smtClean="0">
                <a:solidFill>
                  <a:schemeClr val="tx1"/>
                </a:solidFill>
              </a:rPr>
              <a:t>Te?t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1729934" y="4835796"/>
            <a:ext cx="734728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Test*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1942933" y="5379575"/>
            <a:ext cx="895008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Te*t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881681" y="1819717"/>
            <a:ext cx="3099441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Facility OR Project OR Manage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881681" y="2390923"/>
            <a:ext cx="3110358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Facility  AND Project AND Manage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4881681" y="2706641"/>
            <a:ext cx="3121585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Facility + Project + Manage</a:t>
            </a:r>
          </a:p>
        </p:txBody>
      </p:sp>
      <p:grpSp>
        <p:nvGrpSpPr>
          <p:cNvPr id="29" name="Group 28"/>
          <p:cNvGrpSpPr/>
          <p:nvPr/>
        </p:nvGrpSpPr>
        <p:grpSpPr>
          <a:xfrm>
            <a:off x="613120" y="1626042"/>
            <a:ext cx="2875515" cy="1441193"/>
            <a:chOff x="672755" y="1645940"/>
            <a:chExt cx="2875515" cy="1441172"/>
          </a:xfrm>
        </p:grpSpPr>
        <p:sp>
          <p:nvSpPr>
            <p:cNvPr id="17" name="Rounded Rectangle 16"/>
            <p:cNvSpPr/>
            <p:nvPr/>
          </p:nvSpPr>
          <p:spPr>
            <a:xfrm>
              <a:off x="705155" y="1645940"/>
              <a:ext cx="1241658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Test</a:t>
              </a:r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672755" y="2341081"/>
              <a:ext cx="2875514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Facility Project Management</a:t>
              </a:r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681405" y="2827230"/>
              <a:ext cx="2866865" cy="259882"/>
            </a:xfrm>
            <a:prstGeom prst="roundRect">
              <a:avLst/>
            </a:prstGeom>
            <a:gradFill>
              <a:gsLst>
                <a:gs pos="3000">
                  <a:schemeClr val="accent1">
                    <a:lumMod val="20000"/>
                    <a:lumOff val="80000"/>
                  </a:schemeClr>
                </a:gs>
                <a:gs pos="35000">
                  <a:schemeClr val="bg1">
                    <a:alpha val="97000"/>
                  </a:schemeClr>
                </a:gs>
                <a:gs pos="67000">
                  <a:srgbClr val="EBF2FF">
                    <a:alpha val="64000"/>
                  </a:srgbClr>
                </a:gs>
              </a:gsLst>
            </a:gradFill>
            <a:ln>
              <a:solidFill>
                <a:schemeClr val="tx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169863" indent="-169863">
                <a:spcBef>
                  <a:spcPct val="20000"/>
                </a:spcBef>
              </a:pPr>
              <a:r>
                <a:rPr lang="en-US" sz="1400" dirty="0" smtClean="0">
                  <a:solidFill>
                    <a:schemeClr val="tx1"/>
                  </a:solidFill>
                </a:rPr>
                <a:t>“Facility Project Management”</a:t>
              </a:r>
            </a:p>
          </p:txBody>
        </p:sp>
      </p:grpSp>
      <p:sp>
        <p:nvSpPr>
          <p:cNvPr id="31" name="Rounded Rectangle 30"/>
          <p:cNvSpPr/>
          <p:nvPr/>
        </p:nvSpPr>
        <p:spPr>
          <a:xfrm>
            <a:off x="8010939" y="914399"/>
            <a:ext cx="974035" cy="805071"/>
          </a:xfrm>
          <a:prstGeom prst="roundRect">
            <a:avLst/>
          </a:prstGeom>
          <a:solidFill>
            <a:srgbClr val="FFFFCC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buNone/>
            </a:pPr>
            <a:r>
              <a:rPr lang="en-US" sz="1400" i="1" dirty="0" smtClean="0"/>
              <a:t>AND, OR </a:t>
            </a:r>
            <a:r>
              <a:rPr lang="en-US" sz="1400" i="1" u="sng" dirty="0" smtClean="0"/>
              <a:t>must</a:t>
            </a:r>
            <a:r>
              <a:rPr lang="en-US" sz="1400" i="1" dirty="0" smtClean="0"/>
              <a:t> be upper case!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4881681" y="3529734"/>
            <a:ext cx="3079911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/>
              <a:t>(facility OR project) AND Manage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34" name="Content Placeholder 7"/>
          <p:cNvSpPr txBox="1">
            <a:spLocks/>
          </p:cNvSpPr>
          <p:nvPr/>
        </p:nvSpPr>
        <p:spPr>
          <a:xfrm>
            <a:off x="4552122" y="4061598"/>
            <a:ext cx="4045226" cy="19217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7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Very Fuzzy Searches</a:t>
            </a:r>
          </a:p>
          <a:p>
            <a:pPr marL="228600" lvl="0" indent="-228600">
              <a:spcBef>
                <a:spcPct val="20000"/>
              </a:spcBef>
              <a:buFont typeface="Arial" pitchFamily="34" charset="0"/>
              <a:buChar char="•"/>
            </a:pPr>
            <a:r>
              <a:rPr lang="en-US" sz="1600" dirty="0" smtClean="0"/>
              <a:t>To find “sort-of-alike terms”, use the </a:t>
            </a:r>
            <a:r>
              <a:rPr lang="en-US" sz="1600" b="1" dirty="0" smtClean="0"/>
              <a:t>~</a:t>
            </a:r>
          </a:p>
          <a:p>
            <a:pPr marL="228600" lvl="0" indent="-228600">
              <a:spcBef>
                <a:spcPct val="20000"/>
              </a:spcBef>
              <a:buFont typeface="Arial" pitchFamily="34" charset="0"/>
              <a:buChar char="•"/>
            </a:pPr>
            <a:endParaRPr kumimoji="0" lang="en-US" sz="1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19113" lvl="1" indent="-228600">
              <a:spcBef>
                <a:spcPct val="20000"/>
              </a:spcBef>
              <a:buSzPct val="80000"/>
              <a:defRPr/>
            </a:pPr>
            <a:r>
              <a:rPr lang="en-US" sz="1600" dirty="0" smtClean="0"/>
              <a:t>Returned documents with following terms:</a:t>
            </a:r>
          </a:p>
          <a:p>
            <a:pPr marL="685800" lvl="2" indent="-228600">
              <a:spcBef>
                <a:spcPct val="20000"/>
              </a:spcBef>
              <a:defRPr/>
            </a:pPr>
            <a:r>
              <a:rPr lang="en-US" sz="1400" i="1" dirty="0" smtClean="0"/>
              <a:t>Department, partnering, departure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sz="16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                     </a:t>
            </a: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5192758" y="4656167"/>
            <a:ext cx="3101774" cy="259882"/>
          </a:xfrm>
          <a:prstGeom prst="roundRec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>
              <a:spcBef>
                <a:spcPct val="20000"/>
              </a:spcBef>
            </a:pPr>
            <a:r>
              <a:rPr lang="en-US" sz="1400" dirty="0" smtClean="0"/>
              <a:t>Partner~</a:t>
            </a:r>
            <a:endParaRPr lang="en-US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47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8" t="43116" r="9076" b="7841"/>
          <a:stretch/>
        </p:blipFill>
        <p:spPr bwMode="auto">
          <a:xfrm>
            <a:off x="380066" y="1126436"/>
            <a:ext cx="8544995" cy="3129466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Searching by Content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Finding a Specific Resource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2" t="4066"/>
          <a:stretch/>
        </p:blipFill>
        <p:spPr bwMode="auto">
          <a:xfrm>
            <a:off x="2741451" y="4991724"/>
            <a:ext cx="5762161" cy="1350127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1" name="Right Arrow Callout 10"/>
          <p:cNvSpPr/>
          <p:nvPr/>
        </p:nvSpPr>
        <p:spPr>
          <a:xfrm>
            <a:off x="148153" y="2228044"/>
            <a:ext cx="2593298" cy="3985017"/>
          </a:xfrm>
          <a:prstGeom prst="rightArrowCallout">
            <a:avLst>
              <a:gd name="adj1" fmla="val 13873"/>
              <a:gd name="adj2" fmla="val 15346"/>
              <a:gd name="adj3" fmla="val 14018"/>
              <a:gd name="adj4" fmla="val 83671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Enter one or more terms in the Content Search box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dirty="0" smtClean="0">
                <a:solidFill>
                  <a:schemeClr val="tx1"/>
                </a:solidFill>
              </a:rPr>
              <a:t>The search is performed on the content of the resources, keywords and abstracts</a:t>
            </a:r>
          </a:p>
          <a:p>
            <a:pPr marL="342900" indent="-342900">
              <a:spcBef>
                <a:spcPct val="20000"/>
              </a:spcBef>
              <a:buFont typeface="+mj-lt"/>
              <a:buAutoNum type="arabicPeriod"/>
            </a:pPr>
            <a:r>
              <a:rPr lang="en-US" sz="1600" b="1" dirty="0" smtClean="0">
                <a:solidFill>
                  <a:schemeClr val="tx1"/>
                </a:solidFill>
              </a:rPr>
              <a:t>Example: </a:t>
            </a:r>
            <a:r>
              <a:rPr lang="en-US" sz="1600" dirty="0" smtClean="0">
                <a:solidFill>
                  <a:schemeClr val="tx1"/>
                </a:solidFill>
              </a:rPr>
              <a:t> Excerpt below shows “facility” was not found in the title, but in the body of the document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99494" y="3747752"/>
            <a:ext cx="1692232" cy="306448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cxnSp>
        <p:nvCxnSpPr>
          <p:cNvPr id="16" name="Elbow Connector 15"/>
          <p:cNvCxnSpPr>
            <a:stCxn id="14" idx="2"/>
            <a:endCxn id="9" idx="0"/>
          </p:cNvCxnSpPr>
          <p:nvPr/>
        </p:nvCxnSpPr>
        <p:spPr>
          <a:xfrm rot="16200000" flipH="1">
            <a:off x="4415309" y="3784501"/>
            <a:ext cx="937524" cy="1476922"/>
          </a:xfrm>
          <a:prstGeom prst="bentConnector3">
            <a:avLst>
              <a:gd name="adj1" fmla="val 50000"/>
            </a:avLst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ounded Rectangle 17"/>
          <p:cNvSpPr/>
          <p:nvPr/>
        </p:nvSpPr>
        <p:spPr>
          <a:xfrm>
            <a:off x="531587" y="1572835"/>
            <a:ext cx="1454047" cy="429430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410137" y="5893282"/>
            <a:ext cx="1454047" cy="429430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cxnSp>
        <p:nvCxnSpPr>
          <p:cNvPr id="20" name="Elbow Connector 19"/>
          <p:cNvCxnSpPr>
            <a:stCxn id="18" idx="3"/>
            <a:endCxn id="19" idx="0"/>
          </p:cNvCxnSpPr>
          <p:nvPr/>
        </p:nvCxnSpPr>
        <p:spPr>
          <a:xfrm>
            <a:off x="1985634" y="1787550"/>
            <a:ext cx="6151527" cy="4105732"/>
          </a:xfrm>
          <a:prstGeom prst="bentConnector2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32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28" t="43116" r="9076" b="36795"/>
          <a:stretch/>
        </p:blipFill>
        <p:spPr bwMode="auto">
          <a:xfrm>
            <a:off x="302009" y="1215644"/>
            <a:ext cx="8544995" cy="1281913"/>
          </a:xfrm>
          <a:prstGeom prst="rect">
            <a:avLst/>
          </a:prstGeom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Searching by Document Name or ID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Finding a Specific Resource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30281" y="1856600"/>
            <a:ext cx="1236372" cy="13868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sp>
        <p:nvSpPr>
          <p:cNvPr id="10" name="Up Arrow Callout 9"/>
          <p:cNvSpPr/>
          <p:nvPr/>
        </p:nvSpPr>
        <p:spPr>
          <a:xfrm>
            <a:off x="2741451" y="2112584"/>
            <a:ext cx="2593298" cy="1596037"/>
          </a:xfrm>
          <a:prstGeom prst="upArrowCallout">
            <a:avLst/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ea typeface="Calibri"/>
                <a:cs typeface="Times New Roman"/>
              </a:rPr>
              <a:t>Enter part of or the whole document name to search for a resource by Document Name  </a:t>
            </a:r>
            <a:endParaRPr lang="en-US" sz="1600" dirty="0">
              <a:ea typeface="Calibri"/>
              <a:cs typeface="Times New Roman"/>
            </a:endParaRPr>
          </a:p>
        </p:txBody>
      </p:sp>
      <p:sp>
        <p:nvSpPr>
          <p:cNvPr id="11" name="Up Arrow Callout 10"/>
          <p:cNvSpPr/>
          <p:nvPr/>
        </p:nvSpPr>
        <p:spPr>
          <a:xfrm>
            <a:off x="5576201" y="2135514"/>
            <a:ext cx="3135241" cy="2001590"/>
          </a:xfrm>
          <a:prstGeom prst="upArrowCallout">
            <a:avLst>
              <a:gd name="adj1" fmla="val 25000"/>
              <a:gd name="adj2" fmla="val 25487"/>
              <a:gd name="adj3" fmla="val 18674"/>
              <a:gd name="adj4" fmla="val 57734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ea typeface="Calibri"/>
                <a:cs typeface="Times New Roman"/>
              </a:rPr>
              <a:t>Enter Document ID to search for a resource by Document ID</a:t>
            </a:r>
          </a:p>
          <a:p>
            <a:pPr>
              <a:spcAft>
                <a:spcPts val="1000"/>
              </a:spcAft>
            </a:pPr>
            <a:r>
              <a:rPr lang="en-US" sz="1600" dirty="0">
                <a:solidFill>
                  <a:srgbClr val="000000"/>
                </a:solidFill>
                <a:ea typeface="Calibri"/>
                <a:cs typeface="Times New Roman"/>
              </a:rPr>
              <a:t>Each document is assigned a unique ID</a:t>
            </a:r>
            <a:endParaRPr lang="en-US" sz="16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1551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38" t="13789" r="13659" b="35740"/>
          <a:stretch/>
        </p:blipFill>
        <p:spPr bwMode="auto">
          <a:xfrm>
            <a:off x="256477" y="937770"/>
            <a:ext cx="8531155" cy="357847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Managing the List Size</a:t>
            </a:r>
            <a:endParaRPr lang="en-US" dirty="0"/>
          </a:p>
        </p:txBody>
      </p:sp>
      <p:sp>
        <p:nvSpPr>
          <p:cNvPr id="10" name="Rounded Rectangle 9"/>
          <p:cNvSpPr/>
          <p:nvPr/>
        </p:nvSpPr>
        <p:spPr>
          <a:xfrm>
            <a:off x="239116" y="937770"/>
            <a:ext cx="536078" cy="404735"/>
          </a:xfrm>
          <a:prstGeom prst="roundRect">
            <a:avLst>
              <a:gd name="adj" fmla="val 11839"/>
            </a:avLst>
          </a:prstGeom>
          <a:noFill/>
          <a:ln w="28575">
            <a:solidFill>
              <a:srgbClr val="25406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169863" indent="-169863" algn="ctr">
              <a:spcBef>
                <a:spcPct val="20000"/>
              </a:spcBef>
              <a:buFont typeface="+mj-lt"/>
              <a:buAutoNum type="arabicPeriod"/>
            </a:pPr>
            <a:endParaRPr lang="en-US" sz="1400" dirty="0" smtClean="0">
              <a:solidFill>
                <a:schemeClr val="tx1"/>
              </a:solidFill>
            </a:endParaRPr>
          </a:p>
        </p:txBody>
      </p:sp>
      <p:cxnSp>
        <p:nvCxnSpPr>
          <p:cNvPr id="13" name="Elbow Connector 12"/>
          <p:cNvCxnSpPr>
            <a:stCxn id="10" idx="2"/>
          </p:cNvCxnSpPr>
          <p:nvPr/>
        </p:nvCxnSpPr>
        <p:spPr>
          <a:xfrm rot="16200000" flipH="1">
            <a:off x="1167722" y="681937"/>
            <a:ext cx="1855068" cy="3176203"/>
          </a:xfrm>
          <a:prstGeom prst="bentConnector2">
            <a:avLst/>
          </a:prstGeom>
          <a:ln w="38100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Finding a Specific Resource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8" t="14971" r="44959" b="25984"/>
          <a:stretch/>
        </p:blipFill>
        <p:spPr bwMode="auto">
          <a:xfrm>
            <a:off x="3716811" y="1688138"/>
            <a:ext cx="5149121" cy="4417734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6291371" y="1899779"/>
            <a:ext cx="2068228" cy="1127762"/>
          </a:xfrm>
          <a:prstGeom prst="rect">
            <a:avLst/>
          </a:prstGeom>
          <a:solidFill>
            <a:srgbClr val="FFFFCC"/>
          </a:solidFill>
          <a:ln w="9525" cap="flat" cmpd="sng" algn="ctr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60325" indent="-60325">
              <a:spcBef>
                <a:spcPct val="20000"/>
              </a:spcBef>
            </a:pPr>
            <a:r>
              <a:rPr lang="en-US" sz="1400" dirty="0" smtClean="0">
                <a:solidFill>
                  <a:schemeClr val="tx1"/>
                </a:solidFill>
              </a:rPr>
              <a:t>Users can open and close the filter – to make list wider (close) or to use filters (open)</a:t>
            </a:r>
            <a:endParaRPr kumimoji="0" lang="en-US" sz="19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504825" marR="0" lvl="2" indent="-238125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endParaRPr kumimoji="0" lang="en-US" sz="16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00013" marR="0" lvl="1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Pct val="80000"/>
              <a:buFont typeface="Wingdings" pitchFamily="2" charset="2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" name="Picture 14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881960" y="2612707"/>
            <a:ext cx="190500" cy="228600"/>
          </a:xfrm>
          <a:prstGeom prst="rect">
            <a:avLst/>
          </a:prstGeom>
          <a:ln w="952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2908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Searching and Filtering Together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Finding a Specific Resource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8" t="13528" r="13740" b="28325"/>
          <a:stretch/>
        </p:blipFill>
        <p:spPr bwMode="auto">
          <a:xfrm>
            <a:off x="100362" y="791737"/>
            <a:ext cx="6719462" cy="328960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8" t="13399" r="13415" b="28195"/>
          <a:stretch/>
        </p:blipFill>
        <p:spPr bwMode="auto">
          <a:xfrm>
            <a:off x="1828167" y="3345367"/>
            <a:ext cx="5990016" cy="293277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2" name="Left Arrow Callout 11"/>
          <p:cNvSpPr/>
          <p:nvPr/>
        </p:nvSpPr>
        <p:spPr>
          <a:xfrm>
            <a:off x="6031251" y="892098"/>
            <a:ext cx="2990088" cy="3156972"/>
          </a:xfrm>
          <a:prstGeom prst="leftArrowCallout">
            <a:avLst>
              <a:gd name="adj1" fmla="val 20525"/>
              <a:gd name="adj2" fmla="val 16422"/>
              <a:gd name="adj3" fmla="val 17168"/>
              <a:gd name="adj4" fmla="val 79149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34950" indent="-234950">
              <a:spcBef>
                <a:spcPct val="20000"/>
              </a:spcBef>
              <a:buFont typeface="+mj-lt"/>
              <a:buAutoNum type="arabicPeriod"/>
            </a:pPr>
            <a:r>
              <a:rPr lang="en-US" sz="1400" dirty="0" smtClean="0">
                <a:solidFill>
                  <a:schemeClr val="tx1"/>
                </a:solidFill>
              </a:rPr>
              <a:t>The top document returned in a search is the most relevant resource</a:t>
            </a:r>
          </a:p>
          <a:p>
            <a:pPr marL="234950" indent="-234950">
              <a:spcBef>
                <a:spcPct val="20000"/>
              </a:spcBef>
              <a:buFont typeface="+mj-lt"/>
              <a:buAutoNum type="arabicPeriod"/>
            </a:pPr>
            <a:r>
              <a:rPr lang="en-US" sz="1400" dirty="0" smtClean="0">
                <a:solidFill>
                  <a:schemeClr val="tx1"/>
                </a:solidFill>
              </a:rPr>
              <a:t>Search and “Narrow Search” work in concert: Here documents with “facility” in them were filtered with the term “Research”</a:t>
            </a:r>
          </a:p>
          <a:p>
            <a:pPr marL="234950" indent="-234950">
              <a:spcBef>
                <a:spcPct val="20000"/>
              </a:spcBef>
              <a:buFont typeface="+mj-lt"/>
              <a:buAutoNum type="arabicPeriod"/>
            </a:pPr>
            <a:r>
              <a:rPr lang="en-US" sz="1400" dirty="0" smtClean="0">
                <a:solidFill>
                  <a:schemeClr val="tx1"/>
                </a:solidFill>
              </a:rPr>
              <a:t>The results went from 88 documents to five when the filter was applied</a:t>
            </a: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520440" y="3394989"/>
            <a:ext cx="2743200" cy="699514"/>
          </a:xfrm>
          <a:prstGeom prst="rect">
            <a:avLst/>
          </a:prstGeom>
          <a:solidFill>
            <a:srgbClr val="FFFFCC"/>
          </a:solidFill>
          <a:ln w="9525" cap="flat" cmpd="sng" algn="ctr">
            <a:solidFill>
              <a:schemeClr val="accent1">
                <a:lumMod val="50000"/>
              </a:schemeClr>
            </a:solidFill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40000" lnSpcReduction="20000"/>
          </a:bodyPr>
          <a:lstStyle/>
          <a:p>
            <a:pPr marL="100013" lvl="1">
              <a:lnSpc>
                <a:spcPct val="110000"/>
              </a:lnSpc>
              <a:spcBef>
                <a:spcPts val="600"/>
              </a:spcBef>
              <a:buSzPct val="80000"/>
              <a:defRPr/>
            </a:pPr>
            <a:r>
              <a:rPr lang="en-US" sz="3400" dirty="0"/>
              <a:t>Anytime a new search term is used, all “checks” in “Narrow” Search are </a:t>
            </a:r>
            <a:r>
              <a:rPr lang="en-US" sz="3400" dirty="0" smtClean="0"/>
              <a:t>cleared</a:t>
            </a:r>
            <a:endParaRPr kumimoji="0" lang="en-US" sz="2000" b="0" i="0" u="none" strike="noStrike" kern="1200" cap="none" spc="0" normalizeH="0" baseline="0" noProof="0" dirty="0" smtClean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349859" y="2436541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/>
              <a:t>1</a:t>
            </a:r>
          </a:p>
        </p:txBody>
      </p:sp>
      <p:sp>
        <p:nvSpPr>
          <p:cNvPr id="14" name="Oval 13"/>
          <p:cNvSpPr/>
          <p:nvPr/>
        </p:nvSpPr>
        <p:spPr>
          <a:xfrm>
            <a:off x="1243628" y="1505788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5" name="Oval 14"/>
          <p:cNvSpPr/>
          <p:nvPr/>
        </p:nvSpPr>
        <p:spPr>
          <a:xfrm>
            <a:off x="2599321" y="4609117"/>
            <a:ext cx="365760" cy="365760"/>
          </a:xfrm>
          <a:prstGeom prst="ellipse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15011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Continue to Narrow the Search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-40928"/>
            <a:ext cx="3299493" cy="292388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r>
              <a:rPr lang="en-US" sz="13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Module 3: Finding a Specific Resource</a:t>
            </a:r>
            <a:endParaRPr lang="en-US" sz="13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28" t="13399" r="13415" b="28195"/>
          <a:stretch/>
        </p:blipFill>
        <p:spPr bwMode="auto">
          <a:xfrm>
            <a:off x="2199985" y="888137"/>
            <a:ext cx="6124306" cy="2998520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51" t="12933" r="13822" b="36276"/>
          <a:stretch/>
        </p:blipFill>
        <p:spPr bwMode="auto">
          <a:xfrm>
            <a:off x="133820" y="3672931"/>
            <a:ext cx="6400795" cy="2737339"/>
          </a:xfrm>
          <a:prstGeom prst="rect">
            <a:avLst/>
          </a:prstGeom>
          <a:ln>
            <a:solidFill>
              <a:schemeClr val="tx2">
                <a:lumMod val="60000"/>
                <a:lumOff val="40000"/>
              </a:schemeClr>
            </a:solidFill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Left Arrow Callout 5"/>
          <p:cNvSpPr/>
          <p:nvPr/>
        </p:nvSpPr>
        <p:spPr>
          <a:xfrm>
            <a:off x="5911478" y="3992137"/>
            <a:ext cx="3020649" cy="2411456"/>
          </a:xfrm>
          <a:prstGeom prst="leftArrowCallout">
            <a:avLst>
              <a:gd name="adj1" fmla="val 25000"/>
              <a:gd name="adj2" fmla="val 21048"/>
              <a:gd name="adj3" fmla="val 19291"/>
              <a:gd name="adj4" fmla="val 72966"/>
            </a:avLst>
          </a:prstGeom>
          <a:gradFill>
            <a:gsLst>
              <a:gs pos="3000">
                <a:schemeClr val="accent1">
                  <a:lumMod val="20000"/>
                  <a:lumOff val="80000"/>
                </a:schemeClr>
              </a:gs>
              <a:gs pos="35000">
                <a:schemeClr val="bg1">
                  <a:alpha val="97000"/>
                </a:schemeClr>
              </a:gs>
              <a:gs pos="67000">
                <a:srgbClr val="EBF2FF">
                  <a:alpha val="64000"/>
                </a:srgbClr>
              </a:gs>
            </a:gsLst>
          </a:gradFill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234950" indent="-234950">
              <a:spcBef>
                <a:spcPct val="20000"/>
              </a:spcBef>
              <a:buFont typeface="+mj-lt"/>
              <a:buAutoNum type="arabicPeriod"/>
            </a:pPr>
            <a:r>
              <a:rPr lang="en-US" sz="1400" dirty="0" smtClean="0">
                <a:solidFill>
                  <a:schemeClr val="tx1"/>
                </a:solidFill>
              </a:rPr>
              <a:t>Continue to narrow the search with a further choice: From Publisher Type, we chose the one “Research” topic, and thus narrowed the search to one choice</a:t>
            </a:r>
          </a:p>
          <a:p>
            <a:pPr marL="234950" indent="-234950">
              <a:spcBef>
                <a:spcPct val="20000"/>
              </a:spcBef>
              <a:buFont typeface="+mj-lt"/>
              <a:buAutoNum type="arabicPeriod"/>
            </a:pPr>
            <a:r>
              <a:rPr lang="en-US" sz="1400" dirty="0" smtClean="0">
                <a:solidFill>
                  <a:schemeClr val="tx1"/>
                </a:solidFill>
              </a:rPr>
              <a:t>If a new Search term is used, it clears all choices from “Narrow Search”</a:t>
            </a:r>
          </a:p>
        </p:txBody>
      </p:sp>
    </p:spTree>
    <p:extLst>
      <p:ext uri="{BB962C8B-B14F-4D97-AF65-F5344CB8AC3E}">
        <p14:creationId xmlns:p14="http://schemas.microsoft.com/office/powerpoint/2010/main" val="1365595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>
          <a:gsLst>
            <a:gs pos="3000">
              <a:schemeClr val="accent1">
                <a:lumMod val="20000"/>
                <a:lumOff val="80000"/>
              </a:schemeClr>
            </a:gs>
            <a:gs pos="35000">
              <a:schemeClr val="bg1">
                <a:alpha val="97000"/>
              </a:schemeClr>
            </a:gs>
            <a:gs pos="67000">
              <a:srgbClr val="EBF2FF">
                <a:alpha val="64000"/>
              </a:srgbClr>
            </a:gs>
          </a:gsLst>
        </a:gradFill>
        <a:ln>
          <a:noFill/>
        </a:ln>
      </a:spPr>
      <a:bodyPr rtlCol="0" anchor="ctr"/>
      <a:lstStyle>
        <a:defPPr marL="169863" indent="-169863">
          <a:spcBef>
            <a:spcPct val="20000"/>
          </a:spcBef>
          <a:buFont typeface="+mj-lt"/>
          <a:buAutoNum type="arabicPeriod"/>
          <a:defRPr sz="1400" dirty="0" smtClean="0">
            <a:solidFill>
              <a:schemeClr val="tx1"/>
            </a:solidFill>
          </a:defRPr>
        </a:defPPr>
      </a:lstStyle>
      <a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516ADCC1CF1D4BBA467BFC450E9B62" ma:contentTypeVersion="0" ma:contentTypeDescription="Create a new document." ma:contentTypeScope="" ma:versionID="3c423ded931dc23e6cd0d51bba0c16de">
  <xsd:schema xmlns:xsd="http://www.w3.org/2001/XMLSchema" xmlns:p="http://schemas.microsoft.com/office/2006/metadata/properties" targetNamespace="http://schemas.microsoft.com/office/2006/metadata/properties" ma:root="true" ma:fieldsID="c64490b4aec6201516c3a874156f37b2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66A2C8D-DE08-4D68-A358-92E60AF6A0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F92AB4D6-A90D-4C82-B63B-C34E7C9A64D3}">
  <ds:schemaRefs>
    <ds:schemaRef ds:uri="http://purl.org/dc/dcmitype/"/>
    <ds:schemaRef ds:uri="http://purl.org/dc/terms/"/>
    <ds:schemaRef ds:uri="http://schemas.microsoft.com/office/2006/documentManagement/types"/>
    <ds:schemaRef ds:uri="http://www.w3.org/XML/1998/namespace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11C0027A-94FB-41F7-ABBC-74D3C47890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4528</TotalTime>
  <Words>1140</Words>
  <Application>Microsoft Office PowerPoint</Application>
  <PresentationFormat>On-screen Show (4:3)</PresentationFormat>
  <Paragraphs>188</Paragraphs>
  <Slides>17</Slides>
  <Notes>17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4_Office Theme</vt:lpstr>
      <vt:lpstr>2_Office Theme</vt:lpstr>
      <vt:lpstr>Resource Library for the MHS World-Class Facilities</vt:lpstr>
      <vt:lpstr>Training Modules</vt:lpstr>
      <vt:lpstr>Module 1: accessing the resource library</vt:lpstr>
      <vt:lpstr>Getting to the Resource Library</vt:lpstr>
      <vt:lpstr>Resource Document Privileges</vt:lpstr>
      <vt:lpstr>Module 2: viewing and accessing the resources</vt:lpstr>
      <vt:lpstr>What is the Resource Library?</vt:lpstr>
      <vt:lpstr>Viewing and Accessing Resource Library</vt:lpstr>
      <vt:lpstr>Viewing and Accessing Resource Library</vt:lpstr>
      <vt:lpstr>Module 3: Finding a specific resource</vt:lpstr>
      <vt:lpstr>Search Roadmap</vt:lpstr>
      <vt:lpstr>Using the Content Search Function Search Can be by Content,</vt:lpstr>
      <vt:lpstr>Searching by Content</vt:lpstr>
      <vt:lpstr>Searching by Document Name or ID</vt:lpstr>
      <vt:lpstr>Managing the List Size</vt:lpstr>
      <vt:lpstr>Searching and Filtering Together</vt:lpstr>
      <vt:lpstr>Continue to Narrow the Search</vt:lpstr>
    </vt:vector>
  </TitlesOfParts>
  <Company>Noblis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M28972</dc:creator>
  <cp:lastModifiedBy>Chantal Bechara</cp:lastModifiedBy>
  <cp:revision>222</cp:revision>
  <dcterms:created xsi:type="dcterms:W3CDTF">2011-04-26T20:56:21Z</dcterms:created>
  <dcterms:modified xsi:type="dcterms:W3CDTF">2012-08-13T21:13:46Z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0x01010048516ADCC1CF1D4BBA467BFC450E9B62</vt:lpwstr>
  </property>
</Properties>
</file>