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43"/>
  </p:notesMasterIdLst>
  <p:sldIdLst>
    <p:sldId id="256" r:id="rId5"/>
    <p:sldId id="490" r:id="rId6"/>
    <p:sldId id="486" r:id="rId7"/>
    <p:sldId id="489" r:id="rId8"/>
    <p:sldId id="333" r:id="rId9"/>
    <p:sldId id="432" r:id="rId10"/>
    <p:sldId id="364" r:id="rId11"/>
    <p:sldId id="435" r:id="rId12"/>
    <p:sldId id="436" r:id="rId13"/>
    <p:sldId id="480" r:id="rId14"/>
    <p:sldId id="433" r:id="rId15"/>
    <p:sldId id="434" r:id="rId16"/>
    <p:sldId id="439" r:id="rId17"/>
    <p:sldId id="442" r:id="rId18"/>
    <p:sldId id="481" r:id="rId19"/>
    <p:sldId id="443" r:id="rId20"/>
    <p:sldId id="444" r:id="rId21"/>
    <p:sldId id="446" r:id="rId22"/>
    <p:sldId id="445" r:id="rId23"/>
    <p:sldId id="449" r:id="rId24"/>
    <p:sldId id="450" r:id="rId25"/>
    <p:sldId id="451" r:id="rId26"/>
    <p:sldId id="452" r:id="rId27"/>
    <p:sldId id="482" r:id="rId28"/>
    <p:sldId id="483" r:id="rId29"/>
    <p:sldId id="484" r:id="rId30"/>
    <p:sldId id="455" r:id="rId31"/>
    <p:sldId id="456" r:id="rId32"/>
    <p:sldId id="457" r:id="rId33"/>
    <p:sldId id="458" r:id="rId34"/>
    <p:sldId id="459" r:id="rId35"/>
    <p:sldId id="460" r:id="rId36"/>
    <p:sldId id="461" r:id="rId37"/>
    <p:sldId id="462" r:id="rId38"/>
    <p:sldId id="463" r:id="rId39"/>
    <p:sldId id="464" r:id="rId40"/>
    <p:sldId id="488" r:id="rId41"/>
    <p:sldId id="465" r:id="rId42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85E8C"/>
    <a:srgbClr val="006EC0"/>
    <a:srgbClr val="0065B0"/>
    <a:srgbClr val="254061"/>
    <a:srgbClr val="FBFB97"/>
    <a:srgbClr val="D3DFE5"/>
    <a:srgbClr val="DFE5F1"/>
    <a:srgbClr val="EBF2FF"/>
    <a:srgbClr val="EFEC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64" autoAdjust="0"/>
    <p:restoredTop sz="93399" autoAdjust="0"/>
  </p:normalViewPr>
  <p:slideViewPr>
    <p:cSldViewPr snapToGrid="0">
      <p:cViewPr>
        <p:scale>
          <a:sx n="70" d="100"/>
          <a:sy n="70" d="100"/>
        </p:scale>
        <p:origin x="-58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6"/>
    </p:cViewPr>
  </p:sorterViewPr>
  <p:notesViewPr>
    <p:cSldViewPr snapToGrid="0">
      <p:cViewPr varScale="1">
        <p:scale>
          <a:sx n="64" d="100"/>
          <a:sy n="64" d="100"/>
        </p:scale>
        <p:origin x="-782" y="-77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0E5D33A-626D-49FF-BA76-BB36DF6A9A82}" type="datetimeFigureOut">
              <a:rPr lang="en-US" smtClean="0"/>
              <a:pPr/>
              <a:t>8/13/2012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B645BBCC-51E1-43CF-B648-A81FC8ACAE0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075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31807" y="4466068"/>
            <a:ext cx="5618480" cy="4189095"/>
          </a:xfrm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NOTES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054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en-US" dirty="0" smtClean="0"/>
              <a:t>NOTES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676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310" y="4421823"/>
            <a:ext cx="1716758" cy="4189095"/>
          </a:xfrm>
        </p:spPr>
        <p:txBody>
          <a:bodyPr>
            <a:normAutofit/>
          </a:bodyPr>
          <a:lstStyle/>
          <a:p>
            <a:r>
              <a:rPr lang="en-US" dirty="0" smtClean="0"/>
              <a:t>Service Leads are members of the CIDM Team; wearing a different hat they are responsible for managing the projects that their Service/Organization wants to submit to the CIRB for consideration.  </a:t>
            </a:r>
          </a:p>
          <a:p>
            <a:endParaRPr lang="en-US" dirty="0" smtClean="0"/>
          </a:p>
          <a:p>
            <a:r>
              <a:rPr lang="en-US" dirty="0" smtClean="0"/>
              <a:t>The workflow depicted in the diagram is the basis for the functions provided in the CIDM tool.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7102" y="4654550"/>
            <a:ext cx="3614805" cy="380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6106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  <p:sp>
        <p:nvSpPr>
          <p:cNvPr id="5" name="Flowchart: Predefined Process 4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ate Placeholder 2"/>
          <p:cNvSpPr txBox="1">
            <a:spLocks/>
          </p:cNvSpPr>
          <p:nvPr userDrawn="1"/>
        </p:nvSpPr>
        <p:spPr>
          <a:xfrm>
            <a:off x="228600" y="64770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8/13/2012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3124200" y="6508750"/>
            <a:ext cx="2895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7543800" y="6492875"/>
            <a:ext cx="1600200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6106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  <p:sp>
        <p:nvSpPr>
          <p:cNvPr id="5" name="Flowchart: Predefined Process 4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ate Placeholder 2"/>
          <p:cNvSpPr txBox="1">
            <a:spLocks/>
          </p:cNvSpPr>
          <p:nvPr userDrawn="1"/>
        </p:nvSpPr>
        <p:spPr>
          <a:xfrm>
            <a:off x="228600" y="64770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8/13/2012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3124200" y="6508750"/>
            <a:ext cx="2895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7543800" y="6492875"/>
            <a:ext cx="1600200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042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Checklist Training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49" r:id="rId23"/>
    <p:sldLayoutId id="2147483654" r:id="rId24"/>
    <p:sldLayoutId id="2147483655" r:id="rId25"/>
    <p:sldLayoutId id="2147483656" r:id="rId26"/>
    <p:sldLayoutId id="2147483657" r:id="rId27"/>
    <p:sldLayoutId id="2147483658" r:id="rId28"/>
    <p:sldLayoutId id="2147483659" r:id="rId29"/>
    <p:sldLayoutId id="2147483660" r:id="rId3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25686"/>
            <a:ext cx="9144000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Checklist Training</a:t>
            </a:r>
            <a:endParaRPr lang="en-US" sz="4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1412512" y="2196939"/>
            <a:ext cx="6323631" cy="40127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Checklist Overview and Background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30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the World-Class Checklist/Toolkit?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2137" y="968993"/>
            <a:ext cx="8447964" cy="928047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Tx/>
              <a:buNone/>
            </a:pPr>
            <a:r>
              <a:rPr lang="en-US" dirty="0" smtClean="0"/>
              <a:t>The Checklist/Toolkit provides a platform </a:t>
            </a:r>
            <a:r>
              <a:rPr lang="en-US" dirty="0"/>
              <a:t>to </a:t>
            </a:r>
            <a:r>
              <a:rPr lang="en-US" b="1" i="1" dirty="0">
                <a:solidFill>
                  <a:srgbClr val="385E8C"/>
                </a:solidFill>
              </a:rPr>
              <a:t>share knowledge </a:t>
            </a:r>
            <a:r>
              <a:rPr lang="en-US" dirty="0"/>
              <a:t>and provide a </a:t>
            </a:r>
            <a:r>
              <a:rPr lang="en-US" b="1" i="1" dirty="0">
                <a:solidFill>
                  <a:srgbClr val="385E8C"/>
                </a:solidFill>
              </a:rPr>
              <a:t>structured approach</a:t>
            </a:r>
            <a:r>
              <a:rPr lang="en-US" dirty="0"/>
              <a:t> to ensuring provision of world class medical facilities consistent with the vision articulated by the Defense Health Board and codified by Congress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729" y="2101760"/>
            <a:ext cx="3698600" cy="4105384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rgbClr val="385E8C"/>
                </a:solidFill>
              </a:rPr>
              <a:t>The Checklist/Toolkit  is </a:t>
            </a:r>
            <a:r>
              <a:rPr lang="en-US" b="1" dirty="0">
                <a:solidFill>
                  <a:srgbClr val="385E8C"/>
                </a:solidFill>
              </a:rPr>
              <a:t>a tool to:</a:t>
            </a:r>
          </a:p>
          <a:p>
            <a:pPr marL="177800" lvl="0" indent="-177800">
              <a:buFont typeface="Arial" pitchFamily="34" charset="0"/>
              <a:buChar char="•"/>
            </a:pPr>
            <a:r>
              <a:rPr lang="en-US" dirty="0"/>
              <a:t>Promote World-Class design strategies throughout the facility lifecycle in support of World-Class </a:t>
            </a:r>
            <a:r>
              <a:rPr lang="en-US" dirty="0" smtClean="0"/>
              <a:t>domains</a:t>
            </a:r>
            <a:endParaRPr lang="en-US" dirty="0"/>
          </a:p>
          <a:p>
            <a:pPr marL="177800" lvl="0" indent="-177800">
              <a:buFont typeface="Arial" pitchFamily="34" charset="0"/>
              <a:buChar char="•"/>
            </a:pPr>
            <a:r>
              <a:rPr lang="en-US" dirty="0"/>
              <a:t>Guide visioning for the facility – clearly identify and place the key principles and objectives of world-class in front of the leaders and </a:t>
            </a:r>
            <a:r>
              <a:rPr lang="en-US" dirty="0" smtClean="0"/>
              <a:t>planners</a:t>
            </a:r>
            <a:endParaRPr lang="en-US" dirty="0"/>
          </a:p>
          <a:p>
            <a:pPr marL="177800" lvl="0" indent="-177800">
              <a:buFont typeface="Arial" pitchFamily="34" charset="0"/>
              <a:buChar char="•"/>
            </a:pPr>
            <a:r>
              <a:rPr lang="en-US" dirty="0"/>
              <a:t>Monitor design strategies throughout the life cycle of the </a:t>
            </a:r>
            <a:r>
              <a:rPr lang="en-US" dirty="0" smtClean="0"/>
              <a:t>facility</a:t>
            </a:r>
            <a:endParaRPr lang="en-US" dirty="0"/>
          </a:p>
        </p:txBody>
      </p:sp>
      <p:sp>
        <p:nvSpPr>
          <p:cNvPr id="3" name="Down Arrow Callout 2"/>
          <p:cNvSpPr/>
          <p:nvPr/>
        </p:nvSpPr>
        <p:spPr>
          <a:xfrm>
            <a:off x="4312693" y="2101760"/>
            <a:ext cx="4517408" cy="777915"/>
          </a:xfrm>
          <a:prstGeom prst="downArrowCallou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385E8C"/>
                </a:solidFill>
              </a:rPr>
              <a:t>MHS Guiding Principles for the WC Checklist</a:t>
            </a:r>
          </a:p>
        </p:txBody>
      </p:sp>
      <p:sp>
        <p:nvSpPr>
          <p:cNvPr id="8" name="Rectangle 7"/>
          <p:cNvSpPr/>
          <p:nvPr/>
        </p:nvSpPr>
        <p:spPr>
          <a:xfrm>
            <a:off x="4312693" y="2852379"/>
            <a:ext cx="4572000" cy="33547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31775" indent="-231775">
              <a:buFontTx/>
              <a:buAutoNum type="arabicPeriod"/>
            </a:pPr>
            <a:r>
              <a:rPr lang="en-US" sz="1600" i="1" dirty="0"/>
              <a:t>Provide patient and family-centered care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Achieve world-class quality and safety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Create a positive work environment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Improve operational effectiveness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Be sustainable with a high level of community responsibility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Provide high value &amp; be good stewards of taxpayer money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Be evidence and performance based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Design for maximum flexibility, standardization &amp; growth</a:t>
            </a:r>
          </a:p>
          <a:p>
            <a:pPr marL="231775" indent="-231775">
              <a:buFontTx/>
              <a:buAutoNum type="arabicPeriod"/>
            </a:pPr>
            <a:r>
              <a:rPr lang="en-US" sz="1600" i="1" dirty="0"/>
              <a:t>Decision making based on best practices and innovation </a:t>
            </a:r>
          </a:p>
        </p:txBody>
      </p:sp>
    </p:spTree>
    <p:extLst>
      <p:ext uri="{BB962C8B-B14F-4D97-AF65-F5344CB8AC3E}">
        <p14:creationId xmlns:p14="http://schemas.microsoft.com/office/powerpoint/2010/main" val="235924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World-Class Checklist Structure</a:t>
            </a:r>
            <a:endParaRPr 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171" y="1050873"/>
            <a:ext cx="4279258" cy="3097204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00251" y="897337"/>
            <a:ext cx="3778724" cy="535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385E8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Checklist Structure 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Each of the MHS Guiding Principles is supported by one or more checklist strategies</a:t>
            </a:r>
          </a:p>
          <a:p>
            <a:pPr marL="177800" indent="-177800" algn="l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kern="0" dirty="0" smtClean="0">
                <a:solidFill>
                  <a:schemeClr val="tx1"/>
                </a:solidFill>
                <a:latin typeface="+mn-lt"/>
              </a:rPr>
              <a:t>Strategies are grouped by relevance to a lifecycle and a DHB domain</a:t>
            </a:r>
          </a:p>
          <a:p>
            <a:pPr marL="177800" indent="-177800" algn="l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There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are 167 strategies; 20 are mandatory for MHS Facility Projects</a:t>
            </a:r>
          </a:p>
          <a:p>
            <a:pPr marL="177800" indent="-177800" algn="l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tx1"/>
                </a:solidFill>
                <a:latin typeface="+mn-lt"/>
              </a:rPr>
              <a:t>Each strategy is associated with a specific lifecycle phase for when it should be considered</a:t>
            </a:r>
          </a:p>
          <a:p>
            <a:pPr marL="177800" indent="-177800" algn="l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tx1"/>
                </a:solidFill>
                <a:latin typeface="+mn-lt"/>
              </a:rPr>
              <a:t>Each strategy is associated with a “lead” – the responsible stakeholder is either the facility manager, the command or MHS</a:t>
            </a:r>
          </a:p>
          <a:p>
            <a:pPr marL="177800" indent="-177800" algn="l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tx1"/>
                </a:solidFill>
                <a:latin typeface="+mn-lt"/>
              </a:rPr>
              <a:t>Some strategies are mandatory </a:t>
            </a:r>
            <a:r>
              <a:rPr lang="en-US" kern="0" dirty="0" smtClean="0">
                <a:solidFill>
                  <a:schemeClr val="tx1"/>
                </a:solidFill>
                <a:latin typeface="+mn-lt"/>
              </a:rPr>
              <a:t>(20) </a:t>
            </a:r>
            <a:r>
              <a:rPr lang="en-US" kern="0" dirty="0">
                <a:solidFill>
                  <a:schemeClr val="tx1"/>
                </a:solidFill>
                <a:latin typeface="+mn-lt"/>
              </a:rPr>
              <a:t>and the others are things to consider</a:t>
            </a:r>
          </a:p>
          <a:p>
            <a:pPr marL="571500" marR="0" lvl="1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8" name="Content Placeholder 3"/>
          <p:cNvSpPr>
            <a:spLocks noGrp="1"/>
          </p:cNvSpPr>
          <p:nvPr>
            <p:ph sz="half" idx="4294967295"/>
          </p:nvPr>
        </p:nvSpPr>
        <p:spPr>
          <a:xfrm>
            <a:off x="4449172" y="4585119"/>
            <a:ext cx="4490112" cy="144718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 smtClean="0">
                <a:solidFill>
                  <a:srgbClr val="385E8C"/>
                </a:solidFill>
              </a:rPr>
              <a:t>Strategies vary based on:</a:t>
            </a:r>
          </a:p>
          <a:p>
            <a:pPr marL="177800" lvl="1" indent="-174625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85E8C"/>
                </a:solidFill>
              </a:rPr>
              <a:t>Facility Type </a:t>
            </a:r>
            <a:r>
              <a:rPr lang="en-US" sz="1600" i="1" dirty="0" smtClean="0"/>
              <a:t>– not all strategies apply</a:t>
            </a:r>
          </a:p>
          <a:p>
            <a:pPr marL="177800" lvl="1" indent="-174625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85E8C"/>
                </a:solidFill>
              </a:rPr>
              <a:t>Lifecycle  phase </a:t>
            </a:r>
            <a:r>
              <a:rPr lang="en-US" sz="1600" i="1" dirty="0" smtClean="0"/>
              <a:t>- not all strategies apply</a:t>
            </a:r>
          </a:p>
          <a:p>
            <a:pPr marL="177800" lvl="1" indent="-174625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385E8C"/>
                </a:solidFill>
              </a:rPr>
              <a:t>Mandated strategies </a:t>
            </a:r>
            <a:r>
              <a:rPr lang="en-US" sz="1600" i="1" dirty="0" smtClean="0"/>
              <a:t>– if they don’t apply, users provide reason and deselect the strategy</a:t>
            </a:r>
          </a:p>
        </p:txBody>
      </p:sp>
      <p:sp>
        <p:nvSpPr>
          <p:cNvPr id="3" name="Striped Right Arrow 2"/>
          <p:cNvSpPr/>
          <p:nvPr/>
        </p:nvSpPr>
        <p:spPr>
          <a:xfrm rot="5400000">
            <a:off x="6385618" y="3985149"/>
            <a:ext cx="764274" cy="600501"/>
          </a:xfrm>
          <a:prstGeom prst="stripedRightArrow">
            <a:avLst/>
          </a:prstGeom>
          <a:solidFill>
            <a:srgbClr val="385E8C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1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632460"/>
          </a:xfrm>
        </p:spPr>
        <p:txBody>
          <a:bodyPr>
            <a:noAutofit/>
          </a:bodyPr>
          <a:lstStyle/>
          <a:p>
            <a:r>
              <a:rPr lang="en-US" dirty="0" smtClean="0"/>
              <a:t>Training Modules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64985" y="5638800"/>
            <a:ext cx="45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Webdings" pitchFamily="18" charset="2"/>
              </a:rPr>
              <a:t>g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Webdings" pitchFamily="18" charset="2"/>
              </a:rPr>
              <a:t>c</a:t>
            </a:r>
            <a:r>
              <a:rPr lang="en-US" dirty="0" smtClean="0">
                <a:latin typeface="Webdings" pitchFamily="18" charset="2"/>
              </a:rPr>
              <a:t>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96169" y="5661660"/>
            <a:ext cx="2570384" cy="5745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US" sz="1400" dirty="0" smtClean="0"/>
              <a:t>Available module &amp; functionality</a:t>
            </a:r>
          </a:p>
          <a:p>
            <a:pPr>
              <a:spcAft>
                <a:spcPts val="400"/>
              </a:spcAft>
            </a:pPr>
            <a:r>
              <a:rPr lang="en-US" sz="1400" dirty="0" smtClean="0"/>
              <a:t>Not developed</a:t>
            </a:r>
            <a:endParaRPr lang="en-US" sz="1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93887" y="5562600"/>
            <a:ext cx="449580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802636"/>
              </p:ext>
            </p:extLst>
          </p:nvPr>
        </p:nvGraphicFramePr>
        <p:xfrm>
          <a:off x="482902" y="1273318"/>
          <a:ext cx="8409015" cy="3681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3722207"/>
                <a:gridCol w="508000"/>
                <a:gridCol w="3721608"/>
              </a:tblGrid>
              <a:tr h="731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7438" marR="0" indent="-10874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3" action="ppaction://hlinksldjump"/>
                        </a:rPr>
                        <a:t>Module 1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	Accessing the Checklist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31875" marR="0" indent="-10318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4" action="ppaction://hlinksldjump"/>
                        </a:rPr>
                        <a:t>Module 5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	Using the Strategy Selection List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hlinkClick r:id="" action="ppaction://noaction"/>
                        </a:rPr>
                        <a:t>Module 2</a:t>
                      </a:r>
                      <a:r>
                        <a:rPr lang="en-US" sz="1800" dirty="0" smtClean="0">
                          <a:latin typeface="+mn-lt"/>
                        </a:rPr>
                        <a:t>:  Creating a Checklist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27113" marR="0" indent="-10271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hlinkClick r:id="" action="ppaction://noaction"/>
                        </a:rPr>
                        <a:t>Module 6</a:t>
                      </a:r>
                      <a:r>
                        <a:rPr lang="en-US" sz="1800" dirty="0" smtClean="0">
                          <a:latin typeface="+mn-lt"/>
                        </a:rPr>
                        <a:t>:  Using the Strategy Viewer</a:t>
                      </a:r>
                      <a:r>
                        <a:rPr lang="en-US" sz="1800" baseline="0" dirty="0" smtClean="0">
                          <a:latin typeface="+mn-lt"/>
                        </a:rPr>
                        <a:t> to View a Strategy</a:t>
                      </a:r>
                      <a:endParaRPr lang="en-US" sz="1800" dirty="0" smtClean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7438" marR="0" lvl="1" indent="-10874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hlinkClick r:id="" action="ppaction://noaction"/>
                        </a:rPr>
                        <a:t>Module 3</a:t>
                      </a:r>
                      <a:r>
                        <a:rPr lang="en-US" sz="1800" dirty="0" smtClean="0">
                          <a:latin typeface="+mn-lt"/>
                        </a:rPr>
                        <a:t>:	Accessing an Already Created Checklist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27113" marR="0" lvl="1" indent="-10271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hlinkClick r:id="" action="ppaction://noaction"/>
                        </a:rPr>
                        <a:t>Module 7</a:t>
                      </a:r>
                      <a:r>
                        <a:rPr lang="en-US" sz="1800" dirty="0" smtClean="0">
                          <a:latin typeface="+mn-lt"/>
                        </a:rPr>
                        <a:t>:  Modify Checklist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2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1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0065B0"/>
                          </a:solidFill>
                          <a:latin typeface="+mn-lt"/>
                          <a:hlinkClick r:id="" action="ppaction://noaction"/>
                        </a:rPr>
                        <a:t>Module 4</a:t>
                      </a:r>
                      <a:r>
                        <a:rPr lang="en-US" sz="1800" dirty="0" smtClean="0">
                          <a:latin typeface="+mn-lt"/>
                        </a:rPr>
                        <a:t>:	Understanding the “Elements” on the Checklist Page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1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2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0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1">
                            <a:lumMod val="50000"/>
                          </a:schemeClr>
                        </a:buClr>
                        <a:buSzPct val="75000"/>
                        <a:buFont typeface="Webdings"/>
                        <a:buNone/>
                        <a:tabLst/>
                        <a:defRPr/>
                      </a:pPr>
                      <a:endParaRPr lang="en-US" sz="1800" baseline="0" dirty="0" smtClean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1: Accessing the Checklist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03" y="2251494"/>
            <a:ext cx="3226908" cy="2398144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</a:rPr>
              <a:t>Logging into the Website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</a:rPr>
              <a:t>From the Top Navigation 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Bar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</a:rPr>
              <a:t>Checklist Main Page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</a:rPr>
              <a:t>Checklist Navigation Bar</a:t>
            </a:r>
          </a:p>
        </p:txBody>
      </p:sp>
      <p:sp>
        <p:nvSpPr>
          <p:cNvPr id="4" name="Notched Right Arrow 3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1: Accessing the Checklist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 Accessing the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the Top Navigation Bar</a:t>
            </a:r>
            <a:endParaRPr lang="en-US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2" t="16857" r="11482" b="7031"/>
          <a:stretch/>
        </p:blipFill>
        <p:spPr bwMode="auto">
          <a:xfrm>
            <a:off x="370891" y="1590251"/>
            <a:ext cx="7542327" cy="4555067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Left Arrow Callout 16"/>
          <p:cNvSpPr/>
          <p:nvPr/>
        </p:nvSpPr>
        <p:spPr>
          <a:xfrm>
            <a:off x="6552938" y="1809750"/>
            <a:ext cx="2333978" cy="1184266"/>
          </a:xfrm>
          <a:prstGeom prst="leftArrowCallout">
            <a:avLst>
              <a:gd name="adj1" fmla="val 20501"/>
              <a:gd name="adj2" fmla="val 22947"/>
              <a:gd name="adj3" fmla="val 15536"/>
              <a:gd name="adj4" fmla="val 8416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12713">
              <a:spcBef>
                <a:spcPct val="20000"/>
              </a:spcBef>
            </a:pPr>
            <a:r>
              <a:rPr lang="en-US" sz="1600" dirty="0">
                <a:solidFill>
                  <a:schemeClr val="tx1"/>
                </a:solidFill>
              </a:rPr>
              <a:t>From the main navigation bar select World-Class Toolkit | </a:t>
            </a:r>
            <a:r>
              <a:rPr lang="en-US" sz="1600" dirty="0" smtClean="0">
                <a:solidFill>
                  <a:schemeClr val="tx1"/>
                </a:solidFill>
              </a:rPr>
              <a:t>World-Class Checklist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740334" y="1970998"/>
            <a:ext cx="1812604" cy="467593"/>
          </a:xfrm>
          <a:prstGeom prst="roundRect">
            <a:avLst/>
          </a:prstGeom>
          <a:noFill/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0" name="Down Arrow Callout 19"/>
          <p:cNvSpPr/>
          <p:nvPr/>
        </p:nvSpPr>
        <p:spPr>
          <a:xfrm>
            <a:off x="5697070" y="990600"/>
            <a:ext cx="2164212" cy="599651"/>
          </a:xfrm>
          <a:prstGeom prst="downArrowCallout">
            <a:avLst>
              <a:gd name="adj1" fmla="val 37516"/>
              <a:gd name="adj2" fmla="val 49958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User must be logged in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Checklist Main Page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 Accessing the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882502" y="988306"/>
            <a:ext cx="7283303" cy="4621771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 rot="16200000">
            <a:off x="7550097" y="1717461"/>
            <a:ext cx="1231416" cy="1735534"/>
          </a:xfrm>
          <a:prstGeom prst="upArrowCallout">
            <a:avLst>
              <a:gd name="adj1" fmla="val 31128"/>
              <a:gd name="adj2" fmla="val 25000"/>
              <a:gd name="adj3" fmla="val 19340"/>
              <a:gd name="adj4" fmla="val 73744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" rtlCol="0" anchor="ctr"/>
          <a:lstStyle/>
          <a:p>
            <a:pPr>
              <a:spcBef>
                <a:spcPct val="20000"/>
              </a:spcBef>
            </a:pPr>
            <a:r>
              <a:rPr lang="en-US" sz="1500" dirty="0" smtClean="0">
                <a:solidFill>
                  <a:schemeClr val="tx1"/>
                </a:solidFill>
              </a:rPr>
              <a:t>Check this section for any new updates to the Checklist</a:t>
            </a:r>
          </a:p>
        </p:txBody>
      </p:sp>
      <p:sp>
        <p:nvSpPr>
          <p:cNvPr id="6" name="Up Arrow Callout 5"/>
          <p:cNvSpPr/>
          <p:nvPr/>
        </p:nvSpPr>
        <p:spPr>
          <a:xfrm rot="16200000">
            <a:off x="7473021" y="4070715"/>
            <a:ext cx="1442648" cy="1735534"/>
          </a:xfrm>
          <a:prstGeom prst="upArrowCallout">
            <a:avLst>
              <a:gd name="adj1" fmla="val 31128"/>
              <a:gd name="adj2" fmla="val 25000"/>
              <a:gd name="adj3" fmla="val 19340"/>
              <a:gd name="adj4" fmla="val 7531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" rtlCol="0" anchor="ctr"/>
          <a:lstStyle/>
          <a:p>
            <a:pPr>
              <a:spcBef>
                <a:spcPct val="20000"/>
              </a:spcBef>
            </a:pPr>
            <a:r>
              <a:rPr lang="en-US" sz="1500" dirty="0" smtClean="0">
                <a:solidFill>
                  <a:schemeClr val="tx1"/>
                </a:solidFill>
              </a:rPr>
              <a:t>Includes information on Checklist background, principles, case studies, etc.</a:t>
            </a:r>
          </a:p>
        </p:txBody>
      </p:sp>
      <p:sp>
        <p:nvSpPr>
          <p:cNvPr id="7" name="Up Arrow Callout 6"/>
          <p:cNvSpPr/>
          <p:nvPr/>
        </p:nvSpPr>
        <p:spPr>
          <a:xfrm rot="5400000">
            <a:off x="-693400" y="2621975"/>
            <a:ext cx="2657070" cy="1133794"/>
          </a:xfrm>
          <a:prstGeom prst="upArrowCallout">
            <a:avLst>
              <a:gd name="adj1" fmla="val 31128"/>
              <a:gd name="adj2" fmla="val 25000"/>
              <a:gd name="adj3" fmla="val 19340"/>
              <a:gd name="adj4" fmla="val 8083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>
              <a:spcBef>
                <a:spcPct val="20000"/>
              </a:spcBef>
            </a:pPr>
            <a:r>
              <a:rPr lang="en-US" sz="1500" dirty="0" smtClean="0">
                <a:solidFill>
                  <a:schemeClr val="tx1"/>
                </a:solidFill>
              </a:rPr>
              <a:t>Select Get started to view checklists you might have already created or to create a new checklist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Checklist Navigation Bar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 Accessing the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" t="17822" r="6753" b="15283"/>
          <a:stretch/>
        </p:blipFill>
        <p:spPr bwMode="auto">
          <a:xfrm>
            <a:off x="586854" y="2671366"/>
            <a:ext cx="7692933" cy="3637035"/>
          </a:xfrm>
          <a:prstGeom prst="rect">
            <a:avLst/>
          </a:prstGeom>
          <a:noFill/>
          <a:ln>
            <a:noFill/>
          </a:ln>
          <a:effectLst>
            <a:glow rad="139700">
              <a:srgbClr val="385E8C">
                <a:alpha val="40000"/>
              </a:srgb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Down Arrow Callout 18"/>
          <p:cNvSpPr/>
          <p:nvPr/>
        </p:nvSpPr>
        <p:spPr>
          <a:xfrm>
            <a:off x="1802657" y="805218"/>
            <a:ext cx="3015001" cy="2447683"/>
          </a:xfrm>
          <a:prstGeom prst="downArrowCallout">
            <a:avLst>
              <a:gd name="adj1" fmla="val 20104"/>
              <a:gd name="adj2" fmla="val 18668"/>
              <a:gd name="adj3" fmla="val 25000"/>
              <a:gd name="adj4" fmla="val 3490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Select “Develop” to create a new checklist or modify existing  checklist information</a:t>
            </a:r>
          </a:p>
        </p:txBody>
      </p:sp>
      <p:sp>
        <p:nvSpPr>
          <p:cNvPr id="17" name="Down Arrow Callout 16"/>
          <p:cNvSpPr/>
          <p:nvPr/>
        </p:nvSpPr>
        <p:spPr>
          <a:xfrm>
            <a:off x="3684896" y="1774208"/>
            <a:ext cx="2593595" cy="1478693"/>
          </a:xfrm>
          <a:prstGeom prst="downArrowCallout">
            <a:avLst>
              <a:gd name="adj1" fmla="val 25676"/>
              <a:gd name="adj2" fmla="val 25000"/>
              <a:gd name="adj3" fmla="val 25000"/>
              <a:gd name="adj4" fmla="val 5008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Select “manage” to create or modify teams, inform POC, and submit to TMA</a:t>
            </a:r>
          </a:p>
        </p:txBody>
      </p:sp>
      <p:sp>
        <p:nvSpPr>
          <p:cNvPr id="18" name="Down Arrow Callout 17"/>
          <p:cNvSpPr/>
          <p:nvPr/>
        </p:nvSpPr>
        <p:spPr>
          <a:xfrm>
            <a:off x="6448302" y="1624084"/>
            <a:ext cx="2340852" cy="1632425"/>
          </a:xfrm>
          <a:prstGeom prst="downArrowCallout">
            <a:avLst>
              <a:gd name="adj1" fmla="val 20145"/>
              <a:gd name="adj2" fmla="val 18780"/>
              <a:gd name="adj3" fmla="val 25000"/>
              <a:gd name="adj4" fmla="val 53466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Select “User Support” to access the User Guide and email user support</a:t>
            </a:r>
          </a:p>
        </p:txBody>
      </p:sp>
      <p:sp>
        <p:nvSpPr>
          <p:cNvPr id="3" name="Up Arrow Callout 2"/>
          <p:cNvSpPr/>
          <p:nvPr/>
        </p:nvSpPr>
        <p:spPr>
          <a:xfrm>
            <a:off x="5316070" y="3411935"/>
            <a:ext cx="1939088" cy="1077948"/>
          </a:xfrm>
          <a:prstGeom prst="upArrowCallou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solidFill>
                  <a:schemeClr val="tx1"/>
                </a:solidFill>
              </a:rPr>
              <a:t>Select “Reports” to create Checklist and Strategy Reports</a:t>
            </a:r>
          </a:p>
        </p:txBody>
      </p:sp>
    </p:spTree>
    <p:extLst>
      <p:ext uri="{BB962C8B-B14F-4D97-AF65-F5344CB8AC3E}">
        <p14:creationId xmlns:p14="http://schemas.microsoft.com/office/powerpoint/2010/main" val="249456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2: Creating a Checklist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004" y="1985668"/>
            <a:ext cx="3226908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Name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Facility Type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Life Cycle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2: Creating a Checklist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Notched Right Arrow 6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2973" r="33321" b="13627"/>
          <a:stretch/>
        </p:blipFill>
        <p:spPr bwMode="auto">
          <a:xfrm>
            <a:off x="233607" y="1001448"/>
            <a:ext cx="6390990" cy="523986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Left Arrow Callout 9"/>
          <p:cNvSpPr/>
          <p:nvPr/>
        </p:nvSpPr>
        <p:spPr>
          <a:xfrm>
            <a:off x="6379326" y="1336807"/>
            <a:ext cx="2059018" cy="1468234"/>
          </a:xfrm>
          <a:prstGeom prst="leftArrowCallout">
            <a:avLst>
              <a:gd name="adj1" fmla="val 26456"/>
              <a:gd name="adj2" fmla="val 23510"/>
              <a:gd name="adj3" fmla="val 15536"/>
              <a:gd name="adj4" fmla="val 81484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From the Develop tab, click on “Create Checklist”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155694" y="1837128"/>
            <a:ext cx="2001097" cy="46759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a Checklist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 Creating a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0" t="15751" r="52081" b="43518"/>
          <a:stretch/>
        </p:blipFill>
        <p:spPr bwMode="auto">
          <a:xfrm>
            <a:off x="538830" y="1049702"/>
            <a:ext cx="6034108" cy="4136066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Left Arrow Callout 9"/>
          <p:cNvSpPr/>
          <p:nvPr/>
        </p:nvSpPr>
        <p:spPr>
          <a:xfrm>
            <a:off x="6188583" y="2922609"/>
            <a:ext cx="2059018" cy="1819526"/>
          </a:xfrm>
          <a:prstGeom prst="leftArrowCallout">
            <a:avLst>
              <a:gd name="adj1" fmla="val 26456"/>
              <a:gd name="adj2" fmla="val 16992"/>
              <a:gd name="adj3" fmla="val 15536"/>
              <a:gd name="adj4" fmla="val 7735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Type a Checklist name for you new checklist</a:t>
            </a:r>
          </a:p>
        </p:txBody>
      </p:sp>
      <p:sp>
        <p:nvSpPr>
          <p:cNvPr id="16" name="Up Arrow Callout 15"/>
          <p:cNvSpPr/>
          <p:nvPr/>
        </p:nvSpPr>
        <p:spPr>
          <a:xfrm>
            <a:off x="2847350" y="4725839"/>
            <a:ext cx="2872274" cy="1588958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Click on Description and add a description if desired.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286000" y="3646967"/>
            <a:ext cx="3763926" cy="38277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Name and Description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 Creating a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 Cycle and Facility Type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 Creating a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44" t="15566" r="14927" b="40256"/>
          <a:stretch/>
        </p:blipFill>
        <p:spPr bwMode="auto">
          <a:xfrm>
            <a:off x="254454" y="1358508"/>
            <a:ext cx="5126149" cy="378152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17" t="44248" r="25331" b="45956"/>
          <a:stretch/>
        </p:blipFill>
        <p:spPr bwMode="auto">
          <a:xfrm>
            <a:off x="4753146" y="2503762"/>
            <a:ext cx="1977270" cy="68580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4" t="49004" r="24915" b="32460"/>
          <a:stretch/>
        </p:blipFill>
        <p:spPr bwMode="auto">
          <a:xfrm>
            <a:off x="4753146" y="3741380"/>
            <a:ext cx="1955314" cy="125625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Oval 17"/>
          <p:cNvSpPr/>
          <p:nvPr/>
        </p:nvSpPr>
        <p:spPr>
          <a:xfrm>
            <a:off x="80472" y="3523188"/>
            <a:ext cx="372534" cy="372534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0" name="Oval 19"/>
          <p:cNvSpPr/>
          <p:nvPr/>
        </p:nvSpPr>
        <p:spPr>
          <a:xfrm>
            <a:off x="80472" y="3938957"/>
            <a:ext cx="372534" cy="372534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Left Arrow Callout 9"/>
          <p:cNvSpPr/>
          <p:nvPr/>
        </p:nvSpPr>
        <p:spPr>
          <a:xfrm>
            <a:off x="6581554" y="857345"/>
            <a:ext cx="2413590" cy="3930815"/>
          </a:xfrm>
          <a:prstGeom prst="leftArrowCallout">
            <a:avLst>
              <a:gd name="adj1" fmla="val 26456"/>
              <a:gd name="adj2" fmla="val 16992"/>
              <a:gd name="adj3" fmla="val 15536"/>
              <a:gd name="adj4" fmla="val 8043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/>
            <a:r>
              <a:rPr lang="en-US" sz="1600" dirty="0" smtClean="0"/>
              <a:t>1.	When </a:t>
            </a:r>
            <a:r>
              <a:rPr lang="en-US" sz="1600" dirty="0"/>
              <a:t>a new checklist is created, the default Facility Life Cycle Phase </a:t>
            </a:r>
            <a:r>
              <a:rPr lang="en-US" sz="1600" dirty="0" smtClean="0"/>
              <a:t>is Requirements </a:t>
            </a:r>
            <a:r>
              <a:rPr lang="en-US" sz="1600" dirty="0"/>
              <a:t>Planning. The Facility Life Cycle Phase controls </a:t>
            </a:r>
            <a:r>
              <a:rPr lang="en-US" sz="1600" dirty="0" smtClean="0"/>
              <a:t>which objectives </a:t>
            </a:r>
            <a:r>
              <a:rPr lang="en-US" sz="1600" dirty="0"/>
              <a:t>and strategies display in the checklist. You can change </a:t>
            </a:r>
            <a:r>
              <a:rPr lang="en-US" sz="1600" dirty="0" smtClean="0"/>
              <a:t>the phase </a:t>
            </a:r>
            <a:r>
              <a:rPr lang="en-US" sz="1600" dirty="0"/>
              <a:t>at anytime.</a:t>
            </a:r>
            <a:endParaRPr lang="en-US" sz="1600" dirty="0" smtClean="0">
              <a:solidFill>
                <a:schemeClr val="tx1"/>
              </a:solidFill>
            </a:endParaRPr>
          </a:p>
        </p:txBody>
      </p:sp>
      <p:cxnSp>
        <p:nvCxnSpPr>
          <p:cNvPr id="21" name="Straight Arrow Connector 20"/>
          <p:cNvCxnSpPr>
            <a:endCxn id="4098" idx="1"/>
          </p:cNvCxnSpPr>
          <p:nvPr/>
        </p:nvCxnSpPr>
        <p:spPr>
          <a:xfrm flipV="1">
            <a:off x="4430618" y="2846662"/>
            <a:ext cx="322528" cy="862793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4430618" y="3895722"/>
            <a:ext cx="322528" cy="229503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Up Arrow Callout 22"/>
          <p:cNvSpPr/>
          <p:nvPr/>
        </p:nvSpPr>
        <p:spPr>
          <a:xfrm>
            <a:off x="3625494" y="5018897"/>
            <a:ext cx="4162855" cy="1126719"/>
          </a:xfrm>
          <a:prstGeom prst="upArrowCallout">
            <a:avLst>
              <a:gd name="adj1" fmla="val 39404"/>
              <a:gd name="adj2" fmla="val 35403"/>
              <a:gd name="adj3" fmla="val 14597"/>
              <a:gd name="adj4" fmla="val 7535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/>
            <a:r>
              <a:rPr lang="en-US" sz="1600" dirty="0" smtClean="0"/>
              <a:t>2.	By selecting a facility type, only the strategies relevant to your  project will be included in your checklist</a:t>
            </a:r>
            <a:endParaRPr lang="en-US" sz="1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45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3: Accessing an </a:t>
            </a:r>
            <a:br>
              <a:rPr lang="en-US" sz="3600" dirty="0" smtClean="0">
                <a:solidFill>
                  <a:srgbClr val="385E8C"/>
                </a:solidFill>
              </a:rPr>
            </a:br>
            <a:r>
              <a:rPr lang="en-US" sz="3600" dirty="0" smtClean="0">
                <a:solidFill>
                  <a:srgbClr val="385E8C"/>
                </a:solidFill>
              </a:rPr>
              <a:t>Already Created Checklist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36" y="2251493"/>
            <a:ext cx="3226908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Accessing an already created checklist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3: Accessing an Already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Created Checklist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Notched Right Arrow 6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9" t="13624" r="24566" b="11920"/>
          <a:stretch/>
        </p:blipFill>
        <p:spPr bwMode="auto">
          <a:xfrm>
            <a:off x="2130523" y="1122574"/>
            <a:ext cx="6722596" cy="4848446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48525" y="3317704"/>
            <a:ext cx="1324016" cy="488754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Accessing an Already Created Checklist</a:t>
            </a:r>
          </a:p>
        </p:txBody>
      </p:sp>
      <p:sp>
        <p:nvSpPr>
          <p:cNvPr id="9" name="Right Arrow Callout 8"/>
          <p:cNvSpPr/>
          <p:nvPr/>
        </p:nvSpPr>
        <p:spPr>
          <a:xfrm>
            <a:off x="271409" y="2578669"/>
            <a:ext cx="1977115" cy="1966823"/>
          </a:xfrm>
          <a:prstGeom prst="rightArrowCallout">
            <a:avLst>
              <a:gd name="adj1" fmla="val 2961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dirty="0" smtClean="0"/>
              <a:t>From the Checklist main page, click on “Get Started”</a:t>
            </a:r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 Accessing an Already Created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5" t="13505" r="11001" b="11627"/>
          <a:stretch/>
        </p:blipFill>
        <p:spPr bwMode="auto">
          <a:xfrm>
            <a:off x="348680" y="877430"/>
            <a:ext cx="8646464" cy="5145778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221800" y="3450319"/>
            <a:ext cx="5094270" cy="1588958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Checklists you have previously created will appear in order.  Click on the checklist (ID) you wish to open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11127" y="2667556"/>
            <a:ext cx="2582947" cy="750864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Accessing an Already Created Checklist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 Accessing an Already Created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4: Understanding the </a:t>
            </a:r>
            <a:br>
              <a:rPr lang="en-US" sz="3600" dirty="0" smtClean="0">
                <a:solidFill>
                  <a:srgbClr val="385E8C"/>
                </a:solidFill>
              </a:rPr>
            </a:br>
            <a:r>
              <a:rPr lang="en-US" sz="3600" dirty="0" smtClean="0">
                <a:solidFill>
                  <a:srgbClr val="385E8C"/>
                </a:solidFill>
              </a:rPr>
              <a:t>“Elements” on the Checklist Page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903" y="1619752"/>
            <a:ext cx="3226908" cy="3676358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Domain</a:t>
            </a:r>
          </a:p>
          <a:p>
            <a:pPr marL="338138" indent="-338138">
              <a:spcAft>
                <a:spcPts val="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Lifecycle</a:t>
            </a:r>
          </a:p>
          <a:p>
            <a:pPr marL="338138" indent="-338138">
              <a:spcAft>
                <a:spcPts val="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Filters</a:t>
            </a:r>
          </a:p>
          <a:p>
            <a:pPr marL="338138" indent="-338138">
              <a:spcAft>
                <a:spcPts val="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Strategy Selection List</a:t>
            </a:r>
          </a:p>
          <a:p>
            <a:pPr lvl="1">
              <a:spcAft>
                <a:spcPts val="200"/>
              </a:spcAft>
            </a:pPr>
            <a:r>
              <a:rPr lang="en-US" sz="1600" dirty="0" smtClean="0">
                <a:solidFill>
                  <a:schemeClr val="tx1"/>
                </a:solidFill>
              </a:rPr>
              <a:t>Check Box</a:t>
            </a:r>
          </a:p>
          <a:p>
            <a:pPr marL="338138" indent="-338138">
              <a:spcAft>
                <a:spcPts val="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Strategy Viewer</a:t>
            </a:r>
          </a:p>
          <a:p>
            <a:pPr lvl="1">
              <a:spcAft>
                <a:spcPts val="200"/>
              </a:spcAft>
            </a:pPr>
            <a:r>
              <a:rPr lang="en-US" sz="1600" dirty="0" smtClean="0">
                <a:solidFill>
                  <a:schemeClr val="tx1"/>
                </a:solidFill>
              </a:rPr>
              <a:t>Each Element</a:t>
            </a:r>
          </a:p>
          <a:p>
            <a:pPr lvl="1">
              <a:spcAft>
                <a:spcPts val="200"/>
              </a:spcAft>
            </a:pPr>
            <a:r>
              <a:rPr lang="en-US" sz="1600" dirty="0" smtClean="0">
                <a:solidFill>
                  <a:schemeClr val="tx1"/>
                </a:solidFill>
              </a:rPr>
              <a:t>Comment Box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4: Understanding the “Elements” on the Checklist Page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Notched Right Arrow 6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3" t="13576" r="11478" b="6797"/>
          <a:stretch/>
        </p:blipFill>
        <p:spPr bwMode="auto">
          <a:xfrm>
            <a:off x="293511" y="988826"/>
            <a:ext cx="6944751" cy="4423145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9" t="31062" r="12196" b="49117"/>
          <a:stretch/>
        </p:blipFill>
        <p:spPr bwMode="auto">
          <a:xfrm>
            <a:off x="1009749" y="3986813"/>
            <a:ext cx="6953693" cy="1425158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Left Arrow Callout 9"/>
          <p:cNvSpPr/>
          <p:nvPr/>
        </p:nvSpPr>
        <p:spPr>
          <a:xfrm>
            <a:off x="6773374" y="1318000"/>
            <a:ext cx="2221770" cy="2490734"/>
          </a:xfrm>
          <a:prstGeom prst="leftArrowCallout">
            <a:avLst>
              <a:gd name="adj1" fmla="val 26456"/>
              <a:gd name="adj2" fmla="val 16992"/>
              <a:gd name="adj3" fmla="val 15536"/>
              <a:gd name="adj4" fmla="val 7735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To change to a different domain, CLICK the desired DOMAIN button. </a:t>
            </a:r>
            <a:r>
              <a:rPr lang="en-US" sz="1600" dirty="0" smtClean="0"/>
              <a:t>The system </a:t>
            </a:r>
            <a:r>
              <a:rPr lang="en-US" sz="1600" dirty="0"/>
              <a:t>will update the Objectives and Strategies accordingly</a:t>
            </a:r>
            <a:endParaRPr lang="en-US" sz="1600" dirty="0" smtClean="0">
              <a:solidFill>
                <a:schemeClr val="tx1"/>
              </a:solidFill>
            </a:endParaRPr>
          </a:p>
        </p:txBody>
      </p:sp>
      <p:sp>
        <p:nvSpPr>
          <p:cNvPr id="16" name="Up Arrow Callout 15"/>
          <p:cNvSpPr/>
          <p:nvPr/>
        </p:nvSpPr>
        <p:spPr>
          <a:xfrm>
            <a:off x="1785183" y="5281706"/>
            <a:ext cx="4743207" cy="1100150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You can choose multiple domains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842224" y="1956892"/>
            <a:ext cx="4856287" cy="1031777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707327" y="4349539"/>
            <a:ext cx="3558536" cy="751411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Domain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Understanding the “Elements” on the Checklist Page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3" t="13577" r="11478" b="7407"/>
          <a:stretch/>
        </p:blipFill>
        <p:spPr bwMode="auto">
          <a:xfrm>
            <a:off x="2037250" y="1511860"/>
            <a:ext cx="6944751" cy="438921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2234504" y="2487761"/>
            <a:ext cx="1401830" cy="58506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Lifecycle</a:t>
            </a:r>
            <a:endParaRPr lang="en-US" dirty="0"/>
          </a:p>
        </p:txBody>
      </p:sp>
      <p:sp>
        <p:nvSpPr>
          <p:cNvPr id="9" name="Right Arrow Callout 8"/>
          <p:cNvSpPr/>
          <p:nvPr/>
        </p:nvSpPr>
        <p:spPr>
          <a:xfrm>
            <a:off x="155287" y="1798202"/>
            <a:ext cx="1977115" cy="1966823"/>
          </a:xfrm>
          <a:prstGeom prst="rightArrowCallout">
            <a:avLst>
              <a:gd name="adj1" fmla="val 2961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dirty="0"/>
              <a:t>The Life Cycle phase drop down menu filters the list of available Objectives and Strategies</a:t>
            </a:r>
            <a:endParaRPr lang="en-US" sz="16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Understanding the “Elements” on the Checklist Page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17" t="44248" r="25331" b="45956"/>
          <a:stretch/>
        </p:blipFill>
        <p:spPr bwMode="auto">
          <a:xfrm>
            <a:off x="346674" y="4457223"/>
            <a:ext cx="1977270" cy="68580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20" name="Straight Arrow Connector 19"/>
          <p:cNvCxnSpPr>
            <a:stCxn id="12" idx="2"/>
          </p:cNvCxnSpPr>
          <p:nvPr/>
        </p:nvCxnSpPr>
        <p:spPr>
          <a:xfrm flipH="1">
            <a:off x="2237891" y="3072827"/>
            <a:ext cx="697528" cy="1384396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8" t="12429" r="12224" b="7019"/>
          <a:stretch/>
        </p:blipFill>
        <p:spPr bwMode="auto">
          <a:xfrm>
            <a:off x="615931" y="974662"/>
            <a:ext cx="7829224" cy="513908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3795823" y="3765604"/>
            <a:ext cx="4686476" cy="2082332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5754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You can choose to show all strategies (checked and unchecked)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You can choose to show only those strategies that are unchecked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You can choose to show only checked strategies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07423" y="3316904"/>
            <a:ext cx="5491361" cy="28921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Understanding the “Elements” on the Checklist Page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566905" y="3206653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1962438" y="3206653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" name="Oval 17"/>
          <p:cNvSpPr/>
          <p:nvPr/>
        </p:nvSpPr>
        <p:spPr>
          <a:xfrm>
            <a:off x="3355117" y="3206653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1933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1" t="13241" r="51782" b="10853"/>
          <a:stretch/>
        </p:blipFill>
        <p:spPr bwMode="auto">
          <a:xfrm>
            <a:off x="4280363" y="970182"/>
            <a:ext cx="3977647" cy="5235098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4280363" y="2222205"/>
            <a:ext cx="961474" cy="4092592"/>
          </a:xfrm>
          <a:prstGeom prst="roundRect">
            <a:avLst>
              <a:gd name="adj" fmla="val 6900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 Selection List</a:t>
            </a:r>
            <a:endParaRPr lang="en-US" dirty="0"/>
          </a:p>
        </p:txBody>
      </p:sp>
      <p:sp>
        <p:nvSpPr>
          <p:cNvPr id="9" name="Right Arrow Callout 8"/>
          <p:cNvSpPr/>
          <p:nvPr/>
        </p:nvSpPr>
        <p:spPr>
          <a:xfrm>
            <a:off x="808059" y="2147780"/>
            <a:ext cx="3454935" cy="3763924"/>
          </a:xfrm>
          <a:prstGeom prst="rightArrowCallout">
            <a:avLst>
              <a:gd name="adj1" fmla="val 19763"/>
              <a:gd name="adj2" fmla="val 16208"/>
              <a:gd name="adj3" fmla="val 10893"/>
              <a:gd name="adj4" fmla="val 85829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600" dirty="0" smtClean="0"/>
              <a:t>Click </a:t>
            </a:r>
            <a:r>
              <a:rPr lang="en-US" sz="1600" dirty="0"/>
              <a:t>the </a:t>
            </a:r>
            <a:r>
              <a:rPr lang="en-US" sz="1600" dirty="0" smtClean="0"/>
              <a:t>checkbox </a:t>
            </a:r>
            <a:r>
              <a:rPr lang="en-US" sz="1600" dirty="0"/>
              <a:t>next to the desired strategy. A checkmark will </a:t>
            </a:r>
            <a:r>
              <a:rPr lang="en-US" sz="1600" dirty="0" smtClean="0"/>
              <a:t>appear in </a:t>
            </a:r>
            <a:r>
              <a:rPr lang="en-US" sz="1600" dirty="0"/>
              <a:t>the checkbox for the selected strategy. A checkmark will also appear </a:t>
            </a:r>
            <a:r>
              <a:rPr lang="en-US" sz="1600" dirty="0" smtClean="0"/>
              <a:t>for the </a:t>
            </a:r>
            <a:r>
              <a:rPr lang="en-US" sz="1600" dirty="0"/>
              <a:t>strategy whenever it appears under additional objectives.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dirty="0" smtClean="0"/>
              <a:t>To </a:t>
            </a:r>
            <a:r>
              <a:rPr lang="en-US" sz="1600" dirty="0"/>
              <a:t>deselect a strategy, </a:t>
            </a:r>
            <a:r>
              <a:rPr lang="en-US" sz="1600" dirty="0" smtClean="0"/>
              <a:t>click </a:t>
            </a:r>
            <a:r>
              <a:rPr lang="en-US" sz="1600" dirty="0"/>
              <a:t>the </a:t>
            </a:r>
            <a:r>
              <a:rPr lang="en-US" sz="1600" dirty="0" smtClean="0"/>
              <a:t>checkbox </a:t>
            </a:r>
            <a:r>
              <a:rPr lang="en-US" sz="1600" dirty="0"/>
              <a:t>again to remove </a:t>
            </a:r>
            <a:r>
              <a:rPr lang="en-US" sz="1600" dirty="0" smtClean="0"/>
              <a:t>the checkmark</a:t>
            </a:r>
            <a:r>
              <a:rPr lang="en-US" sz="1600" dirty="0"/>
              <a:t>. The system will remove the checkmark everywhere else </a:t>
            </a:r>
            <a:r>
              <a:rPr lang="en-US" sz="1600" dirty="0" smtClean="0"/>
              <a:t>it appears </a:t>
            </a:r>
            <a:r>
              <a:rPr lang="en-US" sz="1600" dirty="0"/>
              <a:t>under additional objectives.</a:t>
            </a:r>
            <a:endParaRPr lang="en-US" sz="16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Understanding the “Elements” on the Checklist Page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0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 Viewer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Understanding the “Elements” on the Checklist Page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1" t="28132" r="59885" b="10853"/>
          <a:stretch/>
        </p:blipFill>
        <p:spPr bwMode="auto">
          <a:xfrm>
            <a:off x="2764353" y="1028889"/>
            <a:ext cx="3838459" cy="5238357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Right Arrow Callout 19"/>
          <p:cNvSpPr/>
          <p:nvPr/>
        </p:nvSpPr>
        <p:spPr>
          <a:xfrm>
            <a:off x="787238" y="1255942"/>
            <a:ext cx="1977115" cy="2551783"/>
          </a:xfrm>
          <a:prstGeom prst="rightArrowCallout">
            <a:avLst>
              <a:gd name="adj1" fmla="val 2961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dirty="0" smtClean="0"/>
              <a:t>Select “Show All Strategies for viewing all strategies or “Show Only Unchecked” to view strategies that were not selected for the Checklist</a:t>
            </a:r>
          </a:p>
        </p:txBody>
      </p:sp>
    </p:spTree>
    <p:extLst>
      <p:ext uri="{BB962C8B-B14F-4D97-AF65-F5344CB8AC3E}">
        <p14:creationId xmlns:p14="http://schemas.microsoft.com/office/powerpoint/2010/main" val="307870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5: Using the Strategy Selection List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65" y="2192634"/>
            <a:ext cx="3226908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Select a Strategy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Write a Comment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5: </a:t>
            </a:r>
            <a:r>
              <a:rPr lang="en-US" sz="2800" b="1" dirty="0" smtClean="0">
                <a:latin typeface="+mj-lt"/>
                <a:ea typeface="+mj-ea"/>
                <a:cs typeface="+mj-cs"/>
              </a:rPr>
              <a:t>Using the Strategy Selection List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Notched Right Arrow 6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 a Strategy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Using the Strategy Selection 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4" t="27349" r="14733" b="12124"/>
          <a:stretch/>
        </p:blipFill>
        <p:spPr bwMode="auto">
          <a:xfrm>
            <a:off x="1562985" y="961837"/>
            <a:ext cx="7465063" cy="389608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4479842" y="1223844"/>
            <a:ext cx="4548205" cy="3634076"/>
          </a:xfrm>
          <a:prstGeom prst="roundRect">
            <a:avLst>
              <a:gd name="adj" fmla="val 3501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8" name="Right Arrow Callout 17"/>
          <p:cNvSpPr/>
          <p:nvPr/>
        </p:nvSpPr>
        <p:spPr>
          <a:xfrm>
            <a:off x="116957" y="513977"/>
            <a:ext cx="1657328" cy="3292456"/>
          </a:xfrm>
          <a:prstGeom prst="rightArrowCallout">
            <a:avLst>
              <a:gd name="adj1" fmla="val 2961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dirty="0" smtClean="0"/>
              <a:t>To select and view a Strategy, click once on it.  It will turn blue.  The information will appear in the “Strategy Information” box on the right hand side.</a:t>
            </a:r>
          </a:p>
        </p:txBody>
      </p:sp>
      <p:sp>
        <p:nvSpPr>
          <p:cNvPr id="20" name="Up Arrow Callout 19"/>
          <p:cNvSpPr/>
          <p:nvPr/>
        </p:nvSpPr>
        <p:spPr>
          <a:xfrm>
            <a:off x="4362879" y="4630146"/>
            <a:ext cx="4664158" cy="1588958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To view strategy information (Research Summary, Design Implications Images, Metrics, References, etc.) click on the [+] sign to expand it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795800" y="3625702"/>
            <a:ext cx="286024" cy="223282"/>
          </a:xfrm>
          <a:prstGeom prst="roundRect">
            <a:avLst>
              <a:gd name="adj" fmla="val 24553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" t="2461" r="15713" b="19301"/>
          <a:stretch/>
        </p:blipFill>
        <p:spPr bwMode="auto">
          <a:xfrm>
            <a:off x="81506" y="935665"/>
            <a:ext cx="8398989" cy="4954772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460508" y="3927539"/>
            <a:ext cx="2872274" cy="1176095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33363" indent="-233363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2.	Add your comment then press Submit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044398" y="5369480"/>
            <a:ext cx="3811662" cy="578427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Write a Comment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Using the Strategy Selection 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Left Arrow Callout 9"/>
          <p:cNvSpPr/>
          <p:nvPr/>
        </p:nvSpPr>
        <p:spPr>
          <a:xfrm>
            <a:off x="6953693" y="4774018"/>
            <a:ext cx="2151029" cy="1660803"/>
          </a:xfrm>
          <a:prstGeom prst="leftArrowCallout">
            <a:avLst>
              <a:gd name="adj1" fmla="val 25388"/>
              <a:gd name="adj2" fmla="val 24470"/>
              <a:gd name="adj3" fmla="val 9660"/>
              <a:gd name="adj4" fmla="val 8704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1.	To add a comment, expand the “Comments” tab by click on the plus sign.  Click on “Add Comment”</a:t>
            </a:r>
          </a:p>
        </p:txBody>
      </p:sp>
      <p:sp>
        <p:nvSpPr>
          <p:cNvPr id="15" name="Oval 14"/>
          <p:cNvSpPr/>
          <p:nvPr/>
        </p:nvSpPr>
        <p:spPr>
          <a:xfrm>
            <a:off x="3838043" y="5356343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164161" y="1532189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</a:t>
            </a:r>
            <a:r>
              <a:rPr lang="en-US" sz="3600" dirty="0">
                <a:solidFill>
                  <a:srgbClr val="385E8C"/>
                </a:solidFill>
              </a:rPr>
              <a:t>6</a:t>
            </a:r>
            <a:r>
              <a:rPr lang="en-US" sz="3600" dirty="0" smtClean="0">
                <a:solidFill>
                  <a:srgbClr val="385E8C"/>
                </a:solidFill>
              </a:rPr>
              <a:t>: Using the Strategy </a:t>
            </a:r>
            <a:br>
              <a:rPr lang="en-US" sz="3600" dirty="0" smtClean="0">
                <a:solidFill>
                  <a:srgbClr val="385E8C"/>
                </a:solidFill>
              </a:rPr>
            </a:br>
            <a:r>
              <a:rPr lang="en-US" sz="3600" dirty="0" smtClean="0">
                <a:solidFill>
                  <a:srgbClr val="385E8C"/>
                </a:solidFill>
              </a:rPr>
              <a:t>Viewer to View a Strategy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5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004" y="1953769"/>
            <a:ext cx="3226908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Popup the Right Side and Printout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Printout the Checklist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6: Using the Strategy Viewer to View a Strategy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Notched Right Arrow 6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95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" t="2286" r="15679" b="18922"/>
          <a:stretch/>
        </p:blipFill>
        <p:spPr bwMode="auto">
          <a:xfrm>
            <a:off x="812991" y="920066"/>
            <a:ext cx="7485321" cy="445973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1774227" y="5080688"/>
            <a:ext cx="5558375" cy="1333762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On the Strategy Information screen, click on “Pop Out”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The “Strategy Information Report” window appears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Click on “Print” to print the Report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99392" y="1364479"/>
            <a:ext cx="382772" cy="332131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the Right Side and Printout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Using the Strategy Viewer to View a Strategy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812915" y="2164069"/>
            <a:ext cx="403554" cy="233797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7672397" y="1999932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0" name="Oval 19"/>
          <p:cNvSpPr/>
          <p:nvPr/>
        </p:nvSpPr>
        <p:spPr>
          <a:xfrm>
            <a:off x="6018357" y="1390026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Oval 20"/>
          <p:cNvSpPr/>
          <p:nvPr/>
        </p:nvSpPr>
        <p:spPr>
          <a:xfrm>
            <a:off x="737872" y="779548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7323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2" t="14600" r="14552" b="26528"/>
          <a:stretch/>
        </p:blipFill>
        <p:spPr bwMode="auto">
          <a:xfrm>
            <a:off x="259863" y="1029093"/>
            <a:ext cx="4939244" cy="3521682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146680" y="4550775"/>
            <a:ext cx="4956948" cy="1588958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On the Strategy Information screen, click on </a:t>
            </a:r>
            <a:r>
              <a:rPr lang="en-US" sz="1600" dirty="0" smtClean="0">
                <a:solidFill>
                  <a:schemeClr val="tx1"/>
                </a:solidFill>
              </a:rPr>
              <a:t>“Print”</a:t>
            </a:r>
            <a:endParaRPr lang="en-US" sz="1600" dirty="0">
              <a:solidFill>
                <a:schemeClr val="tx1"/>
              </a:solidFill>
            </a:endParaRP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A “File Download” window appears.  Click Open to open the Report or Save to save it to your hard drive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9" name="Down Arrow Callout 18"/>
          <p:cNvSpPr/>
          <p:nvPr/>
        </p:nvSpPr>
        <p:spPr>
          <a:xfrm>
            <a:off x="5525269" y="985291"/>
            <a:ext cx="3310387" cy="958163"/>
          </a:xfrm>
          <a:prstGeom prst="downArrowCallout">
            <a:avLst>
              <a:gd name="adj1" fmla="val 37516"/>
              <a:gd name="adj2" fmla="val 33877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1313" indent="-341313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3.	If </a:t>
            </a:r>
            <a:r>
              <a:rPr lang="en-US" sz="1600" dirty="0">
                <a:solidFill>
                  <a:schemeClr val="tx1"/>
                </a:solidFill>
              </a:rPr>
              <a:t>you click Open, a PDF of the Report open.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246167" y="3436670"/>
            <a:ext cx="403554" cy="233797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319133" y="3006831"/>
            <a:ext cx="1190151" cy="28921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Printout the Checklist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Using the Strategy Viewer to View a Strategy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" t="4029" r="50000" b="6084"/>
          <a:stretch/>
        </p:blipFill>
        <p:spPr bwMode="auto">
          <a:xfrm>
            <a:off x="5316071" y="2070451"/>
            <a:ext cx="3722848" cy="4244346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Oval 14"/>
          <p:cNvSpPr/>
          <p:nvPr/>
        </p:nvSpPr>
        <p:spPr>
          <a:xfrm>
            <a:off x="3965132" y="3359887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8503764" y="1961163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" name="Oval 17"/>
          <p:cNvSpPr/>
          <p:nvPr/>
        </p:nvSpPr>
        <p:spPr>
          <a:xfrm>
            <a:off x="1038098" y="2975691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4117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7: Modify Checklist</a:t>
            </a:r>
            <a:endParaRPr lang="en-US" sz="3600" dirty="0">
              <a:solidFill>
                <a:srgbClr val="385E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60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637" y="1964402"/>
            <a:ext cx="3226908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Change Name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Change Facility Type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Change Life Cycle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7: </a:t>
            </a:r>
            <a:r>
              <a:rPr lang="en-US" sz="2800" b="1" dirty="0" smtClean="0">
                <a:latin typeface="+mj-lt"/>
                <a:ea typeface="+mj-ea"/>
                <a:cs typeface="+mj-cs"/>
              </a:rPr>
              <a:t>Modify Checklist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t="13143" r="11387" b="7152"/>
          <a:stretch/>
        </p:blipFill>
        <p:spPr bwMode="auto">
          <a:xfrm>
            <a:off x="3486969" y="1705620"/>
            <a:ext cx="5562829" cy="353000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Notched Right Arrow 6"/>
          <p:cNvSpPr/>
          <p:nvPr/>
        </p:nvSpPr>
        <p:spPr>
          <a:xfrm>
            <a:off x="2893523" y="3470625"/>
            <a:ext cx="1186891" cy="604245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40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1" t="13631" r="34540" b="12748"/>
          <a:stretch/>
        </p:blipFill>
        <p:spPr bwMode="auto">
          <a:xfrm>
            <a:off x="1915870" y="1038987"/>
            <a:ext cx="5381918" cy="450259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7" t="25842" r="63954" b="56567"/>
          <a:stretch/>
        </p:blipFill>
        <p:spPr bwMode="auto">
          <a:xfrm>
            <a:off x="293511" y="3546797"/>
            <a:ext cx="3504195" cy="150798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Left Arrow Callout 9"/>
          <p:cNvSpPr/>
          <p:nvPr/>
        </p:nvSpPr>
        <p:spPr>
          <a:xfrm>
            <a:off x="6992099" y="1038987"/>
            <a:ext cx="2059018" cy="2490734"/>
          </a:xfrm>
          <a:prstGeom prst="leftArrowCallout">
            <a:avLst>
              <a:gd name="adj1" fmla="val 26456"/>
              <a:gd name="adj2" fmla="val 16992"/>
              <a:gd name="adj3" fmla="val 15536"/>
              <a:gd name="adj4" fmla="val 7735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31775" indent="-231775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1.	From the Checklist main window, click on the Develop tab and choose “Modify Checklist Info”</a:t>
            </a:r>
          </a:p>
        </p:txBody>
      </p:sp>
      <p:sp>
        <p:nvSpPr>
          <p:cNvPr id="16" name="Up Arrow Callout 15"/>
          <p:cNvSpPr/>
          <p:nvPr/>
        </p:nvSpPr>
        <p:spPr>
          <a:xfrm>
            <a:off x="479733" y="4692506"/>
            <a:ext cx="2872274" cy="1588958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31775" indent="-231775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2.	From the drop down list, select the Checklist you would like to modify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278010" y="1771873"/>
            <a:ext cx="1887013" cy="733279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 Name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Modify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212505" y="1631355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" name="Oval 17"/>
          <p:cNvSpPr/>
          <p:nvPr/>
        </p:nvSpPr>
        <p:spPr>
          <a:xfrm>
            <a:off x="271123" y="4551988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086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ft Arrow Callout 9"/>
          <p:cNvSpPr/>
          <p:nvPr/>
        </p:nvSpPr>
        <p:spPr>
          <a:xfrm>
            <a:off x="6518193" y="1879782"/>
            <a:ext cx="2059018" cy="2490734"/>
          </a:xfrm>
          <a:prstGeom prst="leftArrowCallout">
            <a:avLst>
              <a:gd name="adj1" fmla="val 26456"/>
              <a:gd name="adj2" fmla="val 16992"/>
              <a:gd name="adj3" fmla="val 15536"/>
              <a:gd name="adj4" fmla="val 7735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endParaRPr lang="en-US" sz="16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 Name, Facility Type, and Life Cycle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Modify Checklist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5" t="14780" r="14448" b="31248"/>
          <a:stretch/>
        </p:blipFill>
        <p:spPr bwMode="auto">
          <a:xfrm>
            <a:off x="69450" y="1015445"/>
            <a:ext cx="8966579" cy="4015322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471631" y="4643951"/>
            <a:ext cx="8044573" cy="1588958"/>
          </a:xfrm>
          <a:prstGeom prst="upArrowCallout">
            <a:avLst>
              <a:gd name="adj1" fmla="val 30660"/>
              <a:gd name="adj2" fmla="val 25000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The Checklist information window appears.  You can change the Name by retyping over the old name.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From the drop down menu, you can change the Facility Type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From the drop down menu, you can change the Life Cycle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30261" y="3089484"/>
            <a:ext cx="3686898" cy="28921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249225" y="3031434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4412221" y="3070367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" name="Oval 17"/>
          <p:cNvSpPr/>
          <p:nvPr/>
        </p:nvSpPr>
        <p:spPr>
          <a:xfrm>
            <a:off x="4412221" y="3426762"/>
            <a:ext cx="281035" cy="28103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712889" y="3089484"/>
            <a:ext cx="3686898" cy="28921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12889" y="3431852"/>
            <a:ext cx="3686898" cy="289213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17" t="44248" r="25331" b="45956"/>
          <a:stretch/>
        </p:blipFill>
        <p:spPr bwMode="auto">
          <a:xfrm>
            <a:off x="4616941" y="2234401"/>
            <a:ext cx="1977270" cy="68580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4" t="49004" r="24915" b="32460"/>
          <a:stretch/>
        </p:blipFill>
        <p:spPr bwMode="auto">
          <a:xfrm>
            <a:off x="6799321" y="1678304"/>
            <a:ext cx="1955314" cy="125625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" name="Elbow Connector 2"/>
          <p:cNvCxnSpPr>
            <a:stCxn id="17" idx="2"/>
            <a:endCxn id="22" idx="1"/>
          </p:cNvCxnSpPr>
          <p:nvPr/>
        </p:nvCxnSpPr>
        <p:spPr>
          <a:xfrm rot="10800000" flipH="1">
            <a:off x="4412221" y="2577301"/>
            <a:ext cx="204720" cy="633584"/>
          </a:xfrm>
          <a:prstGeom prst="bentConnector3">
            <a:avLst>
              <a:gd name="adj1" fmla="val -51666"/>
            </a:avLst>
          </a:prstGeom>
          <a:ln w="28575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21" idx="3"/>
            <a:endCxn id="23" idx="3"/>
          </p:cNvCxnSpPr>
          <p:nvPr/>
        </p:nvCxnSpPr>
        <p:spPr>
          <a:xfrm flipV="1">
            <a:off x="8399787" y="2306431"/>
            <a:ext cx="354848" cy="1270028"/>
          </a:xfrm>
          <a:prstGeom prst="bentConnector3">
            <a:avLst>
              <a:gd name="adj1" fmla="val 164422"/>
            </a:avLst>
          </a:prstGeom>
          <a:ln w="28575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86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516ADCC1CF1D4BBA467BFC450E9B62" ma:contentTypeVersion="0" ma:contentTypeDescription="Create a new document." ma:contentTypeScope="" ma:versionID="3c423ded931dc23e6cd0d51bba0c16d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F66509-C234-469C-80E6-FDA2D9C370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A52527-7387-40B7-83E7-5D858C9E05B6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elements/1.1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041AA54-BC6F-469C-929F-6E73297CA9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23087</TotalTime>
  <Words>1367</Words>
  <Application>Microsoft Office PowerPoint</Application>
  <PresentationFormat>On-screen Show (4:3)</PresentationFormat>
  <Paragraphs>236</Paragraphs>
  <Slides>38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1_Office Theme</vt:lpstr>
      <vt:lpstr>Checklist Training</vt:lpstr>
      <vt:lpstr>Checklist Overview and Background</vt:lpstr>
      <vt:lpstr>What are the World-Class Checklist/Toolkit?</vt:lpstr>
      <vt:lpstr>World-Class Checklist Structure</vt:lpstr>
      <vt:lpstr>Training Modules</vt:lpstr>
      <vt:lpstr>Module 1: Accessing the Checklist</vt:lpstr>
      <vt:lpstr>PowerPoint Presentation</vt:lpstr>
      <vt:lpstr>From the Top Navigation Bar</vt:lpstr>
      <vt:lpstr>Checklist Main Page</vt:lpstr>
      <vt:lpstr>Checklist Navigation Bar</vt:lpstr>
      <vt:lpstr>Module 2: Creating a Checklist</vt:lpstr>
      <vt:lpstr>PowerPoint Presentation</vt:lpstr>
      <vt:lpstr>Creating a Checklist</vt:lpstr>
      <vt:lpstr>Name and Description </vt:lpstr>
      <vt:lpstr>Life Cycle and Facility Type</vt:lpstr>
      <vt:lpstr>Module 3: Accessing an  Already Created Checklist</vt:lpstr>
      <vt:lpstr>PowerPoint Presentation</vt:lpstr>
      <vt:lpstr>Accessing an Already Created Checklist</vt:lpstr>
      <vt:lpstr>Accessing an Already Created Checklist</vt:lpstr>
      <vt:lpstr>Module 4: Understanding the  “Elements” on the Checklist Page</vt:lpstr>
      <vt:lpstr>PowerPoint Presentation</vt:lpstr>
      <vt:lpstr>Domain</vt:lpstr>
      <vt:lpstr>Lifecycle</vt:lpstr>
      <vt:lpstr>Filters</vt:lpstr>
      <vt:lpstr>Strategy Selection List</vt:lpstr>
      <vt:lpstr>Strategy Viewer</vt:lpstr>
      <vt:lpstr>Module 5: Using the Strategy Selection List</vt:lpstr>
      <vt:lpstr>PowerPoint Presentation</vt:lpstr>
      <vt:lpstr>Select a Strategy</vt:lpstr>
      <vt:lpstr>Write a Comment</vt:lpstr>
      <vt:lpstr>Module 6: Using the Strategy  Viewer to View a Strategy</vt:lpstr>
      <vt:lpstr>PowerPoint Presentation</vt:lpstr>
      <vt:lpstr>Popup the Right Side and Printout</vt:lpstr>
      <vt:lpstr>Printout the Checklist</vt:lpstr>
      <vt:lpstr>Module 7: Modify Checklist</vt:lpstr>
      <vt:lpstr>PowerPoint Presentation</vt:lpstr>
      <vt:lpstr>Change Name</vt:lpstr>
      <vt:lpstr>Change Name, Facility Type, and Life Cycle</vt:lpstr>
    </vt:vector>
  </TitlesOfParts>
  <Company>Noblis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CIDM 3.0 Toolkit</dc:title>
  <dc:creator>Noblis</dc:creator>
  <cp:lastModifiedBy>Chantal Bechara</cp:lastModifiedBy>
  <cp:revision>1552</cp:revision>
  <cp:lastPrinted>2012-03-02T12:02:00Z</cp:lastPrinted>
  <dcterms:created xsi:type="dcterms:W3CDTF">2010-11-23T15:55:25Z</dcterms:created>
  <dcterms:modified xsi:type="dcterms:W3CDTF">2012-08-13T21:22:15Z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0x01010048516ADCC1CF1D4BBA467BFC450E9B62</vt:lpwstr>
  </property>
</Properties>
</file>