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4"/>
  </p:sldMasterIdLst>
  <p:notesMasterIdLst>
    <p:notesMasterId r:id="rId94"/>
  </p:notesMasterIdLst>
  <p:sldIdLst>
    <p:sldId id="256" r:id="rId5"/>
    <p:sldId id="333" r:id="rId6"/>
    <p:sldId id="432" r:id="rId7"/>
    <p:sldId id="364" r:id="rId8"/>
    <p:sldId id="536" r:id="rId9"/>
    <p:sldId id="433" r:id="rId10"/>
    <p:sldId id="434" r:id="rId11"/>
    <p:sldId id="479" r:id="rId12"/>
    <p:sldId id="436" r:id="rId13"/>
    <p:sldId id="443" r:id="rId14"/>
    <p:sldId id="444" r:id="rId15"/>
    <p:sldId id="445" r:id="rId16"/>
    <p:sldId id="481" r:id="rId17"/>
    <p:sldId id="482" r:id="rId18"/>
    <p:sldId id="483" r:id="rId19"/>
    <p:sldId id="484" r:id="rId20"/>
    <p:sldId id="485" r:id="rId21"/>
    <p:sldId id="489" r:id="rId22"/>
    <p:sldId id="490" r:id="rId23"/>
    <p:sldId id="449" r:id="rId24"/>
    <p:sldId id="450" r:id="rId25"/>
    <p:sldId id="451" r:id="rId26"/>
    <p:sldId id="499" r:id="rId27"/>
    <p:sldId id="498" r:id="rId28"/>
    <p:sldId id="500" r:id="rId29"/>
    <p:sldId id="501" r:id="rId30"/>
    <p:sldId id="503" r:id="rId31"/>
    <p:sldId id="506" r:id="rId32"/>
    <p:sldId id="504" r:id="rId33"/>
    <p:sldId id="507" r:id="rId34"/>
    <p:sldId id="505" r:id="rId35"/>
    <p:sldId id="508" r:id="rId36"/>
    <p:sldId id="509" r:id="rId37"/>
    <p:sldId id="459" r:id="rId38"/>
    <p:sldId id="460" r:id="rId39"/>
    <p:sldId id="461" r:id="rId40"/>
    <p:sldId id="496" r:id="rId41"/>
    <p:sldId id="491" r:id="rId42"/>
    <p:sldId id="493" r:id="rId43"/>
    <p:sldId id="494" r:id="rId44"/>
    <p:sldId id="495" r:id="rId45"/>
    <p:sldId id="467" r:id="rId46"/>
    <p:sldId id="531" r:id="rId47"/>
    <p:sldId id="511" r:id="rId48"/>
    <p:sldId id="541" r:id="rId49"/>
    <p:sldId id="545" r:id="rId50"/>
    <p:sldId id="542" r:id="rId51"/>
    <p:sldId id="543" r:id="rId52"/>
    <p:sldId id="530" r:id="rId53"/>
    <p:sldId id="468" r:id="rId54"/>
    <p:sldId id="516" r:id="rId55"/>
    <p:sldId id="512" r:id="rId56"/>
    <p:sldId id="532" r:id="rId57"/>
    <p:sldId id="548" r:id="rId58"/>
    <p:sldId id="549" r:id="rId59"/>
    <p:sldId id="554" r:id="rId60"/>
    <p:sldId id="550" r:id="rId61"/>
    <p:sldId id="547" r:id="rId62"/>
    <p:sldId id="551" r:id="rId63"/>
    <p:sldId id="552" r:id="rId64"/>
    <p:sldId id="517" r:id="rId65"/>
    <p:sldId id="521" r:id="rId66"/>
    <p:sldId id="522" r:id="rId67"/>
    <p:sldId id="553" r:id="rId68"/>
    <p:sldId id="525" r:id="rId69"/>
    <p:sldId id="520" r:id="rId70"/>
    <p:sldId id="463" r:id="rId71"/>
    <p:sldId id="464" r:id="rId72"/>
    <p:sldId id="546" r:id="rId73"/>
    <p:sldId id="538" r:id="rId74"/>
    <p:sldId id="560" r:id="rId75"/>
    <p:sldId id="561" r:id="rId76"/>
    <p:sldId id="562" r:id="rId77"/>
    <p:sldId id="556" r:id="rId78"/>
    <p:sldId id="540" r:id="rId79"/>
    <p:sldId id="539" r:id="rId80"/>
    <p:sldId id="563" r:id="rId81"/>
    <p:sldId id="564" r:id="rId82"/>
    <p:sldId id="576" r:id="rId83"/>
    <p:sldId id="565" r:id="rId84"/>
    <p:sldId id="566" r:id="rId85"/>
    <p:sldId id="567" r:id="rId86"/>
    <p:sldId id="568" r:id="rId87"/>
    <p:sldId id="570" r:id="rId88"/>
    <p:sldId id="572" r:id="rId89"/>
    <p:sldId id="574" r:id="rId90"/>
    <p:sldId id="575" r:id="rId91"/>
    <p:sldId id="577" r:id="rId92"/>
    <p:sldId id="497" r:id="rId93"/>
  </p:sldIdLst>
  <p:sldSz cx="9144000" cy="6858000" type="screen4x3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85E8C"/>
    <a:srgbClr val="0065B0"/>
    <a:srgbClr val="254061"/>
    <a:srgbClr val="006EC0"/>
    <a:srgbClr val="FBFB97"/>
    <a:srgbClr val="D3DFE5"/>
    <a:srgbClr val="DFE5F1"/>
    <a:srgbClr val="EBF2FF"/>
    <a:srgbClr val="EFECFE"/>
    <a:srgbClr val="FEF6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5306" autoAdjust="0"/>
    <p:restoredTop sz="93399" autoAdjust="0"/>
  </p:normalViewPr>
  <p:slideViewPr>
    <p:cSldViewPr snapToGrid="0">
      <p:cViewPr>
        <p:scale>
          <a:sx n="80" d="100"/>
          <a:sy n="80" d="100"/>
        </p:scale>
        <p:origin x="-996" y="-2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69" d="100"/>
          <a:sy n="69" d="100"/>
        </p:scale>
        <p:origin x="-1866" y="-96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76" Type="http://schemas.openxmlformats.org/officeDocument/2006/relationships/slide" Target="slides/slide72.xml"/><Relationship Id="rId84" Type="http://schemas.openxmlformats.org/officeDocument/2006/relationships/slide" Target="slides/slide80.xml"/><Relationship Id="rId89" Type="http://schemas.openxmlformats.org/officeDocument/2006/relationships/slide" Target="slides/slide85.xml"/><Relationship Id="rId97" Type="http://schemas.openxmlformats.org/officeDocument/2006/relationships/theme" Target="theme/theme1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92" Type="http://schemas.openxmlformats.org/officeDocument/2006/relationships/slide" Target="slides/slide88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87" Type="http://schemas.openxmlformats.org/officeDocument/2006/relationships/slide" Target="slides/slide83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90" Type="http://schemas.openxmlformats.org/officeDocument/2006/relationships/slide" Target="slides/slide86.xml"/><Relationship Id="rId95" Type="http://schemas.openxmlformats.org/officeDocument/2006/relationships/presProps" Target="presProp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slide" Target="slides/slide73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80" Type="http://schemas.openxmlformats.org/officeDocument/2006/relationships/slide" Target="slides/slide76.xml"/><Relationship Id="rId85" Type="http://schemas.openxmlformats.org/officeDocument/2006/relationships/slide" Target="slides/slide81.xml"/><Relationship Id="rId93" Type="http://schemas.openxmlformats.org/officeDocument/2006/relationships/slide" Target="slides/slide89.xml"/><Relationship Id="rId98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slide" Target="slides/slide79.xml"/><Relationship Id="rId88" Type="http://schemas.openxmlformats.org/officeDocument/2006/relationships/slide" Target="slides/slide84.xml"/><Relationship Id="rId91" Type="http://schemas.openxmlformats.org/officeDocument/2006/relationships/slide" Target="slides/slide87.xml"/><Relationship Id="rId9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slide" Target="slides/slide77.xml"/><Relationship Id="rId86" Type="http://schemas.openxmlformats.org/officeDocument/2006/relationships/slide" Target="slides/slide82.xml"/><Relationship Id="rId9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90E5D33A-626D-49FF-BA76-BB36DF6A9A82}" type="datetimeFigureOut">
              <a:rPr lang="en-US" smtClean="0"/>
              <a:pPr/>
              <a:t>2/23/2012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4275" y="698500"/>
            <a:ext cx="46545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B645BBCC-51E1-43CF-B648-A81FC8ACAE0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9075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2310" y="4421823"/>
            <a:ext cx="1716758" cy="4189095"/>
          </a:xfrm>
        </p:spPr>
        <p:txBody>
          <a:bodyPr>
            <a:normAutofit/>
          </a:bodyPr>
          <a:lstStyle/>
          <a:p>
            <a:r>
              <a:rPr lang="en-US" dirty="0" smtClean="0"/>
              <a:t>Service Leads are members of the CIDM Team; wearing a different hat they are responsible for managing the projects that their Service/Organization wants to submit to the CIRB for consideration.  </a:t>
            </a:r>
          </a:p>
          <a:p>
            <a:endParaRPr lang="en-US" dirty="0" smtClean="0"/>
          </a:p>
          <a:p>
            <a:r>
              <a:rPr lang="en-US" dirty="0" smtClean="0"/>
              <a:t>The workflow depicted in the diagram is the basis for the functions provided in the CIDM tool.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97102" y="4654550"/>
            <a:ext cx="3614805" cy="380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13</a:t>
            </a:fld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14</a:t>
            </a:fld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16</a:t>
            </a:fld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17</a:t>
            </a:fld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18</a:t>
            </a:fld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19</a:t>
            </a:fld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20</a:t>
            </a:fld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21</a:t>
            </a:fld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22</a:t>
            </a:fld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23</a:t>
            </a:fld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24</a:t>
            </a:fld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25</a:t>
            </a:fld>
            <a:endParaRPr 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26</a:t>
            </a:fld>
            <a:endParaRPr 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27</a:t>
            </a:fld>
            <a:endParaRPr 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28</a:t>
            </a:fld>
            <a:endParaRPr 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29</a:t>
            </a:fld>
            <a:endParaRPr 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30</a:t>
            </a:fld>
            <a:endParaRPr 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31</a:t>
            </a:fld>
            <a:endParaRPr 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32</a:t>
            </a:fld>
            <a:endParaRPr lang="en-US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33</a:t>
            </a:fld>
            <a:endParaRPr lang="en-US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34</a:t>
            </a:fld>
            <a:endParaRPr lang="en-US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35</a:t>
            </a:fld>
            <a:endParaRPr lang="en-US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36</a:t>
            </a:fld>
            <a:endParaRPr lang="en-US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37</a:t>
            </a:fld>
            <a:endParaRPr lang="en-US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38</a:t>
            </a:fld>
            <a:endParaRPr lang="en-US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39</a:t>
            </a:fld>
            <a:endParaRPr lang="en-US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40</a:t>
            </a:fld>
            <a:endParaRPr lang="en-US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41</a:t>
            </a:fld>
            <a:endParaRPr lang="en-US" dirty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42</a:t>
            </a:fld>
            <a:endParaRPr lang="en-US" dirty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43</a:t>
            </a:fld>
            <a:endParaRPr lang="en-US" dirty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44</a:t>
            </a:fld>
            <a:endParaRPr lang="en-US" dirty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45</a:t>
            </a:fld>
            <a:endParaRPr lang="en-US" dirty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46</a:t>
            </a:fld>
            <a:endParaRPr lang="en-US" dirty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47</a:t>
            </a:fld>
            <a:endParaRPr lang="en-US" dirty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48</a:t>
            </a:fld>
            <a:endParaRPr lang="en-US" dirty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49</a:t>
            </a:fld>
            <a:endParaRPr lang="en-US" dirty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50</a:t>
            </a:fld>
            <a:endParaRPr lang="en-US" dirty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51</a:t>
            </a:fld>
            <a:endParaRPr lang="en-US" dirty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52</a:t>
            </a:fld>
            <a:endParaRPr lang="en-US" dirty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53</a:t>
            </a:fld>
            <a:endParaRPr lang="en-US" dirty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54</a:t>
            </a:fld>
            <a:endParaRPr lang="en-US" dirty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55</a:t>
            </a:fld>
            <a:endParaRPr lang="en-US" dirty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57</a:t>
            </a:fld>
            <a:endParaRPr lang="en-US" dirty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58</a:t>
            </a:fld>
            <a:endParaRPr lang="en-US" dirty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61</a:t>
            </a:fld>
            <a:endParaRPr lang="en-US" dirty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62</a:t>
            </a:fld>
            <a:endParaRPr lang="en-US" dirty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63</a:t>
            </a:fld>
            <a:endParaRPr lang="en-US" dirty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65</a:t>
            </a:fld>
            <a:endParaRPr lang="en-US" dirty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66</a:t>
            </a:fld>
            <a:endParaRPr lang="en-US" dirty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67</a:t>
            </a:fld>
            <a:endParaRPr lang="en-US" dirty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68</a:t>
            </a:fld>
            <a:endParaRPr lang="en-US" dirty="0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70</a:t>
            </a:fld>
            <a:endParaRPr lang="en-US" dirty="0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75</a:t>
            </a:fld>
            <a:endParaRPr lang="en-US" dirty="0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76</a:t>
            </a:fld>
            <a:endParaRPr lang="en-US" dirty="0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79</a:t>
            </a:fld>
            <a:endParaRPr lang="en-US" dirty="0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80</a:t>
            </a:fld>
            <a:endParaRPr lang="en-US" dirty="0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81</a:t>
            </a:fld>
            <a:endParaRPr lang="en-US" dirty="0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82</a:t>
            </a:fld>
            <a:endParaRPr lang="en-US" dirty="0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83</a:t>
            </a:fld>
            <a:endParaRPr lang="en-US" dirty="0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84</a:t>
            </a:fld>
            <a:endParaRPr lang="en-US" dirty="0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85</a:t>
            </a:fld>
            <a:endParaRPr lang="en-US" dirty="0"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86</a:t>
            </a:fld>
            <a:endParaRPr lang="en-US" dirty="0"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87</a:t>
            </a:fld>
            <a:endParaRPr lang="en-US" dirty="0"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88</a:t>
            </a:fld>
            <a:endParaRPr lang="en-US" dirty="0"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89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03238"/>
          </a:xfrm>
        </p:spPr>
        <p:txBody>
          <a:bodyPr>
            <a:no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996" y="274638"/>
            <a:ext cx="8534400" cy="563562"/>
          </a:xfrm>
        </p:spPr>
        <p:txBody>
          <a:bodyPr>
            <a:normAutofit/>
          </a:bodyPr>
          <a:lstStyle>
            <a:lvl1pPr algn="ctr">
              <a:defRPr sz="2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63562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10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6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8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8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7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7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5042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Flowchart: Predefined Process 8"/>
          <p:cNvSpPr/>
          <p:nvPr userDrawn="1"/>
        </p:nvSpPr>
        <p:spPr>
          <a:xfrm>
            <a:off x="0" y="6492875"/>
            <a:ext cx="9144000" cy="3810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Date Placeholder 2"/>
          <p:cNvSpPr txBox="1">
            <a:spLocks/>
          </p:cNvSpPr>
          <p:nvPr userDrawn="1"/>
        </p:nvSpPr>
        <p:spPr>
          <a:xfrm>
            <a:off x="0" y="6477000"/>
            <a:ext cx="1143000" cy="365125"/>
          </a:xfrm>
          <a:prstGeom prst="rect">
            <a:avLst/>
          </a:prstGeom>
        </p:spPr>
        <p:txBody>
          <a:bodyPr anchor="ctr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057689-DABF-4F8F-BDB0-11201A7341A5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2/23/2012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Footer Placeholder 3"/>
          <p:cNvSpPr txBox="1">
            <a:spLocks/>
          </p:cNvSpPr>
          <p:nvPr userDrawn="1"/>
        </p:nvSpPr>
        <p:spPr>
          <a:xfrm>
            <a:off x="1143000" y="6508750"/>
            <a:ext cx="68580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Project Tool Training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0"/>
            <a:ext cx="9144000" cy="228600"/>
          </a:xfrm>
          <a:prstGeom prst="rect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7" r:id="rId15"/>
    <p:sldLayoutId id="2147483649" r:id="rId16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519113" indent="-228600" algn="l" defTabSz="914400" rtl="0" eaLnBrk="1" latinLnBrk="0" hangingPunct="1">
        <a:spcBef>
          <a:spcPct val="20000"/>
        </a:spcBef>
        <a:buSzPct val="80000"/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66688" algn="l" defTabSz="914400" rtl="0" eaLnBrk="1" latinLnBrk="0" hangingPunct="1">
        <a:spcBef>
          <a:spcPct val="20000"/>
        </a:spcBef>
        <a:buFont typeface="Arial" pitchFamily="34" charset="0"/>
        <a:buChar char="–"/>
        <a:tabLst>
          <a:tab pos="862013" algn="l"/>
        </a:tabLst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04913" indent="-290513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conarchive.com/show/mac-folders-icons-by-deleket/Blue-Utilities-icon.htm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67.xml"/><Relationship Id="rId13" Type="http://schemas.openxmlformats.org/officeDocument/2006/relationships/slide" Target="slide42.xml"/><Relationship Id="rId3" Type="http://schemas.openxmlformats.org/officeDocument/2006/relationships/slide" Target="slide3.xml"/><Relationship Id="rId7" Type="http://schemas.openxmlformats.org/officeDocument/2006/relationships/slide" Target="slide10.xml"/><Relationship Id="rId12" Type="http://schemas.openxmlformats.org/officeDocument/2006/relationships/slide" Target="slide88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58.xml"/><Relationship Id="rId11" Type="http://schemas.openxmlformats.org/officeDocument/2006/relationships/slide" Target="slide34.xml"/><Relationship Id="rId5" Type="http://schemas.openxmlformats.org/officeDocument/2006/relationships/slide" Target="slide6.xml"/><Relationship Id="rId10" Type="http://schemas.openxmlformats.org/officeDocument/2006/relationships/slide" Target="slide79.xml"/><Relationship Id="rId4" Type="http://schemas.openxmlformats.org/officeDocument/2006/relationships/slide" Target="slide49.xml"/><Relationship Id="rId9" Type="http://schemas.openxmlformats.org/officeDocument/2006/relationships/slide" Target="slide2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conarchive.com/show/mac-folders-icons-by-deleket/Blue-Utilities-icon.html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conarchive.com/show/mac-folders-icons-by-deleket/Blue-Utilities-icon.html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conarchive.com/show/mac-folders-icons-by-deleket/Blue-Utilities-icon.html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slide" Target="slide4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conarchive.com/show/mac-folders-icons-by-deleket/Blue-Utilities-icon.html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conarchive.com/show/mac-folders-icons-by-deleket/Blue-Utilities-icon.html" TargetMode="Externa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conarchive.com/show/mac-folders-icons-by-deleket/Blue-Utilities-icon.html" TargetMode="External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conarchive.com/show/mac-folders-icons-by-deleket/Blue-Utilities-icon.html" TargetMode="External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conarchive.com/show/mac-folders-icons-by-deleket/Blue-Utilities-icon.html" TargetMode="External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4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conarchive.com/show/mac-folders-icons-by-deleket/Blue-Utilities-icon.html" TargetMode="External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4.png"/><Relationship Id="rId5" Type="http://schemas.openxmlformats.org/officeDocument/2006/relationships/slide" Target="slide7.xml"/><Relationship Id="rId4" Type="http://schemas.openxmlformats.org/officeDocument/2006/relationships/image" Target="../media/image73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5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4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2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conarchive.com/show/mac-folders-icons-by-deleket/Blue-Utilities-icon.html" TargetMode="External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_rels/slide8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3" Type="http://schemas.openxmlformats.org/officeDocument/2006/relationships/image" Target="../media/image90.png"/><Relationship Id="rId7" Type="http://schemas.openxmlformats.org/officeDocument/2006/relationships/image" Target="../media/image94.pn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png"/><Relationship Id="rId5" Type="http://schemas.openxmlformats.org/officeDocument/2006/relationships/image" Target="../media/image92.png"/><Relationship Id="rId4" Type="http://schemas.openxmlformats.org/officeDocument/2006/relationships/image" Target="../media/image91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7" Type="http://schemas.openxmlformats.org/officeDocument/2006/relationships/image" Target="../media/image100.pn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png"/><Relationship Id="rId5" Type="http://schemas.openxmlformats.org/officeDocument/2006/relationships/image" Target="../media/image98.png"/><Relationship Id="rId4" Type="http://schemas.openxmlformats.org/officeDocument/2006/relationships/image" Target="../media/image97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3.png"/><Relationship Id="rId4" Type="http://schemas.openxmlformats.org/officeDocument/2006/relationships/image" Target="../media/image102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7.png"/><Relationship Id="rId5" Type="http://schemas.openxmlformats.org/officeDocument/2006/relationships/image" Target="../media/image106.png"/><Relationship Id="rId4" Type="http://schemas.openxmlformats.org/officeDocument/2006/relationships/image" Target="../media/image105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9.pn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conarchive.com/show/mac-folders-icons-by-deleket/Blue-Utilities-icon.html" TargetMode="External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925686"/>
            <a:ext cx="9144000" cy="1470025"/>
          </a:xfrm>
        </p:spPr>
        <p:txBody>
          <a:bodyPr>
            <a:normAutofit/>
          </a:bodyPr>
          <a:lstStyle/>
          <a:p>
            <a:r>
              <a:rPr lang="en-US" sz="4000" dirty="0" smtClean="0"/>
              <a:t>Project Tool Training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96622" y="2404533"/>
            <a:ext cx="7269645" cy="879352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Part of the </a:t>
            </a:r>
            <a:r>
              <a:rPr lang="en-US" sz="2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WCToolkit</a:t>
            </a:r>
            <a:r>
              <a:rPr lang="en-US" sz="2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for MHSWorldClassFacilities.org</a:t>
            </a: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026" name="Picture 2" descr="Blue Utilities icon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4864" y="3551500"/>
            <a:ext cx="1961403" cy="1961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632460"/>
          </a:xfrm>
        </p:spPr>
        <p:txBody>
          <a:bodyPr>
            <a:noAutofit/>
          </a:bodyPr>
          <a:lstStyle/>
          <a:p>
            <a:r>
              <a:rPr lang="en-US" dirty="0" smtClean="0"/>
              <a:t>Training Modules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464985" y="5796846"/>
            <a:ext cx="457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Webdings" pitchFamily="18" charset="2"/>
              </a:rPr>
              <a:t>g</a:t>
            </a: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  <a:latin typeface="Webdings" pitchFamily="18" charset="2"/>
              </a:rPr>
              <a:t>c</a:t>
            </a:r>
            <a:r>
              <a:rPr lang="en-US" dirty="0" smtClean="0">
                <a:latin typeface="Webdings" pitchFamily="18" charset="2"/>
              </a:rPr>
              <a:t> 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96169" y="5819706"/>
            <a:ext cx="2570384" cy="5745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400"/>
              </a:spcAft>
            </a:pPr>
            <a:r>
              <a:rPr lang="en-US" sz="1400" dirty="0" smtClean="0"/>
              <a:t>Available module &amp; functionality</a:t>
            </a:r>
          </a:p>
          <a:p>
            <a:pPr>
              <a:spcAft>
                <a:spcPts val="400"/>
              </a:spcAft>
            </a:pPr>
            <a:r>
              <a:rPr lang="en-US" sz="1400" dirty="0" smtClean="0"/>
              <a:t>Not developed</a:t>
            </a:r>
            <a:endParaRPr lang="en-US" sz="1400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493887" y="5720646"/>
            <a:ext cx="4495800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2538687"/>
              </p:ext>
            </p:extLst>
          </p:nvPr>
        </p:nvGraphicFramePr>
        <p:xfrm>
          <a:off x="493887" y="1269241"/>
          <a:ext cx="8409015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"/>
                <a:gridCol w="3722207"/>
                <a:gridCol w="450499"/>
                <a:gridCol w="3779109"/>
              </a:tblGrid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31875" marR="0" indent="-10318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hlinkClick r:id="rId3" action="ppaction://hlinksldjump"/>
                        </a:rPr>
                        <a:t>Module 1</a:t>
                      </a: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: 	Project Privilege Model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98563" marR="0" lvl="0" indent="-11985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chemeClr val="accent1">
                            <a:lumMod val="50000"/>
                          </a:schemeClr>
                        </a:buClr>
                        <a:buSzPct val="75000"/>
                        <a:buFont typeface="Webdings"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+mn-lt"/>
                          <a:hlinkClick r:id="rId4" action="ppaction://hlinksldjump"/>
                        </a:rPr>
                        <a:t>Module7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:	Adding Project Information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latin typeface="+mn-lt"/>
                          <a:hlinkClick r:id="rId5" action="ppaction://hlinksldjump"/>
                        </a:rPr>
                        <a:t>Module 2</a:t>
                      </a:r>
                      <a:r>
                        <a:rPr lang="en-US" sz="1800" b="0" dirty="0" smtClean="0">
                          <a:latin typeface="+mn-lt"/>
                        </a:rPr>
                        <a:t>:  Accessing Project Tool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98563" marR="0" lvl="1" indent="-11985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+mn-lt"/>
                          <a:hlinkClick r:id="rId6" action="ppaction://hlinksldjump"/>
                        </a:rPr>
                        <a:t>Module 8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: 	Milestones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latin typeface="+mn-lt"/>
                          <a:hlinkClick r:id="rId7" action="ppaction://hlinksldjump"/>
                        </a:rPr>
                        <a:t>Module 3</a:t>
                      </a:r>
                      <a:r>
                        <a:rPr lang="en-US" sz="1800" b="0" dirty="0" smtClean="0">
                          <a:latin typeface="+mn-lt"/>
                        </a:rPr>
                        <a:t>:  Viewing Projects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98563" marR="0" lvl="1" indent="-11985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latin typeface="+mn-lt"/>
                          <a:hlinkClick r:id="rId8" action="ppaction://hlinksldjump"/>
                        </a:rPr>
                        <a:t>Module 9</a:t>
                      </a:r>
                      <a:r>
                        <a:rPr lang="en-US" sz="1800" b="0" dirty="0" smtClean="0">
                          <a:latin typeface="+mn-lt"/>
                        </a:rPr>
                        <a:t>:	Managing Project Documents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086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2200" marR="0" lvl="1" indent="-1092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rgbClr val="0065B0"/>
                          </a:solidFill>
                          <a:latin typeface="+mn-lt"/>
                          <a:hlinkClick r:id="rId9" action="ppaction://hlinksldjump"/>
                        </a:rPr>
                        <a:t>Module 4</a:t>
                      </a:r>
                      <a:r>
                        <a:rPr lang="en-US" sz="1800" b="0" dirty="0" smtClean="0">
                          <a:latin typeface="+mn-lt"/>
                        </a:rPr>
                        <a:t>:</a:t>
                      </a:r>
                      <a:r>
                        <a:rPr lang="en-US" sz="1800" b="0" baseline="0" dirty="0" smtClean="0">
                          <a:latin typeface="+mn-lt"/>
                        </a:rPr>
                        <a:t>  </a:t>
                      </a:r>
                      <a:r>
                        <a:rPr lang="en-US" sz="1800" b="0" dirty="0" smtClean="0">
                          <a:latin typeface="+mn-lt"/>
                        </a:rPr>
                        <a:t>Creating</a:t>
                      </a:r>
                      <a:r>
                        <a:rPr lang="en-US" sz="1800" b="0" baseline="0" dirty="0" smtClean="0">
                          <a:latin typeface="+mn-lt"/>
                        </a:rPr>
                        <a:t> Projects and Modifying Primary Information</a:t>
                      </a:r>
                      <a:endParaRPr lang="en-US" sz="1800" b="0" dirty="0" smtClean="0">
                        <a:latin typeface="+mn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c</a:t>
                      </a:r>
                      <a:endParaRPr lang="en-US" sz="1800" b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Webdings" pitchFamily="18" charset="2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98563" marR="0" lvl="1" indent="-11985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hlinkClick r:id="rId10" action="ppaction://hlinksldjump"/>
                        </a:rPr>
                        <a:t>Module</a:t>
                      </a:r>
                      <a:r>
                        <a:rPr lang="en-US" sz="1800" b="0" baseline="0" dirty="0" smtClean="0">
                          <a:hlinkClick r:id="rId10" action="ppaction://hlinksldjump"/>
                        </a:rPr>
                        <a:t> 10</a:t>
                      </a:r>
                      <a:r>
                        <a:rPr lang="en-US" sz="1800" b="0" baseline="0" dirty="0" smtClean="0"/>
                        <a:t>:  Skull Sheets and </a:t>
                      </a:r>
                      <a:br>
                        <a:rPr lang="en-US" sz="1800" b="0" baseline="0" dirty="0" smtClean="0"/>
                      </a:br>
                      <a:r>
                        <a:rPr lang="en-US" sz="1800" b="0" baseline="0" dirty="0" smtClean="0"/>
                        <a:t>QUADs</a:t>
                      </a:r>
                      <a:endParaRPr lang="en-US" sz="1800" b="0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84263" marR="0" lvl="1" indent="-10842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hlinkClick r:id="rId11" action="ppaction://hlinksldjump"/>
                        </a:rPr>
                        <a:t>Module 5</a:t>
                      </a: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: 	Building a Project Team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98563" marR="0" lvl="0" indent="-11985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u="sng" dirty="0" smtClean="0">
                          <a:solidFill>
                            <a:srgbClr val="0070C0"/>
                          </a:solidFill>
                          <a:latin typeface="+mn-lt"/>
                          <a:hlinkClick r:id="rId12" action="ppaction://hlinksldjump"/>
                        </a:rPr>
                        <a:t>Module 11</a:t>
                      </a:r>
                      <a:r>
                        <a:rPr lang="en-US" sz="1800" b="0" dirty="0" smtClean="0">
                          <a:latin typeface="+mn-lt"/>
                        </a:rPr>
                        <a:t>:	Closing a Project</a:t>
                      </a:r>
                      <a:endParaRPr lang="en-US" sz="1800" b="0" baseline="0" dirty="0" smtClean="0">
                        <a:latin typeface="+mn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60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84263" marR="0" lvl="0" indent="-10842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chemeClr val="accent1">
                            <a:lumMod val="50000"/>
                          </a:schemeClr>
                        </a:buClr>
                        <a:buSzPct val="75000"/>
                        <a:buFont typeface="Webdings"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  <a:hlinkClick r:id="rId13" action="ppaction://hlinksldjump"/>
                        </a:rPr>
                        <a:t>Module 6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</a:rPr>
                        <a:t>:  Project Information Pages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800" b="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117619"/>
            <a:ext cx="9144000" cy="503238"/>
          </a:xfrm>
        </p:spPr>
        <p:txBody>
          <a:bodyPr/>
          <a:lstStyle/>
          <a:p>
            <a:r>
              <a:rPr lang="en-US" sz="3600" dirty="0" smtClean="0">
                <a:solidFill>
                  <a:srgbClr val="385E8C"/>
                </a:solidFill>
              </a:rPr>
              <a:t>Module 1: Project Privilege Model</a:t>
            </a:r>
            <a:endParaRPr lang="en-US" sz="3600" dirty="0">
              <a:solidFill>
                <a:srgbClr val="385E8C"/>
              </a:solidFill>
            </a:endParaRPr>
          </a:p>
        </p:txBody>
      </p:sp>
      <p:pic>
        <p:nvPicPr>
          <p:cNvPr id="3" name="Picture 2" descr="Blue Utilities icon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4864" y="4070789"/>
            <a:ext cx="1961403" cy="1961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0" y="304800"/>
            <a:ext cx="9144000" cy="715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Module 1: Project Privilege Model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6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7382858"/>
              </p:ext>
            </p:extLst>
          </p:nvPr>
        </p:nvGraphicFramePr>
        <p:xfrm>
          <a:off x="228600" y="1167301"/>
          <a:ext cx="8686800" cy="4894832"/>
        </p:xfrm>
        <a:graphic>
          <a:graphicData uri="http://schemas.openxmlformats.org/drawingml/2006/table">
            <a:tbl>
              <a:tblPr>
                <a:tableStyleId>{0E3FDE45-AF77-4B5C-9715-49D594BDF05E}</a:tableStyleId>
              </a:tblPr>
              <a:tblGrid>
                <a:gridCol w="1447800"/>
                <a:gridCol w="914400"/>
                <a:gridCol w="6324600"/>
              </a:tblGrid>
              <a:tr h="388620">
                <a:tc>
                  <a:txBody>
                    <a:bodyPr/>
                    <a:lstStyle/>
                    <a:p>
                      <a:pPr marL="12700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</a:rPr>
                        <a:t>Permission </a:t>
                      </a:r>
                      <a:b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</a:rPr>
                        <a:t>Role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E4464"/>
                    </a:solidFill>
                  </a:tcPr>
                </a:tc>
                <a:tc>
                  <a:txBody>
                    <a:bodyPr/>
                    <a:lstStyle/>
                    <a:p>
                      <a:pPr marL="12700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R/W/M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E44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Permission </a:t>
                      </a:r>
                      <a: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</a:rPr>
                        <a:t/>
                      </a:r>
                      <a:b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</a:rPr>
                        <a:t>Capabilities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E4464"/>
                    </a:solidFill>
                  </a:tcPr>
                </a:tc>
              </a:tr>
              <a:tr h="1773793">
                <a:tc>
                  <a:txBody>
                    <a:bodyPr/>
                    <a:lstStyle/>
                    <a:p>
                      <a:pPr marL="12700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</a:rPr>
                        <a:t>PROJ MGR</a:t>
                      </a:r>
                      <a:endParaRPr lang="en-US" sz="1400" b="1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B92B7"/>
                    </a:solidFill>
                  </a:tcPr>
                </a:tc>
                <a:tc>
                  <a:txBody>
                    <a:bodyPr/>
                    <a:lstStyle/>
                    <a:p>
                      <a:pPr marL="12700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M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EDF"/>
                    </a:solidFill>
                  </a:tcPr>
                </a:tc>
                <a:tc>
                  <a:txBody>
                    <a:bodyPr/>
                    <a:lstStyle/>
                    <a:p>
                      <a:pPr marL="176213" marR="0" lvl="0" indent="-176213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400" dirty="0" smtClean="0">
                          <a:effectLst/>
                        </a:rPr>
                        <a:t>Create </a:t>
                      </a:r>
                      <a:r>
                        <a:rPr lang="en-US" sz="1400" dirty="0">
                          <a:effectLst/>
                        </a:rPr>
                        <a:t>a Project</a:t>
                      </a:r>
                    </a:p>
                    <a:p>
                      <a:pPr marL="176213" marR="0" lvl="0" indent="-176213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400" dirty="0">
                          <a:effectLst/>
                        </a:rPr>
                        <a:t>Assign other users to be managers</a:t>
                      </a:r>
                    </a:p>
                    <a:p>
                      <a:pPr marL="176213" marR="0" lvl="0" indent="-176213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400" dirty="0">
                          <a:effectLst/>
                        </a:rPr>
                        <a:t>Assign </a:t>
                      </a:r>
                      <a:r>
                        <a:rPr lang="en-US" sz="1400" dirty="0" smtClean="0">
                          <a:effectLst/>
                        </a:rPr>
                        <a:t>project contributors </a:t>
                      </a:r>
                      <a:r>
                        <a:rPr lang="en-US" sz="1400" dirty="0">
                          <a:effectLst/>
                        </a:rPr>
                        <a:t>(read/write)</a:t>
                      </a:r>
                    </a:p>
                    <a:p>
                      <a:pPr marL="176213" marR="0" lvl="0" indent="-176213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400" dirty="0">
                          <a:effectLst/>
                        </a:rPr>
                        <a:t>Assign reading permissions to other users</a:t>
                      </a:r>
                    </a:p>
                    <a:p>
                      <a:pPr marL="176213" marR="0" lvl="0" indent="-176213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400" dirty="0" smtClean="0">
                          <a:effectLst/>
                        </a:rPr>
                        <a:t>Modify</a:t>
                      </a:r>
                      <a:r>
                        <a:rPr lang="en-US" sz="1400" baseline="0" dirty="0" smtClean="0">
                          <a:effectLst/>
                        </a:rPr>
                        <a:t> primary </a:t>
                      </a:r>
                      <a:r>
                        <a:rPr lang="en-US" sz="1400" dirty="0" smtClean="0">
                          <a:effectLst/>
                        </a:rPr>
                        <a:t>project </a:t>
                      </a:r>
                      <a:r>
                        <a:rPr lang="en-US" sz="1400" dirty="0">
                          <a:effectLst/>
                        </a:rPr>
                        <a:t>information</a:t>
                      </a:r>
                    </a:p>
                    <a:p>
                      <a:pPr marL="176213" marR="0" lvl="0" indent="-176213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400" dirty="0">
                          <a:effectLst/>
                        </a:rPr>
                        <a:t>Close Project</a:t>
                      </a:r>
                    </a:p>
                    <a:p>
                      <a:pPr marL="176213" marR="0" lvl="0" indent="-176213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400" dirty="0" smtClean="0">
                          <a:effectLst/>
                        </a:rPr>
                        <a:t>All Project Contributor </a:t>
                      </a:r>
                      <a:r>
                        <a:rPr lang="en-US" sz="1400" dirty="0">
                          <a:effectLst/>
                        </a:rPr>
                        <a:t>Permissions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8578">
                <a:tc>
                  <a:txBody>
                    <a:bodyPr/>
                    <a:lstStyle/>
                    <a:p>
                      <a:pPr marL="12700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</a:rPr>
                        <a:t>PROJ </a:t>
                      </a:r>
                      <a:r>
                        <a:rPr lang="en-US" sz="1400" b="1" dirty="0" smtClean="0">
                          <a:solidFill>
                            <a:srgbClr val="002060"/>
                          </a:solidFill>
                          <a:effectLst/>
                        </a:rPr>
                        <a:t>CONTRIB</a:t>
                      </a:r>
                      <a:endParaRPr lang="en-US" sz="1400" b="1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B92B7"/>
                    </a:solidFill>
                  </a:tcPr>
                </a:tc>
                <a:tc>
                  <a:txBody>
                    <a:bodyPr/>
                    <a:lstStyle/>
                    <a:p>
                      <a:pPr marL="12700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W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EDF"/>
                    </a:solidFill>
                  </a:tcPr>
                </a:tc>
                <a:tc>
                  <a:txBody>
                    <a:bodyPr/>
                    <a:lstStyle/>
                    <a:p>
                      <a:pPr marL="176213" marR="0" lvl="0" indent="-176213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60020" algn="l"/>
                        </a:tabLst>
                      </a:pPr>
                      <a:r>
                        <a:rPr lang="en-US" sz="1400" dirty="0" smtClean="0">
                          <a:effectLst/>
                        </a:rPr>
                        <a:t>Writes </a:t>
                      </a:r>
                      <a:r>
                        <a:rPr lang="en-US" sz="1400" dirty="0">
                          <a:effectLst/>
                        </a:rPr>
                        <a:t>information on project </a:t>
                      </a:r>
                      <a:r>
                        <a:rPr lang="en-US" sz="1400" dirty="0" smtClean="0">
                          <a:effectLst/>
                        </a:rPr>
                        <a:t>; adds milestone information</a:t>
                      </a:r>
                    </a:p>
                    <a:p>
                      <a:pPr marL="176213" marR="0" lvl="0" indent="-176213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60020" algn="l"/>
                        </a:tabLs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Uploads</a:t>
                      </a:r>
                      <a:r>
                        <a:rPr lang="en-US" sz="14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documents for project (Document has user’s Role)</a:t>
                      </a:r>
                    </a:p>
                    <a:p>
                      <a:pPr marL="176213" marR="0" lvl="0" indent="-176213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60020" algn="l"/>
                        </a:tabLst>
                      </a:pPr>
                      <a:r>
                        <a:rPr lang="en-US" sz="14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Modifies document meta data (change document role, etc.)</a:t>
                      </a:r>
                    </a:p>
                    <a:p>
                      <a:pPr marL="176213" marR="0" lvl="0" indent="-176213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60020" algn="l"/>
                        </a:tabLst>
                      </a:pPr>
                      <a:r>
                        <a:rPr lang="en-US" sz="14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All Project Reader Permissions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2800">
                <a:tc>
                  <a:txBody>
                    <a:bodyPr/>
                    <a:lstStyle/>
                    <a:p>
                      <a:pPr marL="12700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</a:rPr>
                        <a:t>PROJ READER</a:t>
                      </a:r>
                      <a:endParaRPr lang="en-US" sz="1400" b="1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B92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R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EDF"/>
                    </a:solidFill>
                  </a:tcPr>
                </a:tc>
                <a:tc>
                  <a:txBody>
                    <a:bodyPr/>
                    <a:lstStyle/>
                    <a:p>
                      <a:pPr marL="176213" marR="0" lvl="0" indent="-176213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60020" algn="l"/>
                        </a:tabLst>
                      </a:pPr>
                      <a:r>
                        <a:rPr lang="en-US" sz="1400" dirty="0">
                          <a:effectLst/>
                        </a:rPr>
                        <a:t>Reads all project information </a:t>
                      </a:r>
                      <a:endParaRPr lang="en-US" sz="1400" dirty="0" smtClean="0">
                        <a:effectLst/>
                      </a:endParaRPr>
                    </a:p>
                    <a:p>
                      <a:pPr marL="176213" marR="0" lvl="0" indent="-176213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60020" algn="l"/>
                        </a:tabLst>
                      </a:pPr>
                      <a:r>
                        <a:rPr lang="en-US" sz="1400" dirty="0" smtClean="0">
                          <a:effectLst/>
                        </a:rPr>
                        <a:t>Reads </a:t>
                      </a:r>
                      <a:r>
                        <a:rPr lang="en-US" sz="1400" dirty="0">
                          <a:effectLst/>
                        </a:rPr>
                        <a:t>all project documents </a:t>
                      </a:r>
                      <a:r>
                        <a:rPr lang="en-US" sz="1400" dirty="0" smtClean="0">
                          <a:effectLst/>
                        </a:rPr>
                        <a:t>where personal role matches information role (NON-GOV, GOV, EXEC)</a:t>
                      </a:r>
                    </a:p>
                  </a:txBody>
                  <a:tcPr marL="52243" marR="52243" marT="0" marB="0" anchor="ctr"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8933">
                <a:tc>
                  <a:txBody>
                    <a:bodyPr/>
                    <a:lstStyle/>
                    <a:p>
                      <a:pPr marL="12700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Repository Manager (Repos)</a:t>
                      </a:r>
                      <a:endParaRPr lang="en-US" sz="1400" b="1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L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B92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W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243" marR="52243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CEDF"/>
                    </a:solidFill>
                  </a:tcPr>
                </a:tc>
                <a:tc>
                  <a:txBody>
                    <a:bodyPr/>
                    <a:lstStyle/>
                    <a:p>
                      <a:pPr marL="176213" marR="0" lvl="0" indent="-176213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160020" algn="l"/>
                        </a:tabLst>
                        <a:defRPr/>
                      </a:pPr>
                      <a:r>
                        <a:rPr lang="en-US" sz="1400" dirty="0" smtClean="0">
                          <a:effectLst/>
                        </a:rPr>
                        <a:t>All users with privileges for “REPO” will have access to all projects and project documents by default</a:t>
                      </a:r>
                    </a:p>
                  </a:txBody>
                  <a:tcPr marL="52243" marR="52243" marT="0" marB="0" anchor="ctr">
                    <a:lnR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Training Guide Focus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45352"/>
            <a:ext cx="8229600" cy="4525963"/>
          </a:xfrm>
        </p:spPr>
        <p:txBody>
          <a:bodyPr/>
          <a:lstStyle/>
          <a:p>
            <a:pPr marL="395288" indent="-395288">
              <a:spcAft>
                <a:spcPts val="1200"/>
              </a:spcAft>
              <a:buFont typeface="Wingdings" pitchFamily="2" charset="2"/>
              <a:buChar char="§"/>
            </a:pPr>
            <a:r>
              <a:rPr lang="en-US" sz="2400" dirty="0"/>
              <a:t>Focus of this guide is Project Manager, Contributor and Reader</a:t>
            </a:r>
          </a:p>
          <a:p>
            <a:pPr marL="395288" indent="-395288">
              <a:spcAft>
                <a:spcPts val="1200"/>
              </a:spcAft>
              <a:buFont typeface="Wingdings" pitchFamily="2" charset="2"/>
              <a:buChar char="§"/>
            </a:pPr>
            <a:r>
              <a:rPr lang="en-US" sz="2400" dirty="0"/>
              <a:t>Project “Super users” – REPOS – should also review the functions related to:</a:t>
            </a:r>
          </a:p>
          <a:p>
            <a:pPr marL="860425" lvl="1" indent="-406400"/>
            <a:r>
              <a:rPr lang="en-US" sz="2200" dirty="0"/>
              <a:t>Administering project lookup data</a:t>
            </a:r>
          </a:p>
          <a:p>
            <a:pPr marL="860425" lvl="1" indent="-406400"/>
            <a:r>
              <a:rPr lang="en-US" sz="2200" dirty="0"/>
              <a:t>Managing the project repository</a:t>
            </a:r>
          </a:p>
          <a:p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8784488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117619"/>
            <a:ext cx="9144000" cy="503238"/>
          </a:xfrm>
        </p:spPr>
        <p:txBody>
          <a:bodyPr/>
          <a:lstStyle/>
          <a:p>
            <a:r>
              <a:rPr lang="en-US" sz="3600" dirty="0" smtClean="0">
                <a:solidFill>
                  <a:srgbClr val="385E8C"/>
                </a:solidFill>
              </a:rPr>
              <a:t>Module 2: Accessing Project Tool</a:t>
            </a:r>
            <a:endParaRPr lang="en-US" sz="3600" dirty="0">
              <a:solidFill>
                <a:srgbClr val="385E8C"/>
              </a:solidFill>
            </a:endParaRPr>
          </a:p>
        </p:txBody>
      </p:sp>
      <p:pic>
        <p:nvPicPr>
          <p:cNvPr id="4" name="Picture 3" descr="Blue Utilities icon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4864" y="4070789"/>
            <a:ext cx="1961403" cy="1961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6034" y="1349445"/>
            <a:ext cx="4716816" cy="3042995"/>
          </a:xfr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>
              <a:spcAft>
                <a:spcPts val="1200"/>
              </a:spcAft>
              <a:buNone/>
            </a:pP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  <a:t>What is covered</a:t>
            </a:r>
          </a:p>
          <a:p>
            <a:pPr marL="338138" indent="-338138">
              <a:spcAft>
                <a:spcPts val="9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Accessing the tool</a:t>
            </a:r>
          </a:p>
          <a:p>
            <a:pPr marL="338138" indent="-338138">
              <a:spcAft>
                <a:spcPts val="9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Main Page look &amp; feel</a:t>
            </a:r>
          </a:p>
          <a:p>
            <a:pPr marL="338138" indent="-338138">
              <a:spcAft>
                <a:spcPts val="9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Navigation bar</a:t>
            </a:r>
          </a:p>
          <a:p>
            <a:pPr marL="338138" indent="-338138">
              <a:spcAft>
                <a:spcPts val="9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Updating project tool information</a:t>
            </a:r>
          </a:p>
          <a:p>
            <a:pPr marL="338138" indent="-338138">
              <a:spcAft>
                <a:spcPts val="9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Accessing project tool functions</a:t>
            </a:r>
          </a:p>
          <a:p>
            <a:pPr marL="338138" indent="-338138">
              <a:spcAft>
                <a:spcPts val="9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Closing a project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304800"/>
            <a:ext cx="9144000" cy="715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Module 2: Project Tool – Starting</a:t>
            </a:r>
            <a:r>
              <a:rPr kumimoji="0" lang="en-US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Out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766440" y="3587555"/>
            <a:ext cx="3528508" cy="2083320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19113" indent="-22860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Char char="Ø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914400" indent="-166688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tabLst>
                <a:tab pos="862013" algn="l"/>
              </a:tabLst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204913" indent="-290513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  <a:buFont typeface="Arial" pitchFamily="34" charset="0"/>
              <a:buNone/>
            </a:pPr>
            <a:r>
              <a:rPr lang="en-US" sz="2600" b="1" dirty="0" smtClean="0">
                <a:solidFill>
                  <a:schemeClr val="accent1">
                    <a:lumMod val="50000"/>
                  </a:schemeClr>
                </a:solidFill>
              </a:rPr>
              <a:t>Who is involved</a:t>
            </a:r>
          </a:p>
          <a:p>
            <a:pPr marL="338138" indent="-338138">
              <a:spcAft>
                <a:spcPts val="900"/>
              </a:spcAft>
              <a:buFont typeface="Arial" pitchFamily="34" charset="0"/>
              <a:buAutoNum type="arabicPeriod"/>
            </a:pPr>
            <a:r>
              <a:rPr lang="en-US" sz="1900" dirty="0" smtClean="0">
                <a:solidFill>
                  <a:schemeClr val="tx1"/>
                </a:solidFill>
              </a:rPr>
              <a:t>All users assigned access to the project</a:t>
            </a:r>
          </a:p>
          <a:p>
            <a:pPr marL="338138" indent="-338138">
              <a:spcAft>
                <a:spcPts val="900"/>
              </a:spcAft>
              <a:buFont typeface="Arial" pitchFamily="34" charset="0"/>
              <a:buAutoNum type="arabicPeriod"/>
            </a:pPr>
            <a:r>
              <a:rPr lang="en-US" sz="1900" dirty="0" smtClean="0">
                <a:solidFill>
                  <a:schemeClr val="tx1"/>
                </a:solidFill>
              </a:rPr>
              <a:t>The Project administrators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63"/>
          <a:stretch/>
        </p:blipFill>
        <p:spPr bwMode="auto">
          <a:xfrm>
            <a:off x="497769" y="1338620"/>
            <a:ext cx="8058150" cy="4813829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9" name="Down Arrow Callout 18"/>
          <p:cNvSpPr/>
          <p:nvPr/>
        </p:nvSpPr>
        <p:spPr>
          <a:xfrm>
            <a:off x="6719858" y="705393"/>
            <a:ext cx="2187076" cy="633227"/>
          </a:xfrm>
          <a:prstGeom prst="downArrowCallout">
            <a:avLst>
              <a:gd name="adj1" fmla="val 51778"/>
              <a:gd name="adj2" fmla="val 49959"/>
              <a:gd name="adj3" fmla="val 25000"/>
              <a:gd name="adj4" fmla="val 56063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User must be logged in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034578" y="2502056"/>
            <a:ext cx="2011681" cy="318925"/>
          </a:xfrm>
          <a:prstGeom prst="roundRect">
            <a:avLst/>
          </a:prstGeom>
          <a:noFill/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Accessing Project Tool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2:  Accessing Project Tool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5" name="Left Arrow Callout 14"/>
          <p:cNvSpPr/>
          <p:nvPr/>
        </p:nvSpPr>
        <p:spPr>
          <a:xfrm>
            <a:off x="6555657" y="1954369"/>
            <a:ext cx="2306121" cy="1414297"/>
          </a:xfrm>
          <a:prstGeom prst="leftArrowCallout">
            <a:avLst>
              <a:gd name="adj1" fmla="val 26456"/>
              <a:gd name="adj2" fmla="val 20983"/>
              <a:gd name="adj3" fmla="val 15536"/>
              <a:gd name="adj4" fmla="val 84097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5100" indent="-1651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1600" dirty="0" smtClean="0">
                <a:solidFill>
                  <a:schemeClr val="tx1"/>
                </a:solidFill>
              </a:rPr>
              <a:t>From the main navigation bar select World-Class Toolkit | Project tool</a:t>
            </a:r>
          </a:p>
        </p:txBody>
      </p:sp>
    </p:spTree>
    <p:extLst>
      <p:ext uri="{BB962C8B-B14F-4D97-AF65-F5344CB8AC3E}">
        <p14:creationId xmlns:p14="http://schemas.microsoft.com/office/powerpoint/2010/main" val="3037990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3" y="1009650"/>
            <a:ext cx="7800975" cy="483870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6" name="Up Arrow Callout 15"/>
          <p:cNvSpPr/>
          <p:nvPr/>
        </p:nvSpPr>
        <p:spPr>
          <a:xfrm>
            <a:off x="1244205" y="5718147"/>
            <a:ext cx="6750886" cy="721874"/>
          </a:xfrm>
          <a:prstGeom prst="upArrowCallout">
            <a:avLst>
              <a:gd name="adj1" fmla="val 43171"/>
              <a:gd name="adj2" fmla="val 39074"/>
              <a:gd name="adj3" fmla="val 19340"/>
              <a:gd name="adj4" fmla="val 70648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Project administrators can update this page – they will see an “EDIT” link.</a:t>
            </a:r>
          </a:p>
        </p:txBody>
      </p:sp>
      <p:sp>
        <p:nvSpPr>
          <p:cNvPr id="19" name="Down Arrow Callout 18"/>
          <p:cNvSpPr/>
          <p:nvPr/>
        </p:nvSpPr>
        <p:spPr>
          <a:xfrm>
            <a:off x="1244205" y="873457"/>
            <a:ext cx="2600883" cy="853505"/>
          </a:xfrm>
          <a:prstGeom prst="downArrowCallout">
            <a:avLst>
              <a:gd name="adj1" fmla="val 53254"/>
              <a:gd name="adj2" fmla="val 37960"/>
              <a:gd name="adj3" fmla="val 25000"/>
              <a:gd name="adj4" fmla="val 45965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Project Tool Navigation Items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887756" y="1726962"/>
            <a:ext cx="5115471" cy="372771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150830" y="2567852"/>
            <a:ext cx="2011038" cy="690102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1:  </a:t>
            </a:r>
            <a:r>
              <a:rPr lang="en-US" sz="13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Project Privilege Model</a:t>
            </a:r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Tool Main Page</a:t>
            </a:r>
            <a:endParaRPr lang="en-US" dirty="0"/>
          </a:p>
        </p:txBody>
      </p:sp>
      <p:sp>
        <p:nvSpPr>
          <p:cNvPr id="2" name="Right Arrow 1"/>
          <p:cNvSpPr/>
          <p:nvPr/>
        </p:nvSpPr>
        <p:spPr>
          <a:xfrm>
            <a:off x="4830183" y="2659875"/>
            <a:ext cx="1578829" cy="519056"/>
          </a:xfrm>
          <a:prstGeom prst="rightArrow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Get started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117619"/>
            <a:ext cx="9144000" cy="503238"/>
          </a:xfrm>
        </p:spPr>
        <p:txBody>
          <a:bodyPr/>
          <a:lstStyle/>
          <a:p>
            <a:r>
              <a:rPr lang="en-US" sz="3600" dirty="0" smtClean="0">
                <a:solidFill>
                  <a:srgbClr val="385E8C"/>
                </a:solidFill>
              </a:rPr>
              <a:t>Module 3: Viewing Projects</a:t>
            </a:r>
            <a:endParaRPr lang="en-US" sz="3600" dirty="0">
              <a:solidFill>
                <a:srgbClr val="385E8C"/>
              </a:solidFill>
            </a:endParaRPr>
          </a:p>
        </p:txBody>
      </p:sp>
      <p:pic>
        <p:nvPicPr>
          <p:cNvPr id="4" name="Picture 3" descr="Blue Utilities icon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4864" y="4070789"/>
            <a:ext cx="1961403" cy="1961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0" y="304800"/>
            <a:ext cx="9144000" cy="715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Module 3: Viewing</a:t>
            </a:r>
            <a:r>
              <a:rPr kumimoji="0" lang="en-US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Projects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939489" y="1347850"/>
            <a:ext cx="4878114" cy="3042995"/>
          </a:xfr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spcAft>
                <a:spcPts val="1200"/>
              </a:spcAft>
              <a:buNone/>
            </a:pP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  <a:t>What is covered</a:t>
            </a:r>
          </a:p>
          <a:p>
            <a:pPr marL="338138" indent="-338138">
              <a:spcAft>
                <a:spcPts val="9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What is on the project list page</a:t>
            </a:r>
          </a:p>
          <a:p>
            <a:pPr marL="338138" indent="-338138">
              <a:spcAft>
                <a:spcPts val="9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What projects a user views</a:t>
            </a:r>
            <a:endParaRPr lang="en-US" sz="2000" dirty="0">
              <a:solidFill>
                <a:schemeClr val="tx1"/>
              </a:solidFill>
            </a:endParaRPr>
          </a:p>
          <a:p>
            <a:pPr marL="338138" indent="-338138">
              <a:spcAft>
                <a:spcPts val="9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Business rules concerning projects on the viewer</a:t>
            </a:r>
          </a:p>
          <a:p>
            <a:pPr marL="338138" indent="-338138">
              <a:spcAft>
                <a:spcPts val="9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Using the filters and search</a:t>
            </a:r>
          </a:p>
          <a:p>
            <a:pPr marL="338138" indent="-338138">
              <a:spcAft>
                <a:spcPts val="900"/>
              </a:spcAft>
              <a:buAutoNum type="arabicPeriod"/>
            </a:pPr>
            <a:endParaRPr lang="en-US" sz="2000" dirty="0" smtClean="0">
              <a:solidFill>
                <a:schemeClr val="tx1"/>
              </a:solidFill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776396" y="3650507"/>
            <a:ext cx="3528508" cy="2083320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19113" indent="-22860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Char char="Ø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914400" indent="-166688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tabLst>
                <a:tab pos="862013" algn="l"/>
              </a:tabLst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204913" indent="-290513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  <a:buFont typeface="Arial" pitchFamily="34" charset="0"/>
              <a:buNone/>
            </a:pP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  <a:t>Who is involved</a:t>
            </a:r>
          </a:p>
          <a:p>
            <a:pPr marL="338138" indent="-338138">
              <a:spcAft>
                <a:spcPts val="900"/>
              </a:spcAft>
              <a:buFont typeface="Arial" pitchFamily="34" charset="0"/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All users assigned access to the project</a:t>
            </a:r>
          </a:p>
          <a:p>
            <a:pPr marL="338138" indent="-338138">
              <a:spcAft>
                <a:spcPts val="900"/>
              </a:spcAft>
              <a:buFont typeface="Arial" pitchFamily="34" charset="0"/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The Project administrators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11" t="13734" r="12221" b="8617"/>
          <a:stretch/>
        </p:blipFill>
        <p:spPr bwMode="auto">
          <a:xfrm>
            <a:off x="2211601" y="1612484"/>
            <a:ext cx="6667214" cy="4220423"/>
          </a:xfrm>
          <a:prstGeom prst="rect">
            <a:avLst/>
          </a:prstGeom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Project Viewer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3: Viewing Projects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273959" y="2464212"/>
            <a:ext cx="6369506" cy="688622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4338" y="812900"/>
            <a:ext cx="85915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i="1" dirty="0" smtClean="0"/>
              <a:t>Viewer Purpose </a:t>
            </a:r>
            <a:r>
              <a:rPr lang="en-US" sz="1600" dirty="0" smtClean="0"/>
              <a:t>– give users a comprehensive “at-a-glance” view of all projects they are associated with and access to key project related information management activities</a:t>
            </a:r>
            <a:endParaRPr lang="en-US" sz="1600" dirty="0"/>
          </a:p>
        </p:txBody>
      </p:sp>
      <p:sp>
        <p:nvSpPr>
          <p:cNvPr id="24" name="Right Arrow Callout 23"/>
          <p:cNvSpPr/>
          <p:nvPr/>
        </p:nvSpPr>
        <p:spPr>
          <a:xfrm>
            <a:off x="186580" y="1397676"/>
            <a:ext cx="2324608" cy="4435232"/>
          </a:xfrm>
          <a:prstGeom prst="rightArrowCallout">
            <a:avLst>
              <a:gd name="adj1" fmla="val 24783"/>
              <a:gd name="adj2" fmla="val 17534"/>
              <a:gd name="adj3" fmla="val 16125"/>
              <a:gd name="adj4" fmla="val 78443"/>
            </a:avLst>
          </a:prstGeom>
          <a:gradFill flip="none" rotWithShape="1">
            <a:gsLst>
              <a:gs pos="56000">
                <a:schemeClr val="accent1">
                  <a:lumMod val="20000"/>
                  <a:lumOff val="80000"/>
                  <a:alpha val="73000"/>
                </a:schemeClr>
              </a:gs>
              <a:gs pos="50000">
                <a:schemeClr val="bg1"/>
              </a:gs>
              <a:gs pos="35000">
                <a:schemeClr val="bg1">
                  <a:lumMod val="85000"/>
                  <a:alpha val="2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600" b="1" dirty="0" smtClean="0"/>
              <a:t>Main Elements:</a:t>
            </a:r>
          </a:p>
          <a:p>
            <a:pPr marL="171450" lvl="1" indent="-171450">
              <a:spcAft>
                <a:spcPts val="600"/>
              </a:spcAft>
              <a:buFont typeface="+mj-lt"/>
              <a:buAutoNum type="arabicPeriod"/>
              <a:tabLst>
                <a:tab pos="171450" algn="l"/>
              </a:tabLst>
            </a:pPr>
            <a:r>
              <a:rPr lang="en-US" sz="1600" dirty="0" smtClean="0"/>
              <a:t>Navigation</a:t>
            </a:r>
          </a:p>
          <a:p>
            <a:pPr marL="171450" lvl="1" indent="-171450">
              <a:spcAft>
                <a:spcPts val="600"/>
              </a:spcAft>
              <a:buFont typeface="+mj-lt"/>
              <a:buAutoNum type="arabicPeriod"/>
            </a:pPr>
            <a:r>
              <a:rPr lang="en-US" sz="1600" dirty="0" smtClean="0"/>
              <a:t>Filters and Search</a:t>
            </a:r>
          </a:p>
          <a:p>
            <a:pPr marL="171450" lvl="1" indent="-171450">
              <a:spcAft>
                <a:spcPts val="600"/>
              </a:spcAft>
              <a:buFont typeface="+mj-lt"/>
              <a:buAutoNum type="arabicPeriod"/>
            </a:pPr>
            <a:r>
              <a:rPr lang="en-US" sz="1600" dirty="0" smtClean="0"/>
              <a:t>List of projects</a:t>
            </a:r>
          </a:p>
          <a:p>
            <a:pPr marL="171450" lvl="1" indent="-171450">
              <a:spcAft>
                <a:spcPts val="600"/>
              </a:spcAft>
              <a:buFont typeface="+mj-lt"/>
              <a:buAutoNum type="arabicPeriod"/>
            </a:pPr>
            <a:r>
              <a:rPr lang="en-US" sz="1600" dirty="0" smtClean="0"/>
              <a:t>Popup project info</a:t>
            </a:r>
          </a:p>
          <a:p>
            <a:pPr marL="171450" lvl="1" indent="-171450">
              <a:spcAft>
                <a:spcPts val="600"/>
              </a:spcAft>
              <a:buFont typeface="+mj-lt"/>
              <a:buAutoNum type="arabicPeriod"/>
            </a:pPr>
            <a:r>
              <a:rPr lang="en-US" sz="1600" dirty="0" smtClean="0"/>
              <a:t>Popup team info</a:t>
            </a:r>
          </a:p>
          <a:p>
            <a:pPr marL="171450" lvl="1" indent="-171450">
              <a:spcAft>
                <a:spcPts val="600"/>
              </a:spcAft>
              <a:buFont typeface="+mj-lt"/>
              <a:buAutoNum type="arabicPeriod"/>
            </a:pPr>
            <a:r>
              <a:rPr lang="en-US" sz="1600" dirty="0"/>
              <a:t> </a:t>
            </a:r>
            <a:r>
              <a:rPr lang="en-US" sz="1600" dirty="0" smtClean="0"/>
              <a:t>Email the team</a:t>
            </a:r>
          </a:p>
          <a:p>
            <a:pPr marL="171450" lvl="1" indent="-171450">
              <a:spcAft>
                <a:spcPts val="600"/>
              </a:spcAft>
              <a:buFont typeface="+mj-lt"/>
              <a:buAutoNum type="arabicPeriod"/>
            </a:pPr>
            <a:r>
              <a:rPr lang="en-US" sz="1600" dirty="0" smtClean="0"/>
              <a:t> Number of documents associated with the project</a:t>
            </a:r>
          </a:p>
          <a:p>
            <a:pPr marL="171450" lvl="1" indent="-171450">
              <a:spcAft>
                <a:spcPts val="600"/>
              </a:spcAft>
              <a:buFont typeface="+mj-lt"/>
              <a:buAutoNum type="arabicPeriod"/>
            </a:pPr>
            <a:r>
              <a:rPr lang="en-US" sz="1600" dirty="0" smtClean="0"/>
              <a:t>Select a project to work on (</a:t>
            </a:r>
            <a:r>
              <a:rPr lang="en-US" sz="1600" dirty="0" smtClean="0">
                <a:hlinkClick r:id="rId4" action="ppaction://hlinksldjump"/>
              </a:rPr>
              <a:t>Module 6</a:t>
            </a:r>
            <a:r>
              <a:rPr lang="en-US" sz="1600" dirty="0" smtClean="0"/>
              <a:t>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4536" y="5857396"/>
            <a:ext cx="85915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The project tool is helping PPMD manage 2 types of projects.  There are MHS facility projects and internal organization support contract projects. 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273959" y="1572299"/>
            <a:ext cx="6604856" cy="296714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2060049" y="1427144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9" name="Oval 18"/>
          <p:cNvSpPr/>
          <p:nvPr/>
        </p:nvSpPr>
        <p:spPr>
          <a:xfrm>
            <a:off x="3730805" y="2306167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5" name="Oval 24"/>
          <p:cNvSpPr/>
          <p:nvPr/>
        </p:nvSpPr>
        <p:spPr>
          <a:xfrm>
            <a:off x="2636803" y="3193778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7" name="Oval 26"/>
          <p:cNvSpPr/>
          <p:nvPr/>
        </p:nvSpPr>
        <p:spPr>
          <a:xfrm>
            <a:off x="4620287" y="3844273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9" name="Oval 28"/>
          <p:cNvSpPr/>
          <p:nvPr/>
        </p:nvSpPr>
        <p:spPr>
          <a:xfrm>
            <a:off x="6435437" y="4293868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30" name="Oval 29"/>
          <p:cNvSpPr/>
          <p:nvPr/>
        </p:nvSpPr>
        <p:spPr>
          <a:xfrm>
            <a:off x="8545641" y="3695399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31" name="Oval 30"/>
          <p:cNvSpPr/>
          <p:nvPr/>
        </p:nvSpPr>
        <p:spPr>
          <a:xfrm>
            <a:off x="8545414" y="4190026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912492" y="1923605"/>
            <a:ext cx="829768" cy="18288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smtClean="0"/>
              <a:t>John Jones</a:t>
            </a:r>
            <a:endParaRPr lang="en-US" sz="900" b="1" dirty="0"/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4484091" y="4011488"/>
            <a:ext cx="136196" cy="3616"/>
          </a:xfrm>
          <a:prstGeom prst="straightConnector1">
            <a:avLst/>
          </a:prstGeom>
          <a:ln w="12700">
            <a:solidFill>
              <a:schemeClr val="accent1">
                <a:lumMod val="5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29" idx="0"/>
          </p:cNvCxnSpPr>
          <p:nvPr/>
        </p:nvCxnSpPr>
        <p:spPr>
          <a:xfrm flipV="1">
            <a:off x="6593482" y="4160362"/>
            <a:ext cx="0" cy="133506"/>
          </a:xfrm>
          <a:prstGeom prst="straightConnector1">
            <a:avLst/>
          </a:prstGeom>
          <a:ln w="12700">
            <a:solidFill>
              <a:schemeClr val="accent1">
                <a:lumMod val="5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30" idx="2"/>
          </p:cNvCxnSpPr>
          <p:nvPr/>
        </p:nvCxnSpPr>
        <p:spPr>
          <a:xfrm flipH="1">
            <a:off x="8253454" y="3853444"/>
            <a:ext cx="292187" cy="148873"/>
          </a:xfrm>
          <a:prstGeom prst="straightConnector1">
            <a:avLst/>
          </a:prstGeom>
          <a:ln w="12700">
            <a:solidFill>
              <a:schemeClr val="accent1">
                <a:lumMod val="5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>
            <a:stCxn id="31" idx="2"/>
          </p:cNvCxnSpPr>
          <p:nvPr/>
        </p:nvCxnSpPr>
        <p:spPr>
          <a:xfrm flipH="1" flipV="1">
            <a:off x="8460188" y="4190026"/>
            <a:ext cx="85226" cy="158045"/>
          </a:xfrm>
          <a:prstGeom prst="straightConnector1">
            <a:avLst/>
          </a:prstGeom>
          <a:ln w="12700">
            <a:solidFill>
              <a:schemeClr val="accent1">
                <a:lumMod val="5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2658034" y="5406952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751" y="2548455"/>
            <a:ext cx="8596313" cy="1476375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Project Viewer – Filters and Search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3: Viewing Projects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8340" y="911787"/>
            <a:ext cx="86847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Users may have assignments to both types of projects.  Over time, there will be an increasing number of projects in a user’s list.  Filters help reduce the list and support ability to quickly find a project. The Filter/ Search – locate specific projects; limit list length</a:t>
            </a:r>
            <a:endParaRPr lang="en-US" sz="1600" dirty="0"/>
          </a:p>
        </p:txBody>
      </p:sp>
      <p:sp>
        <p:nvSpPr>
          <p:cNvPr id="3" name="TextBox 2"/>
          <p:cNvSpPr txBox="1"/>
          <p:nvPr/>
        </p:nvSpPr>
        <p:spPr>
          <a:xfrm>
            <a:off x="3780880" y="3282293"/>
            <a:ext cx="1066318" cy="155448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ctr">
            <a:spAutoFit/>
          </a:bodyPr>
          <a:lstStyle/>
          <a:p>
            <a:r>
              <a:rPr lang="en-US" sz="9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</a:rPr>
              <a:t>Project Title Search</a:t>
            </a:r>
            <a:endParaRPr lang="en-US" sz="900" b="1" dirty="0">
              <a:solidFill>
                <a:schemeClr val="tx1">
                  <a:lumMod val="75000"/>
                  <a:lumOff val="2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4" name="Down Arrow Callout 3"/>
          <p:cNvSpPr/>
          <p:nvPr/>
        </p:nvSpPr>
        <p:spPr>
          <a:xfrm>
            <a:off x="238641" y="1806222"/>
            <a:ext cx="6354070" cy="1005386"/>
          </a:xfrm>
          <a:prstGeom prst="downArrowCallout">
            <a:avLst>
              <a:gd name="adj1" fmla="val 37114"/>
              <a:gd name="adj2" fmla="val 35095"/>
              <a:gd name="adj3" fmla="val 25000"/>
              <a:gd name="adj4" fmla="val 68006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Bef>
                <a:spcPct val="20000"/>
              </a:spcBef>
            </a:pPr>
            <a:r>
              <a:rPr lang="en-US" sz="1600" b="1" dirty="0" smtClean="0">
                <a:solidFill>
                  <a:schemeClr val="tx1"/>
                </a:solidFill>
              </a:rPr>
              <a:t>For Facility Projects, the list may be filtered by basic facility information:  </a:t>
            </a:r>
            <a:r>
              <a:rPr lang="en-US" sz="1600" dirty="0" smtClean="0">
                <a:solidFill>
                  <a:schemeClr val="tx1"/>
                </a:solidFill>
              </a:rPr>
              <a:t>Organization, Installation, 1391#, Facility Type, Location</a:t>
            </a:r>
          </a:p>
        </p:txBody>
      </p:sp>
      <p:sp>
        <p:nvSpPr>
          <p:cNvPr id="18" name="Up Arrow Callout 17"/>
          <p:cNvSpPr/>
          <p:nvPr/>
        </p:nvSpPr>
        <p:spPr>
          <a:xfrm>
            <a:off x="265461" y="3546288"/>
            <a:ext cx="8623783" cy="2854511"/>
          </a:xfrm>
          <a:prstGeom prst="upArrowCallout">
            <a:avLst>
              <a:gd name="adj1" fmla="val 20617"/>
              <a:gd name="adj2" fmla="val 17721"/>
              <a:gd name="adj3" fmla="val 14754"/>
              <a:gd name="adj4" fmla="val 78152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600" b="1" dirty="0" smtClean="0">
                <a:solidFill>
                  <a:schemeClr val="tx1"/>
                </a:solidFill>
              </a:rPr>
              <a:t>Other Filters:</a:t>
            </a:r>
          </a:p>
          <a:p>
            <a:r>
              <a:rPr lang="en-US" sz="1600" b="1" dirty="0" smtClean="0">
                <a:solidFill>
                  <a:schemeClr val="tx1"/>
                </a:solidFill>
              </a:rPr>
              <a:t>VA</a:t>
            </a:r>
            <a:r>
              <a:rPr lang="en-US" sz="1600" dirty="0" smtClean="0">
                <a:solidFill>
                  <a:schemeClr val="tx1"/>
                </a:solidFill>
              </a:rPr>
              <a:t>: project involved with Veterans Affairs?</a:t>
            </a:r>
          </a:p>
          <a:p>
            <a:r>
              <a:rPr lang="en-US" sz="1600" b="1" dirty="0" smtClean="0">
                <a:solidFill>
                  <a:schemeClr val="tx1"/>
                </a:solidFill>
              </a:rPr>
              <a:t>Project Status: </a:t>
            </a:r>
            <a:r>
              <a:rPr lang="en-US" sz="1600" dirty="0" smtClean="0">
                <a:solidFill>
                  <a:schemeClr val="tx1"/>
                </a:solidFill>
              </a:rPr>
              <a:t>Open or Closed?</a:t>
            </a:r>
          </a:p>
          <a:p>
            <a:r>
              <a:rPr lang="en-US" sz="1600" b="1" dirty="0" smtClean="0">
                <a:solidFill>
                  <a:schemeClr val="tx1"/>
                </a:solidFill>
              </a:rPr>
              <a:t>Project Title Search:  </a:t>
            </a:r>
            <a:r>
              <a:rPr lang="en-US" sz="1600" dirty="0" smtClean="0">
                <a:solidFill>
                  <a:schemeClr val="tx1"/>
                </a:solidFill>
              </a:rPr>
              <a:t>search for an exact phrase in the title and find all projects with that phrase (exactly as typed in)</a:t>
            </a:r>
          </a:p>
          <a:p>
            <a:r>
              <a:rPr lang="en-US" sz="1600" b="1" dirty="0" smtClean="0">
                <a:solidFill>
                  <a:schemeClr val="tx1"/>
                </a:solidFill>
              </a:rPr>
              <a:t>Purpose:  </a:t>
            </a:r>
            <a:r>
              <a:rPr lang="en-US" sz="1600" dirty="0" smtClean="0">
                <a:solidFill>
                  <a:schemeClr val="tx1"/>
                </a:solidFill>
              </a:rPr>
              <a:t>is project a</a:t>
            </a:r>
            <a:r>
              <a:rPr lang="en-US" sz="1600" u="sng" dirty="0" smtClean="0">
                <a:solidFill>
                  <a:schemeClr val="tx1"/>
                </a:solidFill>
              </a:rPr>
              <a:t> facility </a:t>
            </a:r>
            <a:r>
              <a:rPr lang="en-US" sz="1600" dirty="0" smtClean="0">
                <a:solidFill>
                  <a:schemeClr val="tx1"/>
                </a:solidFill>
              </a:rPr>
              <a:t>project or a </a:t>
            </a:r>
            <a:r>
              <a:rPr lang="en-US" sz="1600" u="sng" dirty="0" smtClean="0">
                <a:solidFill>
                  <a:schemeClr val="tx1"/>
                </a:solidFill>
              </a:rPr>
              <a:t>contract support </a:t>
            </a:r>
            <a:r>
              <a:rPr lang="en-US" sz="1600" dirty="0" smtClean="0">
                <a:solidFill>
                  <a:schemeClr val="tx1"/>
                </a:solidFill>
              </a:rPr>
              <a:t>project</a:t>
            </a:r>
          </a:p>
          <a:p>
            <a:r>
              <a:rPr lang="en-US" sz="1600" b="1" dirty="0" smtClean="0">
                <a:solidFill>
                  <a:schemeClr val="tx1"/>
                </a:solidFill>
              </a:rPr>
              <a:t>Show only Assigned:  </a:t>
            </a:r>
            <a:r>
              <a:rPr lang="en-US" sz="1600" dirty="0" smtClean="0">
                <a:solidFill>
                  <a:schemeClr val="tx1"/>
                </a:solidFill>
              </a:rPr>
              <a:t>Project Admins see all projects.  They may limit the list to just those they are actually assigned to “YES”.  The default filter is Assigned = Yes</a:t>
            </a:r>
          </a:p>
          <a:p>
            <a:r>
              <a:rPr lang="en-US" sz="1600" b="1" dirty="0" smtClean="0">
                <a:solidFill>
                  <a:schemeClr val="tx1"/>
                </a:solidFill>
              </a:rPr>
              <a:t>Contractor:  </a:t>
            </a:r>
            <a:r>
              <a:rPr lang="en-US" sz="1600" dirty="0" smtClean="0">
                <a:solidFill>
                  <a:schemeClr val="tx1"/>
                </a:solidFill>
              </a:rPr>
              <a:t>for projects that are “Contract Support” (not Facility), filter by contractor name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6264322" y="3286642"/>
            <a:ext cx="1132765" cy="357310"/>
          </a:xfrm>
          <a:prstGeom prst="roundRect">
            <a:avLst/>
          </a:prstGeom>
          <a:noFill/>
          <a:ln w="12700">
            <a:solidFill>
              <a:srgbClr val="FFC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397087" y="3342186"/>
            <a:ext cx="1194558" cy="246221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100000" b="100000"/>
            </a:path>
            <a:tileRect t="-100000" r="-100000"/>
          </a:gradFill>
        </p:spPr>
        <p:txBody>
          <a:bodyPr wrap="none" rtlCol="0">
            <a:spAutoFit/>
          </a:bodyPr>
          <a:lstStyle/>
          <a:p>
            <a:r>
              <a:rPr lang="en-US" sz="1000" i="1" dirty="0" smtClean="0"/>
              <a:t>Only REPOS will see</a:t>
            </a:r>
            <a:endParaRPr lang="en-US" sz="1000" i="1" dirty="0"/>
          </a:p>
        </p:txBody>
      </p:sp>
    </p:spTree>
    <p:extLst>
      <p:ext uri="{BB962C8B-B14F-4D97-AF65-F5344CB8AC3E}">
        <p14:creationId xmlns:p14="http://schemas.microsoft.com/office/powerpoint/2010/main" val="1178886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45" t="36516" r="21688" b="14232"/>
          <a:stretch/>
        </p:blipFill>
        <p:spPr bwMode="auto">
          <a:xfrm>
            <a:off x="2301979" y="1187361"/>
            <a:ext cx="6751710" cy="3616657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Project Viewer – List of Projects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3: Viewing Projects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4" name="Right Arrow Callout 23"/>
          <p:cNvSpPr/>
          <p:nvPr/>
        </p:nvSpPr>
        <p:spPr>
          <a:xfrm>
            <a:off x="124178" y="947186"/>
            <a:ext cx="2658384" cy="5317135"/>
          </a:xfrm>
          <a:prstGeom prst="rightArrowCallout">
            <a:avLst>
              <a:gd name="adj1" fmla="val 23388"/>
              <a:gd name="adj2" fmla="val 21440"/>
              <a:gd name="adj3" fmla="val 16125"/>
              <a:gd name="adj4" fmla="val 78443"/>
            </a:avLst>
          </a:prstGeom>
          <a:gradFill flip="none" rotWithShape="1">
            <a:gsLst>
              <a:gs pos="56000">
                <a:schemeClr val="accent1">
                  <a:lumMod val="20000"/>
                  <a:lumOff val="80000"/>
                  <a:alpha val="73000"/>
                </a:schemeClr>
              </a:gs>
              <a:gs pos="50000">
                <a:schemeClr val="bg1"/>
              </a:gs>
              <a:gs pos="35000">
                <a:schemeClr val="bg1">
                  <a:lumMod val="85000"/>
                  <a:alpha val="2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lvl="1">
              <a:tabLst>
                <a:tab pos="171450" algn="l"/>
              </a:tabLst>
            </a:pPr>
            <a:r>
              <a:rPr lang="en-US" sz="1600" b="1" dirty="0">
                <a:solidFill>
                  <a:prstClr val="black"/>
                </a:solidFill>
              </a:rPr>
              <a:t>Main Elements:</a:t>
            </a:r>
          </a:p>
          <a:p>
            <a:pPr marL="171450" lvl="1" indent="-171450">
              <a:buFont typeface="+mj-lt"/>
              <a:buAutoNum type="arabicPeriod"/>
              <a:tabLst>
                <a:tab pos="171450" algn="l"/>
              </a:tabLst>
            </a:pPr>
            <a:r>
              <a:rPr lang="en-US" sz="1600" dirty="0" smtClean="0"/>
              <a:t>Sortable columns</a:t>
            </a:r>
          </a:p>
          <a:p>
            <a:pPr marL="171450" lvl="1" indent="-171450">
              <a:buFont typeface="+mj-lt"/>
              <a:buAutoNum type="arabicPeriod"/>
              <a:tabLst>
                <a:tab pos="171450" algn="l"/>
              </a:tabLst>
            </a:pPr>
            <a:r>
              <a:rPr lang="en-US" sz="1600" dirty="0" smtClean="0"/>
              <a:t>Project Names</a:t>
            </a:r>
          </a:p>
          <a:p>
            <a:pPr marL="171450" lvl="1" indent="-171450">
              <a:buFont typeface="+mj-lt"/>
              <a:buAutoNum type="arabicPeriod"/>
              <a:tabLst>
                <a:tab pos="171450" algn="l"/>
              </a:tabLst>
            </a:pPr>
            <a:r>
              <a:rPr lang="en-US" sz="1600" dirty="0" smtClean="0"/>
              <a:t>Project Service Organization</a:t>
            </a:r>
          </a:p>
          <a:p>
            <a:pPr marL="171450" lvl="1" indent="-171450">
              <a:buFont typeface="+mj-lt"/>
              <a:buAutoNum type="arabicPeriod"/>
              <a:tabLst>
                <a:tab pos="171450" algn="l"/>
              </a:tabLst>
            </a:pPr>
            <a:r>
              <a:rPr lang="en-US" sz="1600" dirty="0" smtClean="0"/>
              <a:t>Location</a:t>
            </a:r>
          </a:p>
          <a:p>
            <a:pPr marL="171450" lvl="1" indent="-171450">
              <a:buFont typeface="+mj-lt"/>
              <a:buAutoNum type="arabicPeriod"/>
              <a:tabLst>
                <a:tab pos="171450" algn="l"/>
              </a:tabLst>
            </a:pPr>
            <a:r>
              <a:rPr lang="en-US" sz="1600" dirty="0" smtClean="0"/>
              <a:t>Whether or not there is VA collaboration involved</a:t>
            </a:r>
          </a:p>
          <a:p>
            <a:pPr marL="171450" lvl="1" indent="-171450">
              <a:buFont typeface="+mj-lt"/>
              <a:buAutoNum type="arabicPeriod"/>
              <a:tabLst>
                <a:tab pos="171450" algn="l"/>
              </a:tabLst>
            </a:pPr>
            <a:r>
              <a:rPr lang="en-US" sz="1600" dirty="0" smtClean="0"/>
              <a:t>The user’s permissions in relation to the project</a:t>
            </a:r>
          </a:p>
          <a:p>
            <a:pPr marL="171450" lvl="1" indent="-171450">
              <a:buFont typeface="+mj-lt"/>
              <a:buAutoNum type="arabicPeriod"/>
              <a:tabLst>
                <a:tab pos="171450" algn="l"/>
              </a:tabLst>
            </a:pPr>
            <a:r>
              <a:rPr lang="en-US" sz="1600" dirty="0" smtClean="0"/>
              <a:t>The Eye-Glass icon opens up quick views of Project information and Team information</a:t>
            </a:r>
          </a:p>
          <a:p>
            <a:pPr marL="171450" lvl="1" indent="-171450">
              <a:buFont typeface="+mj-lt"/>
              <a:buAutoNum type="arabicPeriod"/>
              <a:tabLst>
                <a:tab pos="171450" algn="l"/>
              </a:tabLst>
            </a:pPr>
            <a:r>
              <a:rPr lang="en-US" sz="1600" dirty="0" smtClean="0"/>
              <a:t>Project ID is linked to the project information page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6059605" y="2174464"/>
            <a:ext cx="511425" cy="2629554"/>
          </a:xfrm>
          <a:prstGeom prst="roundRect">
            <a:avLst/>
          </a:prstGeom>
          <a:noFill/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83" r="23774" b="18586"/>
          <a:stretch/>
        </p:blipFill>
        <p:spPr bwMode="auto">
          <a:xfrm>
            <a:off x="1740127" y="4774404"/>
            <a:ext cx="399466" cy="32737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Oval 16"/>
          <p:cNvSpPr/>
          <p:nvPr/>
        </p:nvSpPr>
        <p:spPr>
          <a:xfrm>
            <a:off x="2218093" y="1570877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8" name="Oval 17"/>
          <p:cNvSpPr/>
          <p:nvPr/>
        </p:nvSpPr>
        <p:spPr>
          <a:xfrm>
            <a:off x="2782562" y="1570877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9" name="Oval 18"/>
          <p:cNvSpPr/>
          <p:nvPr/>
        </p:nvSpPr>
        <p:spPr>
          <a:xfrm>
            <a:off x="4775135" y="1570877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0" name="Oval 19"/>
          <p:cNvSpPr/>
          <p:nvPr/>
        </p:nvSpPr>
        <p:spPr>
          <a:xfrm>
            <a:off x="5158025" y="1570877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1" name="Oval 20"/>
          <p:cNvSpPr/>
          <p:nvPr/>
        </p:nvSpPr>
        <p:spPr>
          <a:xfrm>
            <a:off x="5519789" y="1570877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22" name="Oval 21"/>
          <p:cNvSpPr/>
          <p:nvPr/>
        </p:nvSpPr>
        <p:spPr>
          <a:xfrm>
            <a:off x="6059605" y="1570877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23" name="Oval 22"/>
          <p:cNvSpPr/>
          <p:nvPr/>
        </p:nvSpPr>
        <p:spPr>
          <a:xfrm>
            <a:off x="4617090" y="2224710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16" name="Oval 15"/>
          <p:cNvSpPr/>
          <p:nvPr/>
        </p:nvSpPr>
        <p:spPr>
          <a:xfrm>
            <a:off x="2758471" y="4346222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496891" y="4924445"/>
            <a:ext cx="6442393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1400" dirty="0"/>
              <a:t>Each user has a specific assignment to a project.  The assignment determines extent of activities that the user can perform for the project: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400" dirty="0"/>
              <a:t>M or W:  can upload documents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400" dirty="0"/>
              <a:t>R:  can view documents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400" dirty="0"/>
              <a:t>If it is “ “, then the user has Project Administrator privileges.  All PPMD staff are initially assigned that role.  It can be removed on request.</a:t>
            </a:r>
          </a:p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968502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Project Viewer – Popup Information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3: Viewing Projects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18" y="3888714"/>
            <a:ext cx="4351529" cy="2565874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550" y="816079"/>
            <a:ext cx="4172149" cy="3228191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7" name="Rounded Rectangle 26"/>
          <p:cNvSpPr/>
          <p:nvPr/>
        </p:nvSpPr>
        <p:spPr>
          <a:xfrm>
            <a:off x="3059288" y="816080"/>
            <a:ext cx="587023" cy="505609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87" r="21996"/>
          <a:stretch/>
        </p:blipFill>
        <p:spPr bwMode="auto">
          <a:xfrm>
            <a:off x="302419" y="3725333"/>
            <a:ext cx="408782" cy="459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87" r="30663"/>
          <a:stretch/>
        </p:blipFill>
        <p:spPr bwMode="auto">
          <a:xfrm>
            <a:off x="7038787" y="3725333"/>
            <a:ext cx="363357" cy="459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ight Arrow Callout 11"/>
          <p:cNvSpPr/>
          <p:nvPr/>
        </p:nvSpPr>
        <p:spPr>
          <a:xfrm>
            <a:off x="282223" y="812800"/>
            <a:ext cx="3160590" cy="2822222"/>
          </a:xfrm>
          <a:prstGeom prst="rightArrowCallout">
            <a:avLst>
              <a:gd name="adj1" fmla="val 23388"/>
              <a:gd name="adj2" fmla="val 21440"/>
              <a:gd name="adj3" fmla="val 11259"/>
              <a:gd name="adj4" fmla="val 84806"/>
            </a:avLst>
          </a:prstGeom>
          <a:gradFill flip="none" rotWithShape="1">
            <a:gsLst>
              <a:gs pos="56000">
                <a:schemeClr val="accent1">
                  <a:lumMod val="20000"/>
                  <a:lumOff val="80000"/>
                  <a:alpha val="73000"/>
                </a:schemeClr>
              </a:gs>
              <a:gs pos="50000">
                <a:schemeClr val="bg1"/>
              </a:gs>
              <a:gs pos="35000">
                <a:schemeClr val="bg1">
                  <a:lumMod val="85000"/>
                  <a:alpha val="2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600" b="1" dirty="0"/>
              <a:t>Popup viewers:  </a:t>
            </a:r>
            <a:r>
              <a:rPr lang="en-US" sz="1600" dirty="0"/>
              <a:t>provide key information about each project without requiring user to leave the page.   </a:t>
            </a:r>
          </a:p>
          <a:p>
            <a:r>
              <a:rPr lang="en-US" sz="1600" dirty="0"/>
              <a:t>Where ever the “eye glass” Icon is, users may click on it and expect a Popup Information </a:t>
            </a:r>
            <a:r>
              <a:rPr lang="en-US" sz="1600" dirty="0" smtClean="0"/>
              <a:t>view</a:t>
            </a:r>
            <a:endParaRPr lang="en-US" sz="1600" dirty="0"/>
          </a:p>
          <a:p>
            <a:r>
              <a:rPr lang="en-US" sz="1600" dirty="0"/>
              <a:t>Different viewer based on type of project – MHS Facility or MHS Contract Support</a:t>
            </a:r>
          </a:p>
        </p:txBody>
      </p:sp>
      <p:sp>
        <p:nvSpPr>
          <p:cNvPr id="13" name="Left Arrow Callout 12"/>
          <p:cNvSpPr/>
          <p:nvPr/>
        </p:nvSpPr>
        <p:spPr>
          <a:xfrm>
            <a:off x="4139953" y="4593962"/>
            <a:ext cx="3160590" cy="1343994"/>
          </a:xfrm>
          <a:prstGeom prst="leftArrowCallout">
            <a:avLst>
              <a:gd name="adj1" fmla="val 40119"/>
              <a:gd name="adj2" fmla="val 33399"/>
              <a:gd name="adj3" fmla="val 25000"/>
              <a:gd name="adj4" fmla="val 79978"/>
            </a:avLst>
          </a:prstGeom>
          <a:gradFill flip="none" rotWithShape="1">
            <a:gsLst>
              <a:gs pos="56000">
                <a:schemeClr val="accent1">
                  <a:lumMod val="20000"/>
                  <a:lumOff val="80000"/>
                  <a:alpha val="73000"/>
                </a:schemeClr>
              </a:gs>
              <a:gs pos="50000">
                <a:schemeClr val="bg1"/>
              </a:gs>
              <a:gs pos="35000">
                <a:schemeClr val="bg1">
                  <a:lumMod val="85000"/>
                  <a:alpha val="2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600" b="1" dirty="0"/>
              <a:t>Contract Support:  </a:t>
            </a:r>
            <a:r>
              <a:rPr lang="en-US" sz="1600" dirty="0"/>
              <a:t>contract information </a:t>
            </a:r>
            <a:r>
              <a:rPr lang="en-US" sz="1600" dirty="0" smtClean="0"/>
              <a:t>with </a:t>
            </a:r>
            <a:r>
              <a:rPr lang="en-US" sz="1600" dirty="0"/>
              <a:t>other descriptive information.</a:t>
            </a:r>
          </a:p>
        </p:txBody>
      </p:sp>
      <p:sp>
        <p:nvSpPr>
          <p:cNvPr id="16" name="Left Arrow Callout 15"/>
          <p:cNvSpPr/>
          <p:nvPr/>
        </p:nvSpPr>
        <p:spPr>
          <a:xfrm>
            <a:off x="6434816" y="1384401"/>
            <a:ext cx="2562428" cy="1911956"/>
          </a:xfrm>
          <a:prstGeom prst="leftArrowCallout">
            <a:avLst>
              <a:gd name="adj1" fmla="val 29189"/>
              <a:gd name="adj2" fmla="val 25946"/>
              <a:gd name="adj3" fmla="val 12082"/>
              <a:gd name="adj4" fmla="val 83062"/>
            </a:avLst>
          </a:prstGeom>
          <a:gradFill flip="none" rotWithShape="1">
            <a:gsLst>
              <a:gs pos="56000">
                <a:schemeClr val="accent1">
                  <a:lumMod val="20000"/>
                  <a:lumOff val="80000"/>
                  <a:alpha val="73000"/>
                </a:schemeClr>
              </a:gs>
              <a:gs pos="50000">
                <a:schemeClr val="bg1"/>
              </a:gs>
              <a:gs pos="35000">
                <a:schemeClr val="bg1">
                  <a:lumMod val="85000"/>
                  <a:alpha val="2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600" dirty="0"/>
              <a:t>Information includes basic specs and provides first section of the QUAD chart.  When this information is updated, its reflected in this popup.</a:t>
            </a:r>
          </a:p>
        </p:txBody>
      </p:sp>
    </p:spTree>
    <p:extLst>
      <p:ext uri="{BB962C8B-B14F-4D97-AF65-F5344CB8AC3E}">
        <p14:creationId xmlns:p14="http://schemas.microsoft.com/office/powerpoint/2010/main" val="968502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Project Viewer – Team Popup 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3: Viewing Projects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542230" y="1520732"/>
            <a:ext cx="6095727" cy="4015321"/>
            <a:chOff x="1221648" y="944397"/>
            <a:chExt cx="7355563" cy="4575921"/>
          </a:xfrm>
        </p:grpSpPr>
        <p:sp>
          <p:nvSpPr>
            <p:cNvPr id="10" name="Left Arrow Callout 9"/>
            <p:cNvSpPr/>
            <p:nvPr/>
          </p:nvSpPr>
          <p:spPr>
            <a:xfrm>
              <a:off x="6518193" y="1743302"/>
              <a:ext cx="2059018" cy="2490734"/>
            </a:xfrm>
            <a:prstGeom prst="leftArrowCallout">
              <a:avLst>
                <a:gd name="adj1" fmla="val 26456"/>
                <a:gd name="adj2" fmla="val 16992"/>
                <a:gd name="adj3" fmla="val 15536"/>
                <a:gd name="adj4" fmla="val 77353"/>
              </a:avLst>
            </a:prstGeom>
            <a:gradFill>
              <a:gsLst>
                <a:gs pos="3000">
                  <a:schemeClr val="accent1">
                    <a:lumMod val="20000"/>
                    <a:lumOff val="80000"/>
                  </a:schemeClr>
                </a:gs>
                <a:gs pos="35000">
                  <a:schemeClr val="bg1">
                    <a:alpha val="97000"/>
                  </a:schemeClr>
                </a:gs>
                <a:gs pos="67000">
                  <a:srgbClr val="EBF2FF">
                    <a:alpha val="64000"/>
                  </a:srgbClr>
                </a:gs>
              </a:gsLst>
            </a:gradFill>
            <a:ln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165100" indent="-165100">
                <a:spcBef>
                  <a:spcPct val="20000"/>
                </a:spcBef>
                <a:buFont typeface="Wingdings" pitchFamily="2" charset="2"/>
                <a:buChar char="§"/>
              </a:pPr>
              <a:endParaRPr lang="en-US" sz="16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2543974" y="1504997"/>
              <a:ext cx="4076700" cy="467593"/>
            </a:xfrm>
            <a:prstGeom prst="roundRect">
              <a:avLst/>
            </a:prstGeom>
            <a:noFill/>
            <a:ln w="285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169863" indent="-169863" algn="ctr">
                <a:spcBef>
                  <a:spcPct val="20000"/>
                </a:spcBef>
                <a:buFont typeface="+mj-lt"/>
                <a:buAutoNum type="arabicPeriod"/>
              </a:pPr>
              <a:endParaRPr lang="en-US" sz="14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2130523" y="3546797"/>
              <a:ext cx="4672445" cy="578427"/>
            </a:xfrm>
            <a:prstGeom prst="roundRect">
              <a:avLst/>
            </a:prstGeom>
            <a:noFill/>
            <a:ln w="285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169863" indent="-169863" algn="ctr">
                <a:spcBef>
                  <a:spcPct val="20000"/>
                </a:spcBef>
                <a:buFont typeface="+mj-lt"/>
                <a:buAutoNum type="arabicPeriod"/>
              </a:pPr>
              <a:endParaRPr lang="en-US" sz="1400" dirty="0" smtClean="0">
                <a:solidFill>
                  <a:schemeClr val="tx1"/>
                </a:solidFill>
              </a:endParaRPr>
            </a:p>
          </p:txBody>
        </p:sp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1648" y="944397"/>
              <a:ext cx="7355563" cy="4575921"/>
            </a:xfrm>
            <a:prstGeom prst="rect">
              <a:avLst/>
            </a:prstGeom>
            <a:ln w="9525">
              <a:solidFill>
                <a:schemeClr val="tx2">
                  <a:lumMod val="40000"/>
                  <a:lumOff val="60000"/>
                </a:schemeClr>
              </a:solidFill>
              <a:miter lim="800000"/>
              <a:headEnd/>
              <a:tailEnd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7325158" y="1864105"/>
              <a:ext cx="1001261" cy="2308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2">
                  <a:lumMod val="40000"/>
                  <a:lumOff val="6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smtClean="0"/>
                <a:t>John Jones</a:t>
              </a:r>
              <a:endParaRPr lang="en-US" sz="900" b="1" dirty="0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380254" y="835524"/>
            <a:ext cx="8684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i="1" dirty="0" smtClean="0"/>
              <a:t>Team Popup </a:t>
            </a:r>
            <a:r>
              <a:rPr lang="en-US" sz="1600" dirty="0" smtClean="0"/>
              <a:t>– give users an “at-a-glance” view of all current team members assigned to the project and their role and access information. Users can open an email session by clicking on the user’s name.</a:t>
            </a:r>
            <a:endParaRPr lang="en-US" sz="1600" dirty="0"/>
          </a:p>
        </p:txBody>
      </p:sp>
      <p:sp>
        <p:nvSpPr>
          <p:cNvPr id="24" name="Right Arrow Callout 23"/>
          <p:cNvSpPr/>
          <p:nvPr/>
        </p:nvSpPr>
        <p:spPr>
          <a:xfrm>
            <a:off x="199631" y="1850843"/>
            <a:ext cx="2599090" cy="2856624"/>
          </a:xfrm>
          <a:prstGeom prst="rightArrowCallout">
            <a:avLst>
              <a:gd name="adj1" fmla="val 24141"/>
              <a:gd name="adj2" fmla="val 21440"/>
              <a:gd name="adj3" fmla="val 16125"/>
              <a:gd name="adj4" fmla="val 78443"/>
            </a:avLst>
          </a:prstGeom>
          <a:gradFill flip="none" rotWithShape="1">
            <a:gsLst>
              <a:gs pos="56000">
                <a:schemeClr val="accent1">
                  <a:lumMod val="20000"/>
                  <a:lumOff val="80000"/>
                  <a:alpha val="73000"/>
                </a:schemeClr>
              </a:gs>
              <a:gs pos="50000">
                <a:schemeClr val="bg1"/>
              </a:gs>
              <a:gs pos="35000">
                <a:schemeClr val="bg1">
                  <a:lumMod val="85000"/>
                  <a:alpha val="2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600" b="1" dirty="0" smtClean="0"/>
              <a:t>Main Elements:</a:t>
            </a:r>
          </a:p>
          <a:p>
            <a:pPr marL="171450" lvl="1" indent="-171450">
              <a:spcAft>
                <a:spcPts val="600"/>
              </a:spcAft>
              <a:buFont typeface="+mj-lt"/>
              <a:buAutoNum type="arabicPeriod"/>
              <a:tabLst>
                <a:tab pos="171450" algn="l"/>
              </a:tabLst>
            </a:pPr>
            <a:r>
              <a:rPr lang="en-US" sz="1600" dirty="0" smtClean="0"/>
              <a:t>Name of user hyperlinked to the user’s email address</a:t>
            </a:r>
          </a:p>
          <a:p>
            <a:pPr marL="171450" lvl="1" indent="-171450">
              <a:spcAft>
                <a:spcPts val="600"/>
              </a:spcAft>
              <a:buFont typeface="+mj-lt"/>
              <a:buAutoNum type="arabicPeriod"/>
              <a:tabLst>
                <a:tab pos="171450" algn="l"/>
              </a:tabLst>
            </a:pPr>
            <a:r>
              <a:rPr lang="en-US" sz="1600" dirty="0" smtClean="0"/>
              <a:t>Complete spell-out of the email address</a:t>
            </a:r>
          </a:p>
          <a:p>
            <a:pPr marL="171450" lvl="1" indent="-171450">
              <a:spcAft>
                <a:spcPts val="600"/>
              </a:spcAft>
              <a:buFont typeface="+mj-lt"/>
              <a:buAutoNum type="arabicPeriod"/>
              <a:tabLst>
                <a:tab pos="171450" algn="l"/>
              </a:tabLst>
            </a:pPr>
            <a:r>
              <a:rPr lang="en-US" sz="1600" dirty="0" smtClean="0"/>
              <a:t>User’s role on the project</a:t>
            </a:r>
          </a:p>
          <a:p>
            <a:pPr marL="171450" lvl="1" indent="-171450">
              <a:spcAft>
                <a:spcPts val="600"/>
              </a:spcAft>
              <a:buFont typeface="+mj-lt"/>
              <a:buAutoNum type="arabicPeriod"/>
              <a:tabLst>
                <a:tab pos="171450" algn="l"/>
              </a:tabLst>
            </a:pPr>
            <a:r>
              <a:rPr lang="en-US" sz="1600" dirty="0" smtClean="0"/>
              <a:t>User’s organization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8182" y="2168988"/>
            <a:ext cx="4572000" cy="409575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292777" y="5558631"/>
            <a:ext cx="3985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Project managers can access a complete view of all current and past assignees to a project in the “Build/Manage Teams” function</a:t>
            </a:r>
            <a:endParaRPr lang="en-US" sz="1600" dirty="0"/>
          </a:p>
        </p:txBody>
      </p:sp>
      <p:sp>
        <p:nvSpPr>
          <p:cNvPr id="16" name="Oval 15"/>
          <p:cNvSpPr/>
          <p:nvPr/>
        </p:nvSpPr>
        <p:spPr>
          <a:xfrm>
            <a:off x="5022618" y="3818181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7" name="Oval 16"/>
          <p:cNvSpPr/>
          <p:nvPr/>
        </p:nvSpPr>
        <p:spPr>
          <a:xfrm>
            <a:off x="6318093" y="4153828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8" name="Oval 17"/>
          <p:cNvSpPr/>
          <p:nvPr/>
        </p:nvSpPr>
        <p:spPr>
          <a:xfrm>
            <a:off x="7080578" y="3488221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9" name="Oval 18"/>
          <p:cNvSpPr/>
          <p:nvPr/>
        </p:nvSpPr>
        <p:spPr>
          <a:xfrm>
            <a:off x="7857190" y="3502092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968502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Actions – </a:t>
            </a:r>
            <a:r>
              <a:rPr lang="en-US" dirty="0" err="1" smtClean="0"/>
              <a:t>eMail</a:t>
            </a:r>
            <a:r>
              <a:rPr lang="en-US" dirty="0" smtClean="0"/>
              <a:t> Team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3: Viewing Projects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2519" y="779079"/>
            <a:ext cx="85266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i="1" dirty="0" smtClean="0"/>
              <a:t>Email Team </a:t>
            </a:r>
            <a:r>
              <a:rPr lang="en-US" sz="1600" dirty="0" smtClean="0"/>
              <a:t>– give users the ability to send an email </a:t>
            </a:r>
            <a:r>
              <a:rPr lang="en-US" sz="1600" dirty="0"/>
              <a:t>to all current team members assigned to the </a:t>
            </a:r>
            <a:r>
              <a:rPr lang="en-US" sz="1600" dirty="0" smtClean="0"/>
              <a:t>project.</a:t>
            </a:r>
            <a:endParaRPr lang="en-US" sz="1600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96" t="12986" r="11891" b="10000"/>
          <a:stretch/>
        </p:blipFill>
        <p:spPr bwMode="auto">
          <a:xfrm>
            <a:off x="1417059" y="1474089"/>
            <a:ext cx="7586351" cy="4723105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6" name="Right Arrow Callout 15"/>
          <p:cNvSpPr/>
          <p:nvPr/>
        </p:nvSpPr>
        <p:spPr>
          <a:xfrm>
            <a:off x="259303" y="2505849"/>
            <a:ext cx="2288394" cy="2748540"/>
          </a:xfrm>
          <a:prstGeom prst="rightArrowCallout">
            <a:avLst>
              <a:gd name="adj1" fmla="val 24141"/>
              <a:gd name="adj2" fmla="val 21440"/>
              <a:gd name="adj3" fmla="val 16125"/>
              <a:gd name="adj4" fmla="val 78443"/>
            </a:avLst>
          </a:prstGeom>
          <a:gradFill flip="none" rotWithShape="1">
            <a:gsLst>
              <a:gs pos="56000">
                <a:schemeClr val="accent1">
                  <a:lumMod val="20000"/>
                  <a:lumOff val="80000"/>
                  <a:alpha val="79000"/>
                </a:schemeClr>
              </a:gs>
              <a:gs pos="50000">
                <a:schemeClr val="bg1"/>
              </a:gs>
              <a:gs pos="35000">
                <a:schemeClr val="bg1">
                  <a:lumMod val="85000"/>
                  <a:alpha val="68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600" b="1" dirty="0"/>
              <a:t>Main Elements:</a:t>
            </a:r>
          </a:p>
          <a:p>
            <a:pPr marL="231775" indent="-231775">
              <a:spcAft>
                <a:spcPts val="600"/>
              </a:spcAft>
              <a:buFont typeface="+mj-lt"/>
              <a:buAutoNum type="arabicPeriod"/>
            </a:pPr>
            <a:r>
              <a:rPr lang="en-US" sz="1600" dirty="0"/>
              <a:t>Link to your email account</a:t>
            </a:r>
          </a:p>
          <a:p>
            <a:pPr marL="231775" indent="-231775">
              <a:spcAft>
                <a:spcPts val="600"/>
              </a:spcAft>
              <a:buFont typeface="+mj-lt"/>
              <a:buAutoNum type="arabicPeriod"/>
            </a:pPr>
            <a:r>
              <a:rPr lang="en-US" sz="1600" dirty="0"/>
              <a:t>All </a:t>
            </a:r>
            <a:r>
              <a:rPr lang="en-US" sz="1600"/>
              <a:t>Team Members</a:t>
            </a:r>
            <a:r>
              <a:rPr lang="en-US" sz="1600" dirty="0"/>
              <a:t>’</a:t>
            </a:r>
            <a:r>
              <a:rPr lang="en-US" sz="1600"/>
              <a:t> </a:t>
            </a:r>
            <a:r>
              <a:rPr lang="en-US" sz="1600" dirty="0"/>
              <a:t>emails already pre-populated in the “To” field</a:t>
            </a:r>
          </a:p>
          <a:p>
            <a:pPr marL="231775" indent="-231775">
              <a:spcAft>
                <a:spcPts val="600"/>
              </a:spcAft>
              <a:buFont typeface="+mj-lt"/>
              <a:buAutoNum type="arabicPeriod"/>
            </a:pPr>
            <a:endParaRPr lang="en-US" sz="1600" dirty="0"/>
          </a:p>
        </p:txBody>
      </p:sp>
      <p:sp>
        <p:nvSpPr>
          <p:cNvPr id="18" name="Rounded Rectangle 17"/>
          <p:cNvSpPr/>
          <p:nvPr/>
        </p:nvSpPr>
        <p:spPr>
          <a:xfrm>
            <a:off x="7619916" y="4605928"/>
            <a:ext cx="800753" cy="252805"/>
          </a:xfrm>
          <a:prstGeom prst="roundRect">
            <a:avLst>
              <a:gd name="adj" fmla="val 38261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868166" y="2326282"/>
            <a:ext cx="998329" cy="2462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 smtClean="0"/>
              <a:t>John Jones</a:t>
            </a:r>
            <a:endParaRPr lang="en-US" sz="1000" b="1" dirty="0"/>
          </a:p>
        </p:txBody>
      </p:sp>
    </p:spTree>
    <p:extLst>
      <p:ext uri="{BB962C8B-B14F-4D97-AF65-F5344CB8AC3E}">
        <p14:creationId xmlns:p14="http://schemas.microsoft.com/office/powerpoint/2010/main" val="2127704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Project Viewer – Number of Documents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3: Viewing Projects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8" t="3078" r="11690" b="29379"/>
          <a:stretch/>
        </p:blipFill>
        <p:spPr bwMode="auto">
          <a:xfrm>
            <a:off x="586853" y="939260"/>
            <a:ext cx="7861111" cy="4274183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6992119" y="4353123"/>
            <a:ext cx="1087356" cy="252805"/>
          </a:xfrm>
          <a:prstGeom prst="roundRect">
            <a:avLst>
              <a:gd name="adj" fmla="val 38261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9" name="Up Arrow Callout 8"/>
          <p:cNvSpPr/>
          <p:nvPr/>
        </p:nvSpPr>
        <p:spPr>
          <a:xfrm>
            <a:off x="1651373" y="5001719"/>
            <a:ext cx="5773004" cy="1289905"/>
          </a:xfrm>
          <a:prstGeom prst="upArrowCallou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600" dirty="0" smtClean="0"/>
              <a:t>The number of documents associated with a project are shown in the “Action” column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206017" y="1813409"/>
            <a:ext cx="1064525" cy="2539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 smtClean="0"/>
              <a:t>John Jones</a:t>
            </a:r>
            <a:endParaRPr lang="en-US" sz="1050" b="1" dirty="0"/>
          </a:p>
        </p:txBody>
      </p:sp>
    </p:spTree>
    <p:extLst>
      <p:ext uri="{BB962C8B-B14F-4D97-AF65-F5344CB8AC3E}">
        <p14:creationId xmlns:p14="http://schemas.microsoft.com/office/powerpoint/2010/main" val="4234772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Project Viewer – Printing Out Project List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3: Viewing Projects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530870" y="1593229"/>
            <a:ext cx="6095727" cy="4015321"/>
            <a:chOff x="1221648" y="944397"/>
            <a:chExt cx="7355563" cy="4575921"/>
          </a:xfrm>
        </p:grpSpPr>
        <p:sp>
          <p:nvSpPr>
            <p:cNvPr id="10" name="Left Arrow Callout 9"/>
            <p:cNvSpPr/>
            <p:nvPr/>
          </p:nvSpPr>
          <p:spPr>
            <a:xfrm>
              <a:off x="6518193" y="1743302"/>
              <a:ext cx="2059018" cy="2490734"/>
            </a:xfrm>
            <a:prstGeom prst="leftArrowCallout">
              <a:avLst>
                <a:gd name="adj1" fmla="val 26456"/>
                <a:gd name="adj2" fmla="val 16992"/>
                <a:gd name="adj3" fmla="val 15536"/>
                <a:gd name="adj4" fmla="val 77353"/>
              </a:avLst>
            </a:prstGeom>
            <a:gradFill>
              <a:gsLst>
                <a:gs pos="3000">
                  <a:schemeClr val="accent1">
                    <a:lumMod val="20000"/>
                    <a:lumOff val="80000"/>
                  </a:schemeClr>
                </a:gs>
                <a:gs pos="35000">
                  <a:schemeClr val="bg1">
                    <a:alpha val="97000"/>
                  </a:schemeClr>
                </a:gs>
                <a:gs pos="67000">
                  <a:srgbClr val="EBF2FF">
                    <a:alpha val="64000"/>
                  </a:srgbClr>
                </a:gs>
              </a:gsLst>
            </a:gradFill>
            <a:ln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165100" indent="-165100">
                <a:spcBef>
                  <a:spcPct val="20000"/>
                </a:spcBef>
                <a:buFont typeface="Wingdings" pitchFamily="2" charset="2"/>
                <a:buChar char="§"/>
              </a:pPr>
              <a:endParaRPr lang="en-US" sz="16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2543974" y="1504997"/>
              <a:ext cx="4076700" cy="467593"/>
            </a:xfrm>
            <a:prstGeom prst="roundRect">
              <a:avLst/>
            </a:prstGeom>
            <a:noFill/>
            <a:ln w="285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169863" indent="-169863" algn="ctr">
                <a:spcBef>
                  <a:spcPct val="20000"/>
                </a:spcBef>
                <a:buFont typeface="+mj-lt"/>
                <a:buAutoNum type="arabicPeriod"/>
              </a:pPr>
              <a:endParaRPr lang="en-US" sz="14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2130523" y="3546797"/>
              <a:ext cx="4672445" cy="578427"/>
            </a:xfrm>
            <a:prstGeom prst="roundRect">
              <a:avLst/>
            </a:prstGeom>
            <a:noFill/>
            <a:ln w="285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169863" indent="-169863" algn="ctr">
                <a:spcBef>
                  <a:spcPct val="20000"/>
                </a:spcBef>
                <a:buFont typeface="+mj-lt"/>
                <a:buAutoNum type="arabicPeriod"/>
              </a:pPr>
              <a:endParaRPr lang="en-US" sz="1400" dirty="0" smtClean="0">
                <a:solidFill>
                  <a:schemeClr val="tx1"/>
                </a:solidFill>
              </a:endParaRPr>
            </a:p>
          </p:txBody>
        </p:sp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1648" y="944397"/>
              <a:ext cx="7355563" cy="4575921"/>
            </a:xfrm>
            <a:prstGeom prst="rect">
              <a:avLst/>
            </a:prstGeom>
            <a:ln w="9525">
              <a:solidFill>
                <a:schemeClr val="tx2">
                  <a:lumMod val="40000"/>
                  <a:lumOff val="60000"/>
                </a:schemeClr>
              </a:solidFill>
              <a:miter lim="800000"/>
              <a:headEnd/>
              <a:tailEnd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7325158" y="1864105"/>
              <a:ext cx="1001261" cy="2308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smtClean="0"/>
                <a:t>John Jones</a:t>
              </a:r>
              <a:endParaRPr lang="en-US" sz="900" b="1" dirty="0"/>
            </a:p>
          </p:txBody>
        </p:sp>
      </p:grpSp>
      <p:sp>
        <p:nvSpPr>
          <p:cNvPr id="19" name="Rounded Rectangle 18"/>
          <p:cNvSpPr/>
          <p:nvPr/>
        </p:nvSpPr>
        <p:spPr>
          <a:xfrm>
            <a:off x="6003875" y="2558273"/>
            <a:ext cx="684217" cy="339456"/>
          </a:xfrm>
          <a:prstGeom prst="roundRect">
            <a:avLst/>
          </a:prstGeom>
          <a:noFill/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472" y="2297869"/>
            <a:ext cx="3922633" cy="260604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6911" y="3973626"/>
            <a:ext cx="5700286" cy="2403275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6" name="Down Arrow Callout 15"/>
          <p:cNvSpPr/>
          <p:nvPr/>
        </p:nvSpPr>
        <p:spPr>
          <a:xfrm>
            <a:off x="517767" y="864195"/>
            <a:ext cx="8027922" cy="863006"/>
          </a:xfrm>
          <a:prstGeom prst="downArrowCallout">
            <a:avLst>
              <a:gd name="adj1" fmla="val 45929"/>
              <a:gd name="adj2" fmla="val 41279"/>
              <a:gd name="adj3" fmla="val 15911"/>
              <a:gd name="adj4" fmla="val 70865"/>
            </a:avLst>
          </a:prstGeom>
          <a:gradFill flip="none" rotWithShape="1">
            <a:gsLst>
              <a:gs pos="56000">
                <a:schemeClr val="accent1">
                  <a:lumMod val="20000"/>
                  <a:lumOff val="80000"/>
                  <a:alpha val="73000"/>
                </a:schemeClr>
              </a:gs>
              <a:gs pos="50000">
                <a:schemeClr val="bg1"/>
              </a:gs>
              <a:gs pos="35000">
                <a:schemeClr val="bg1">
                  <a:lumMod val="85000"/>
                  <a:alpha val="2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600"/>
              <a:t>Users may download a list of projects with project information for all projects they are assigned.  </a:t>
            </a:r>
            <a:r>
              <a:rPr lang="en-US" sz="1600" dirty="0"/>
              <a:t>The list is in CSV format – opens with EXCEL.  It is not formatted.</a:t>
            </a:r>
          </a:p>
        </p:txBody>
      </p:sp>
    </p:spTree>
    <p:extLst>
      <p:ext uri="{BB962C8B-B14F-4D97-AF65-F5344CB8AC3E}">
        <p14:creationId xmlns:p14="http://schemas.microsoft.com/office/powerpoint/2010/main" val="1424964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117619"/>
            <a:ext cx="9144000" cy="503238"/>
          </a:xfrm>
        </p:spPr>
        <p:txBody>
          <a:bodyPr/>
          <a:lstStyle/>
          <a:p>
            <a:r>
              <a:rPr lang="en-US" sz="3600" dirty="0" smtClean="0">
                <a:solidFill>
                  <a:srgbClr val="385E8C"/>
                </a:solidFill>
              </a:rPr>
              <a:t>Module 4: Creating Projects and </a:t>
            </a:r>
            <a:br>
              <a:rPr lang="en-US" sz="3600" dirty="0" smtClean="0">
                <a:solidFill>
                  <a:srgbClr val="385E8C"/>
                </a:solidFill>
              </a:rPr>
            </a:br>
            <a:r>
              <a:rPr lang="en-US" sz="3600" dirty="0" smtClean="0">
                <a:solidFill>
                  <a:srgbClr val="385E8C"/>
                </a:solidFill>
              </a:rPr>
              <a:t>Modifying Primary Information</a:t>
            </a:r>
            <a:endParaRPr lang="en-US" sz="3600" dirty="0">
              <a:solidFill>
                <a:srgbClr val="385E8C"/>
              </a:solidFill>
            </a:endParaRPr>
          </a:p>
        </p:txBody>
      </p:sp>
      <p:pic>
        <p:nvPicPr>
          <p:cNvPr id="4" name="Picture 3" descr="Blue Utilities icon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4864" y="4070789"/>
            <a:ext cx="1961403" cy="1961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424" y="1182126"/>
            <a:ext cx="5719495" cy="3042995"/>
          </a:xfr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spcAft>
                <a:spcPts val="1200"/>
              </a:spcAft>
              <a:buNone/>
            </a:pP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  <a:t>What is covered</a:t>
            </a:r>
          </a:p>
          <a:p>
            <a:pPr marL="338138" indent="-338138">
              <a:spcAft>
                <a:spcPts val="9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Creating a MHS Facility project vs. a Contract Support Project</a:t>
            </a:r>
          </a:p>
          <a:p>
            <a:pPr marL="338138" indent="-338138">
              <a:spcAft>
                <a:spcPts val="9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Finding a DMIS</a:t>
            </a:r>
          </a:p>
          <a:p>
            <a:pPr marL="338138" indent="-338138">
              <a:spcAft>
                <a:spcPts val="9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Modifying the basic information</a:t>
            </a:r>
          </a:p>
          <a:p>
            <a:pPr marL="338138" indent="-338138">
              <a:spcAft>
                <a:spcPts val="9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Business rules for what is required to create and modify projects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304800"/>
            <a:ext cx="9144000" cy="715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Module 4: Creating Projects and Modifying Primary Information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776396" y="3951721"/>
            <a:ext cx="3528508" cy="2083320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19113" indent="-22860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Char char="Ø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914400" indent="-166688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tabLst>
                <a:tab pos="862013" algn="l"/>
              </a:tabLst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204913" indent="-290513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  <a:buFont typeface="Arial" pitchFamily="34" charset="0"/>
              <a:buNone/>
            </a:pP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  <a:t>Who is involved</a:t>
            </a:r>
          </a:p>
          <a:p>
            <a:pPr marL="338138" indent="-338138">
              <a:spcAft>
                <a:spcPts val="900"/>
              </a:spcAft>
              <a:buFont typeface="Arial" pitchFamily="34" charset="0"/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All users with “Manager” (M) privileges to a project</a:t>
            </a:r>
          </a:p>
          <a:p>
            <a:pPr marL="338138" indent="-338138">
              <a:spcAft>
                <a:spcPts val="900"/>
              </a:spcAft>
              <a:buFont typeface="Arial" pitchFamily="34" charset="0"/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The Project administrators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38138" indent="-338138">
              <a:spcAft>
                <a:spcPts val="900"/>
              </a:spcAft>
            </a:pPr>
            <a:r>
              <a:rPr lang="en-US" dirty="0" smtClean="0"/>
              <a:t>Creating Projects – </a:t>
            </a:r>
            <a:r>
              <a:rPr lang="en-US" dirty="0"/>
              <a:t>Creating a MHS Facility </a:t>
            </a:r>
            <a:r>
              <a:rPr lang="en-US" dirty="0" smtClean="0"/>
              <a:t>project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4: Creating Projects and Modifying Primary Information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23401" r="11482" b="10553"/>
          <a:stretch/>
        </p:blipFill>
        <p:spPr bwMode="auto">
          <a:xfrm>
            <a:off x="259646" y="1954234"/>
            <a:ext cx="7789332" cy="4096611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52" t="11864" r="10579" b="11003"/>
          <a:stretch/>
        </p:blipFill>
        <p:spPr bwMode="auto">
          <a:xfrm>
            <a:off x="3984978" y="3172179"/>
            <a:ext cx="4876800" cy="2878666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10" name="Straight Arrow Connector 9"/>
          <p:cNvCxnSpPr/>
          <p:nvPr/>
        </p:nvCxnSpPr>
        <p:spPr>
          <a:xfrm>
            <a:off x="3323584" y="2370665"/>
            <a:ext cx="661394" cy="1016003"/>
          </a:xfrm>
          <a:prstGeom prst="straightConnector1">
            <a:avLst/>
          </a:prstGeom>
          <a:ln w="28575">
            <a:solidFill>
              <a:srgbClr val="25406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Down Arrow Callout 21"/>
          <p:cNvSpPr/>
          <p:nvPr/>
        </p:nvSpPr>
        <p:spPr>
          <a:xfrm>
            <a:off x="5768168" y="2318440"/>
            <a:ext cx="2385727" cy="958163"/>
          </a:xfrm>
          <a:prstGeom prst="downArrowCallout">
            <a:avLst>
              <a:gd name="adj1" fmla="val 37516"/>
              <a:gd name="adj2" fmla="val 25000"/>
              <a:gd name="adj3" fmla="val 25000"/>
              <a:gd name="adj4" fmla="val 64977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600" dirty="0"/>
              <a:t>The Create MHS Facility Project Page </a:t>
            </a:r>
            <a:r>
              <a:rPr lang="en-US" sz="1600" dirty="0" smtClean="0"/>
              <a:t>opens</a:t>
            </a:r>
            <a:endParaRPr lang="en-US" sz="1600" dirty="0"/>
          </a:p>
        </p:txBody>
      </p:sp>
      <p:sp>
        <p:nvSpPr>
          <p:cNvPr id="24" name="Down Arrow Callout 23"/>
          <p:cNvSpPr/>
          <p:nvPr/>
        </p:nvSpPr>
        <p:spPr>
          <a:xfrm>
            <a:off x="2359378" y="973933"/>
            <a:ext cx="2589806" cy="1119532"/>
          </a:xfrm>
          <a:prstGeom prst="downArrowCallout">
            <a:avLst>
              <a:gd name="adj1" fmla="val 37516"/>
              <a:gd name="adj2" fmla="val 25000"/>
              <a:gd name="adj3" fmla="val 18950"/>
              <a:gd name="adj4" fmla="val 71027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600" dirty="0"/>
              <a:t>From the Project Viewer, Select Project Information </a:t>
            </a:r>
            <a:r>
              <a:rPr lang="en-US" sz="1600" dirty="0">
                <a:sym typeface="Symbol"/>
              </a:rPr>
              <a:t> Create Facility Project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Creating Projects </a:t>
            </a:r>
            <a:r>
              <a:rPr lang="en-US" dirty="0"/>
              <a:t>– Creating a MHS Facility project</a:t>
            </a:r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4: Creating Projects and Modifying Primary Information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06" t="13235" r="12093" b="19491"/>
          <a:stretch/>
        </p:blipFill>
        <p:spPr bwMode="auto">
          <a:xfrm>
            <a:off x="152400" y="1298224"/>
            <a:ext cx="8839200" cy="4820354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2" name="Left Arrow Callout 21"/>
          <p:cNvSpPr/>
          <p:nvPr/>
        </p:nvSpPr>
        <p:spPr>
          <a:xfrm>
            <a:off x="3997776" y="1569157"/>
            <a:ext cx="4880435" cy="4753637"/>
          </a:xfrm>
          <a:prstGeom prst="leftArrowCallout">
            <a:avLst>
              <a:gd name="adj1" fmla="val 21709"/>
              <a:gd name="adj2" fmla="val 15410"/>
              <a:gd name="adj3" fmla="val 10789"/>
              <a:gd name="adj4" fmla="val 87762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600" b="1" dirty="0"/>
              <a:t>Main Elements:</a:t>
            </a:r>
          </a:p>
          <a:p>
            <a:pPr marL="225425" lvl="1" indent="-225425">
              <a:buFont typeface="+mj-lt"/>
              <a:buAutoNum type="arabicPeriod"/>
              <a:tabLst>
                <a:tab pos="225425" algn="l"/>
              </a:tabLst>
            </a:pPr>
            <a:r>
              <a:rPr lang="en-US" sz="1600" dirty="0"/>
              <a:t>System generated project name (based on </a:t>
            </a:r>
            <a:r>
              <a:rPr lang="en-US" sz="1600" dirty="0" smtClean="0"/>
              <a:t>information entered below</a:t>
            </a:r>
            <a:r>
              <a:rPr lang="en-US" sz="1600" dirty="0"/>
              <a:t>)</a:t>
            </a:r>
          </a:p>
          <a:p>
            <a:pPr marL="225425" lvl="1" indent="-225425">
              <a:buFont typeface="+mj-lt"/>
              <a:buAutoNum type="arabicPeriod"/>
              <a:tabLst>
                <a:tab pos="225425" algn="l"/>
              </a:tabLst>
            </a:pPr>
            <a:r>
              <a:rPr lang="en-US" sz="1600" dirty="0"/>
              <a:t>Link to HFSC 1391 Business Rules</a:t>
            </a:r>
          </a:p>
          <a:p>
            <a:pPr marL="225425" lvl="1" indent="-225425">
              <a:buFont typeface="+mj-lt"/>
              <a:buAutoNum type="arabicPeriod"/>
              <a:tabLst>
                <a:tab pos="225425" algn="l"/>
              </a:tabLst>
            </a:pPr>
            <a:r>
              <a:rPr lang="en-US" sz="1600" dirty="0"/>
              <a:t>Project </a:t>
            </a:r>
            <a:r>
              <a:rPr lang="en-US" sz="1600" dirty="0" smtClean="0"/>
              <a:t>Information Input</a:t>
            </a:r>
            <a:endParaRPr lang="en-US" sz="1600" dirty="0"/>
          </a:p>
          <a:p>
            <a:pPr marL="463550" lvl="2" indent="-238125">
              <a:buFont typeface="+mj-lt"/>
              <a:buAutoNum type="arabicPeriod"/>
              <a:tabLst>
                <a:tab pos="171450" algn="l"/>
              </a:tabLst>
            </a:pPr>
            <a:r>
              <a:rPr lang="en-US" sz="1600" dirty="0"/>
              <a:t>Facility Type (required)</a:t>
            </a:r>
          </a:p>
          <a:p>
            <a:pPr marL="463550" lvl="2" indent="-238125">
              <a:buFont typeface="+mj-lt"/>
              <a:buAutoNum type="arabicPeriod"/>
              <a:tabLst>
                <a:tab pos="171450" algn="l"/>
              </a:tabLst>
            </a:pPr>
            <a:r>
              <a:rPr lang="en-US" sz="1600" dirty="0"/>
              <a:t>Project Type (required)</a:t>
            </a:r>
          </a:p>
          <a:p>
            <a:pPr marL="463550" lvl="2" indent="-238125">
              <a:buFont typeface="+mj-lt"/>
              <a:buAutoNum type="arabicPeriod"/>
              <a:tabLst>
                <a:tab pos="171450" algn="l"/>
              </a:tabLst>
            </a:pPr>
            <a:r>
              <a:rPr lang="en-US" sz="1600" dirty="0"/>
              <a:t>Organization (required)</a:t>
            </a:r>
          </a:p>
          <a:p>
            <a:pPr marL="463550" lvl="2" indent="-238125">
              <a:buFont typeface="+mj-lt"/>
              <a:buAutoNum type="arabicPeriod"/>
              <a:tabLst>
                <a:tab pos="171450" algn="l"/>
              </a:tabLst>
            </a:pPr>
            <a:r>
              <a:rPr lang="en-US" sz="1600" dirty="0"/>
              <a:t>POM FY</a:t>
            </a:r>
          </a:p>
          <a:p>
            <a:pPr marL="463550" lvl="2" indent="-238125">
              <a:buFont typeface="+mj-lt"/>
              <a:buAutoNum type="arabicPeriod"/>
              <a:tabLst>
                <a:tab pos="171450" algn="l"/>
              </a:tabLst>
            </a:pPr>
            <a:r>
              <a:rPr lang="en-US" sz="1600" dirty="0"/>
              <a:t>1391 #</a:t>
            </a:r>
          </a:p>
          <a:p>
            <a:pPr marL="225425" lvl="1" indent="-225425">
              <a:buFont typeface="+mj-lt"/>
              <a:buAutoNum type="arabicPeriod"/>
              <a:tabLst>
                <a:tab pos="171450" algn="l"/>
              </a:tabLst>
            </a:pPr>
            <a:r>
              <a:rPr lang="en-US" sz="1600" dirty="0" smtClean="0"/>
              <a:t> A location is required by entering one or more of the following</a:t>
            </a:r>
            <a:endParaRPr lang="en-US" sz="1600" dirty="0"/>
          </a:p>
          <a:p>
            <a:pPr marL="463550" lvl="2" indent="-238125">
              <a:buFont typeface="+mj-lt"/>
              <a:buAutoNum type="arabicPeriod"/>
              <a:tabLst>
                <a:tab pos="171450" algn="l"/>
              </a:tabLst>
            </a:pPr>
            <a:r>
              <a:rPr lang="en-US" sz="1600" dirty="0"/>
              <a:t>DMIS ID</a:t>
            </a:r>
          </a:p>
          <a:p>
            <a:pPr marL="463550" lvl="2" indent="-238125">
              <a:buFont typeface="+mj-lt"/>
              <a:buAutoNum type="arabicPeriod"/>
              <a:tabLst>
                <a:tab pos="171450" algn="l"/>
              </a:tabLst>
            </a:pPr>
            <a:r>
              <a:rPr lang="en-US" sz="1600" dirty="0"/>
              <a:t>Location </a:t>
            </a:r>
          </a:p>
          <a:p>
            <a:pPr marL="463550" lvl="2" indent="-238125">
              <a:buFont typeface="+mj-lt"/>
              <a:buAutoNum type="arabicPeriod"/>
              <a:tabLst>
                <a:tab pos="171450" algn="l"/>
              </a:tabLst>
            </a:pPr>
            <a:r>
              <a:rPr lang="en-US" sz="1600" dirty="0"/>
              <a:t>Installation</a:t>
            </a:r>
          </a:p>
          <a:p>
            <a:pPr marL="463550" lvl="2" indent="-238125">
              <a:buFont typeface="+mj-lt"/>
              <a:buAutoNum type="arabicPeriod"/>
              <a:tabLst>
                <a:tab pos="171450" algn="l"/>
              </a:tabLst>
            </a:pPr>
            <a:r>
              <a:rPr lang="en-US" sz="1600" dirty="0"/>
              <a:t>Manual </a:t>
            </a:r>
            <a:r>
              <a:rPr lang="en-US" sz="1600" dirty="0" smtClean="0"/>
              <a:t>Enter</a:t>
            </a:r>
          </a:p>
          <a:p>
            <a:pPr marL="0" lvl="1">
              <a:tabLst>
                <a:tab pos="171450" algn="l"/>
              </a:tabLst>
            </a:pPr>
            <a:r>
              <a:rPr lang="en-US" sz="1600" dirty="0" smtClean="0"/>
              <a:t>A title is composed of Location &amp; Facility Type &amp; Project Type</a:t>
            </a:r>
            <a:endParaRPr lang="en-US" sz="1600" dirty="0"/>
          </a:p>
          <a:p>
            <a:pPr marL="225425" lvl="1" indent="-225425">
              <a:buFont typeface="+mj-lt"/>
              <a:buAutoNum type="arabicPeriod"/>
              <a:tabLst>
                <a:tab pos="171450" algn="l"/>
              </a:tabLst>
            </a:pPr>
            <a:r>
              <a:rPr lang="en-US" sz="1600" dirty="0"/>
              <a:t>Facility </a:t>
            </a:r>
            <a:r>
              <a:rPr lang="en-US" sz="1600" dirty="0" smtClean="0"/>
              <a:t>Lookup (see slide </a:t>
            </a:r>
            <a:r>
              <a:rPr lang="en-US" sz="1600" b="1" dirty="0" smtClean="0">
                <a:solidFill>
                  <a:srgbClr val="FF0000"/>
                </a:solidFill>
              </a:rPr>
              <a:t>30</a:t>
            </a:r>
            <a:r>
              <a:rPr lang="en-US" sz="1600" dirty="0" smtClean="0"/>
              <a:t> for more detail)</a:t>
            </a:r>
            <a:endParaRPr lang="en-US" sz="1600" dirty="0"/>
          </a:p>
        </p:txBody>
      </p:sp>
      <p:sp>
        <p:nvSpPr>
          <p:cNvPr id="12" name="Oval 11"/>
          <p:cNvSpPr/>
          <p:nvPr/>
        </p:nvSpPr>
        <p:spPr>
          <a:xfrm>
            <a:off x="105463" y="3311326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6" name="Oval 15"/>
          <p:cNvSpPr/>
          <p:nvPr/>
        </p:nvSpPr>
        <p:spPr>
          <a:xfrm>
            <a:off x="2725768" y="3540785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8" name="Oval 17"/>
          <p:cNvSpPr/>
          <p:nvPr/>
        </p:nvSpPr>
        <p:spPr>
          <a:xfrm>
            <a:off x="106746" y="3900126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9" name="Oval 18"/>
          <p:cNvSpPr/>
          <p:nvPr/>
        </p:nvSpPr>
        <p:spPr>
          <a:xfrm>
            <a:off x="106746" y="5074170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0" name="Oval 19"/>
          <p:cNvSpPr/>
          <p:nvPr/>
        </p:nvSpPr>
        <p:spPr>
          <a:xfrm>
            <a:off x="2505135" y="4579363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192312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11" t="24758" r="11687" b="10190"/>
          <a:stretch/>
        </p:blipFill>
        <p:spPr bwMode="auto">
          <a:xfrm>
            <a:off x="135467" y="854392"/>
            <a:ext cx="7608711" cy="4007146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6045" y="3595722"/>
            <a:ext cx="5603136" cy="2531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Creating Projects </a:t>
            </a:r>
            <a:r>
              <a:rPr lang="en-US" dirty="0"/>
              <a:t>– Creating a MHS Facility project</a:t>
            </a:r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4: Creating Projects and Modifying Primary Information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3" name="Down Arrow Callout 12"/>
          <p:cNvSpPr/>
          <p:nvPr/>
        </p:nvSpPr>
        <p:spPr>
          <a:xfrm>
            <a:off x="852748" y="1951611"/>
            <a:ext cx="1596941" cy="1055151"/>
          </a:xfrm>
          <a:prstGeom prst="downArrowCallout">
            <a:avLst>
              <a:gd name="adj1" fmla="val 37516"/>
              <a:gd name="adj2" fmla="val 34629"/>
              <a:gd name="adj3" fmla="val 25000"/>
              <a:gd name="adj4" fmla="val 64977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25425" indent="-225425">
              <a:spcBef>
                <a:spcPct val="20000"/>
              </a:spcBef>
            </a:pPr>
            <a:r>
              <a:rPr lang="en-US" sz="1600" dirty="0" smtClean="0"/>
              <a:t>1.	Input project information</a:t>
            </a:r>
            <a:endParaRPr lang="en-US" sz="1600" dirty="0" smtClean="0">
              <a:solidFill>
                <a:schemeClr val="tx1"/>
              </a:solidFill>
            </a:endParaRPr>
          </a:p>
        </p:txBody>
      </p:sp>
      <p:sp>
        <p:nvSpPr>
          <p:cNvPr id="16" name="Left Arrow Callout 15"/>
          <p:cNvSpPr/>
          <p:nvPr/>
        </p:nvSpPr>
        <p:spPr>
          <a:xfrm>
            <a:off x="7459925" y="1465487"/>
            <a:ext cx="1559897" cy="656825"/>
          </a:xfrm>
          <a:prstGeom prst="leftArrowCallout">
            <a:avLst>
              <a:gd name="adj1" fmla="val 41311"/>
              <a:gd name="adj2" fmla="val 39274"/>
              <a:gd name="adj3" fmla="val 15536"/>
              <a:gd name="adj4" fmla="val 84590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600" dirty="0" smtClean="0"/>
              <a:t>2. Click </a:t>
            </a:r>
            <a:r>
              <a:rPr lang="en-US" sz="1600" dirty="0"/>
              <a:t>Save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2137803" y="5020585"/>
            <a:ext cx="2446498" cy="289987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60306" y="2857965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1" name="Oval 10"/>
          <p:cNvSpPr/>
          <p:nvPr/>
        </p:nvSpPr>
        <p:spPr>
          <a:xfrm>
            <a:off x="6988948" y="1576275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2" name="Oval 11"/>
          <p:cNvSpPr/>
          <p:nvPr/>
        </p:nvSpPr>
        <p:spPr>
          <a:xfrm>
            <a:off x="1824953" y="4835436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7" name="Down Arrow Callout 16"/>
          <p:cNvSpPr/>
          <p:nvPr/>
        </p:nvSpPr>
        <p:spPr>
          <a:xfrm>
            <a:off x="3072470" y="3903375"/>
            <a:ext cx="2243600" cy="958163"/>
          </a:xfrm>
          <a:prstGeom prst="downArrowCallout">
            <a:avLst>
              <a:gd name="adj1" fmla="val 37516"/>
              <a:gd name="adj2" fmla="val 33247"/>
              <a:gd name="adj3" fmla="val 25000"/>
              <a:gd name="adj4" fmla="val 64977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25425" indent="-225425"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3.	New Project shows up on Project Viewer</a:t>
            </a:r>
          </a:p>
        </p:txBody>
      </p:sp>
    </p:spTree>
    <p:extLst>
      <p:ext uri="{BB962C8B-B14F-4D97-AF65-F5344CB8AC3E}">
        <p14:creationId xmlns:p14="http://schemas.microsoft.com/office/powerpoint/2010/main" val="1579745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Creating Projects </a:t>
            </a:r>
            <a:r>
              <a:rPr lang="en-US" dirty="0"/>
              <a:t>– Contract Support </a:t>
            </a:r>
            <a:r>
              <a:rPr lang="en-US" dirty="0" smtClean="0"/>
              <a:t>Project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4: Creating Projects and Modifying Primary Information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76" t="14754" r="12117" b="4754"/>
          <a:stretch/>
        </p:blipFill>
        <p:spPr bwMode="auto">
          <a:xfrm>
            <a:off x="553156" y="1557866"/>
            <a:ext cx="7314375" cy="4741333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13" t="23656" r="10781" b="16594"/>
          <a:stretch/>
        </p:blipFill>
        <p:spPr bwMode="auto">
          <a:xfrm>
            <a:off x="3059289" y="3397956"/>
            <a:ext cx="5700889" cy="2698044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7" name="Straight Arrow Connector 6"/>
          <p:cNvCxnSpPr/>
          <p:nvPr/>
        </p:nvCxnSpPr>
        <p:spPr>
          <a:xfrm>
            <a:off x="3903850" y="2856087"/>
            <a:ext cx="374639" cy="508002"/>
          </a:xfrm>
          <a:prstGeom prst="straightConnector1">
            <a:avLst/>
          </a:prstGeom>
          <a:ln w="28575">
            <a:solidFill>
              <a:srgbClr val="25406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Down Arrow Callout 7"/>
          <p:cNvSpPr/>
          <p:nvPr/>
        </p:nvSpPr>
        <p:spPr>
          <a:xfrm>
            <a:off x="5905293" y="2372058"/>
            <a:ext cx="2698499" cy="958163"/>
          </a:xfrm>
          <a:prstGeom prst="downArrowCallout">
            <a:avLst>
              <a:gd name="adj1" fmla="val 37516"/>
              <a:gd name="adj2" fmla="val 28534"/>
              <a:gd name="adj3" fmla="val 25000"/>
              <a:gd name="adj4" fmla="val 64977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600" dirty="0"/>
              <a:t>The Create </a:t>
            </a:r>
            <a:r>
              <a:rPr lang="en-US" sz="1600" dirty="0" smtClean="0"/>
              <a:t>Contract Support Project </a:t>
            </a:r>
            <a:r>
              <a:rPr lang="en-US" sz="1600" dirty="0"/>
              <a:t>Page displays</a:t>
            </a:r>
          </a:p>
        </p:txBody>
      </p:sp>
      <p:sp>
        <p:nvSpPr>
          <p:cNvPr id="9" name="Down Arrow Callout 8"/>
          <p:cNvSpPr/>
          <p:nvPr/>
        </p:nvSpPr>
        <p:spPr>
          <a:xfrm>
            <a:off x="2246484" y="928776"/>
            <a:ext cx="2901245" cy="1119532"/>
          </a:xfrm>
          <a:prstGeom prst="downArrowCallout">
            <a:avLst>
              <a:gd name="adj1" fmla="val 37516"/>
              <a:gd name="adj2" fmla="val 30042"/>
              <a:gd name="adj3" fmla="val 25000"/>
              <a:gd name="adj4" fmla="val 64977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600" dirty="0"/>
              <a:t>From the Project Viewer, Select Project Information </a:t>
            </a:r>
            <a:r>
              <a:rPr lang="en-US" sz="1600" dirty="0">
                <a:sym typeface="Symbol"/>
              </a:rPr>
              <a:t> </a:t>
            </a:r>
            <a:r>
              <a:rPr lang="en-US" sz="1600" dirty="0" smtClean="0">
                <a:sym typeface="Symbol"/>
              </a:rPr>
              <a:t>Create Contract Support Project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055586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43" t="12329" r="11368" b="6098"/>
          <a:stretch/>
        </p:blipFill>
        <p:spPr bwMode="auto">
          <a:xfrm>
            <a:off x="451556" y="1041697"/>
            <a:ext cx="7904364" cy="5134339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Creating Projects </a:t>
            </a:r>
            <a:r>
              <a:rPr lang="en-US" dirty="0"/>
              <a:t>– Contract Support Project</a:t>
            </a:r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4: Creating Projects and Modifying Primary Information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0" name="Left Arrow Callout 9"/>
          <p:cNvSpPr/>
          <p:nvPr/>
        </p:nvSpPr>
        <p:spPr>
          <a:xfrm>
            <a:off x="5395093" y="2227593"/>
            <a:ext cx="3579574" cy="3419972"/>
          </a:xfrm>
          <a:prstGeom prst="leftArrowCallout">
            <a:avLst>
              <a:gd name="adj1" fmla="val 17626"/>
              <a:gd name="adj2" fmla="val 14469"/>
              <a:gd name="adj3" fmla="val 10490"/>
              <a:gd name="adj4" fmla="val 80507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600" b="1" dirty="0"/>
              <a:t>Main Elements:</a:t>
            </a:r>
          </a:p>
          <a:p>
            <a:pPr marL="225425" lvl="1" indent="-225425">
              <a:spcAft>
                <a:spcPts val="600"/>
              </a:spcAft>
              <a:buFont typeface="+mj-lt"/>
              <a:buAutoNum type="arabicPeriod"/>
              <a:tabLst>
                <a:tab pos="225425" algn="l"/>
              </a:tabLst>
            </a:pPr>
            <a:r>
              <a:rPr lang="en-US" sz="1600" dirty="0" smtClean="0"/>
              <a:t>Add the Project Title</a:t>
            </a:r>
            <a:endParaRPr lang="en-US" sz="1600" dirty="0"/>
          </a:p>
          <a:p>
            <a:pPr marL="225425" lvl="1" indent="-225425">
              <a:spcAft>
                <a:spcPts val="600"/>
              </a:spcAft>
              <a:buFont typeface="+mj-lt"/>
              <a:buAutoNum type="arabicPeriod"/>
              <a:tabLst>
                <a:tab pos="225425" algn="l"/>
              </a:tabLst>
            </a:pPr>
            <a:r>
              <a:rPr lang="en-US" sz="1600" dirty="0" smtClean="0"/>
              <a:t>Select the Project Contract (must be attached to a contract). Includes link to add a new contract if not listed.</a:t>
            </a:r>
          </a:p>
          <a:p>
            <a:pPr marL="225425" lvl="1" indent="-225425">
              <a:spcAft>
                <a:spcPts val="600"/>
              </a:spcAft>
              <a:buFont typeface="+mj-lt"/>
              <a:buAutoNum type="arabicPeriod"/>
              <a:tabLst>
                <a:tab pos="225425" algn="l"/>
              </a:tabLst>
            </a:pPr>
            <a:r>
              <a:rPr lang="en-US" sz="1600" dirty="0" smtClean="0"/>
              <a:t>Pick the Subcontractors available for that contract. Includes link to add in a new subcontractor.</a:t>
            </a:r>
            <a:endParaRPr lang="en-US" sz="1600" dirty="0"/>
          </a:p>
          <a:p>
            <a:pPr marL="225425" lvl="1" indent="-225425">
              <a:spcAft>
                <a:spcPts val="600"/>
              </a:spcAft>
              <a:buFont typeface="+mj-lt"/>
              <a:buAutoNum type="arabicPeriod"/>
              <a:tabLst>
                <a:tab pos="225425" algn="l"/>
              </a:tabLst>
            </a:pPr>
            <a:r>
              <a:rPr lang="en-US" sz="1600" dirty="0" smtClean="0"/>
              <a:t>POC and Alternate POC</a:t>
            </a:r>
          </a:p>
          <a:p>
            <a:pPr marL="225425" lvl="1" indent="-225425">
              <a:spcAft>
                <a:spcPts val="600"/>
              </a:spcAft>
              <a:buFont typeface="+mj-lt"/>
              <a:buAutoNum type="arabicPeriod"/>
              <a:tabLst>
                <a:tab pos="225425" algn="l"/>
              </a:tabLst>
            </a:pPr>
            <a:r>
              <a:rPr lang="en-US" sz="1600" dirty="0" smtClean="0"/>
              <a:t>Project Start and End Dates</a:t>
            </a:r>
            <a:endParaRPr lang="en-US" sz="1600" dirty="0"/>
          </a:p>
        </p:txBody>
      </p:sp>
      <p:sp>
        <p:nvSpPr>
          <p:cNvPr id="11" name="Oval 10"/>
          <p:cNvSpPr/>
          <p:nvPr/>
        </p:nvSpPr>
        <p:spPr>
          <a:xfrm>
            <a:off x="383455" y="2227593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2" name="Oval 11"/>
          <p:cNvSpPr/>
          <p:nvPr/>
        </p:nvSpPr>
        <p:spPr>
          <a:xfrm>
            <a:off x="383455" y="2624693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3" name="Oval 12"/>
          <p:cNvSpPr/>
          <p:nvPr/>
        </p:nvSpPr>
        <p:spPr>
          <a:xfrm>
            <a:off x="3803988" y="2624693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6" name="Oval 15"/>
          <p:cNvSpPr/>
          <p:nvPr/>
        </p:nvSpPr>
        <p:spPr>
          <a:xfrm>
            <a:off x="383455" y="5269413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7" name="Oval 16"/>
          <p:cNvSpPr/>
          <p:nvPr/>
        </p:nvSpPr>
        <p:spPr>
          <a:xfrm>
            <a:off x="383455" y="5792213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897975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Creating Projects – Finding a DMIS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4: Creating Projects and Modifying Primary Information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35" t="23835" r="11605" b="9531"/>
          <a:stretch/>
        </p:blipFill>
        <p:spPr bwMode="auto">
          <a:xfrm>
            <a:off x="79023" y="941967"/>
            <a:ext cx="8432800" cy="4510568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438400" y="4165602"/>
            <a:ext cx="1027289" cy="330895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3" name="Right Arrow Callout 12"/>
          <p:cNvSpPr/>
          <p:nvPr/>
        </p:nvSpPr>
        <p:spPr>
          <a:xfrm>
            <a:off x="461285" y="3268614"/>
            <a:ext cx="1977115" cy="1966823"/>
          </a:xfrm>
          <a:prstGeom prst="rightArrowCallout">
            <a:avLst>
              <a:gd name="adj1" fmla="val 29611"/>
              <a:gd name="adj2" fmla="val 21440"/>
              <a:gd name="adj3" fmla="val 16125"/>
              <a:gd name="adj4" fmla="val 78443"/>
            </a:avLst>
          </a:prstGeom>
          <a:gradFill flip="none" rotWithShape="1">
            <a:gsLst>
              <a:gs pos="56000">
                <a:schemeClr val="accent1">
                  <a:lumMod val="20000"/>
                  <a:lumOff val="80000"/>
                  <a:alpha val="73000"/>
                </a:schemeClr>
              </a:gs>
              <a:gs pos="50000">
                <a:schemeClr val="bg1"/>
              </a:gs>
              <a:gs pos="35000">
                <a:schemeClr val="bg1">
                  <a:lumMod val="85000"/>
                  <a:alpha val="69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Bef>
                <a:spcPct val="20000"/>
              </a:spcBef>
            </a:pPr>
            <a:r>
              <a:rPr lang="en-US" sz="1600" dirty="0">
                <a:solidFill>
                  <a:schemeClr val="tx1"/>
                </a:solidFill>
              </a:rPr>
              <a:t>If the DMIS ID isn’t known, click here to find it by selecting the facility from the popup list.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0" t="9779" r="32865" b="7699"/>
          <a:stretch/>
        </p:blipFill>
        <p:spPr bwMode="auto">
          <a:xfrm>
            <a:off x="3702757" y="1910080"/>
            <a:ext cx="5339644" cy="4382217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3" name="Elbow Connector 2"/>
          <p:cNvCxnSpPr/>
          <p:nvPr/>
        </p:nvCxnSpPr>
        <p:spPr>
          <a:xfrm>
            <a:off x="3403602" y="4496497"/>
            <a:ext cx="378178" cy="369016"/>
          </a:xfrm>
          <a:prstGeom prst="bentConnector3">
            <a:avLst/>
          </a:prstGeom>
          <a:noFill/>
          <a:ln w="28575">
            <a:solidFill>
              <a:srgbClr val="25406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cxnSp>
    </p:spTree>
    <p:extLst>
      <p:ext uri="{BB962C8B-B14F-4D97-AF65-F5344CB8AC3E}">
        <p14:creationId xmlns:p14="http://schemas.microsoft.com/office/powerpoint/2010/main" val="3055586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3" t="10338" r="34075" b="8124"/>
          <a:stretch/>
        </p:blipFill>
        <p:spPr bwMode="auto">
          <a:xfrm>
            <a:off x="2522296" y="1004711"/>
            <a:ext cx="6328203" cy="5273542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Creating Projects – Finding a DMIS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4: Creating Projects and Modifying Primary Information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715554" y="1485252"/>
            <a:ext cx="4134946" cy="330895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2561535" y="2325183"/>
            <a:ext cx="4191391" cy="565918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25" name="Right Arrow Callout 24"/>
          <p:cNvSpPr/>
          <p:nvPr/>
        </p:nvSpPr>
        <p:spPr>
          <a:xfrm>
            <a:off x="180622" y="1270761"/>
            <a:ext cx="2288346" cy="4430126"/>
          </a:xfrm>
          <a:prstGeom prst="rightArrowCallout">
            <a:avLst>
              <a:gd name="adj1" fmla="val 29611"/>
              <a:gd name="adj2" fmla="val 21440"/>
              <a:gd name="adj3" fmla="val 16125"/>
              <a:gd name="adj4" fmla="val 78443"/>
            </a:avLst>
          </a:prstGeom>
          <a:gradFill flip="none" rotWithShape="1">
            <a:gsLst>
              <a:gs pos="56000">
                <a:schemeClr val="accent1">
                  <a:lumMod val="20000"/>
                  <a:lumOff val="80000"/>
                  <a:alpha val="73000"/>
                </a:schemeClr>
              </a:gs>
              <a:gs pos="50000">
                <a:schemeClr val="bg1"/>
              </a:gs>
              <a:gs pos="35000">
                <a:schemeClr val="bg1">
                  <a:lumMod val="85000"/>
                  <a:alpha val="2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600" b="1" dirty="0"/>
              <a:t>3 Ways </a:t>
            </a:r>
            <a:r>
              <a:rPr lang="en-US" sz="1600" b="1" dirty="0" smtClean="0"/>
              <a:t>to find </a:t>
            </a:r>
            <a:r>
              <a:rPr lang="en-US" sz="1600" b="1" dirty="0"/>
              <a:t>a </a:t>
            </a:r>
            <a:r>
              <a:rPr lang="en-US" sz="1600" b="1" dirty="0" smtClean="0"/>
              <a:t>facility</a:t>
            </a:r>
            <a:r>
              <a:rPr lang="en-US" sz="1600" b="1" dirty="0"/>
              <a:t>:</a:t>
            </a:r>
          </a:p>
          <a:p>
            <a:pPr marL="171450" lvl="1" indent="-171450">
              <a:spcAft>
                <a:spcPts val="600"/>
              </a:spcAft>
              <a:buFont typeface="+mj-lt"/>
              <a:buAutoNum type="arabicPeriod"/>
              <a:tabLst>
                <a:tab pos="171450" algn="l"/>
              </a:tabLst>
            </a:pPr>
            <a:r>
              <a:rPr lang="en-US" sz="1600" dirty="0"/>
              <a:t>Search by Keyword</a:t>
            </a:r>
          </a:p>
          <a:p>
            <a:pPr marL="171450" lvl="1" indent="-171450">
              <a:spcAft>
                <a:spcPts val="600"/>
              </a:spcAft>
              <a:buFont typeface="+mj-lt"/>
              <a:buAutoNum type="arabicPeriod"/>
              <a:tabLst>
                <a:tab pos="171450" algn="l"/>
              </a:tabLst>
            </a:pPr>
            <a:r>
              <a:rPr lang="en-US" sz="1600" dirty="0"/>
              <a:t>Filter the Facility List by filtering on </a:t>
            </a:r>
            <a:r>
              <a:rPr lang="en-US" sz="1600" dirty="0" smtClean="0"/>
              <a:t>Organization, </a:t>
            </a:r>
            <a:r>
              <a:rPr lang="en-US" sz="1600" dirty="0"/>
              <a:t>Facility Type, </a:t>
            </a:r>
            <a:r>
              <a:rPr lang="en-US" sz="1600" dirty="0" smtClean="0"/>
              <a:t>Location </a:t>
            </a:r>
            <a:r>
              <a:rPr lang="en-US" sz="1600" dirty="0"/>
              <a:t>or </a:t>
            </a:r>
            <a:r>
              <a:rPr lang="en-US" sz="1600" dirty="0" smtClean="0"/>
              <a:t>Installation (may sort on more than one)</a:t>
            </a:r>
            <a:endParaRPr lang="en-US" sz="1600" dirty="0"/>
          </a:p>
          <a:p>
            <a:pPr marL="171450" lvl="1" indent="-171450">
              <a:spcAft>
                <a:spcPts val="600"/>
              </a:spcAft>
              <a:buFont typeface="+mj-lt"/>
              <a:buAutoNum type="arabicPeriod"/>
              <a:tabLst>
                <a:tab pos="171450" algn="l"/>
              </a:tabLst>
            </a:pPr>
            <a:r>
              <a:rPr lang="en-US" sz="1600" dirty="0"/>
              <a:t>Select a facility from the list (each column is sortable</a:t>
            </a:r>
            <a:r>
              <a:rPr lang="en-US" sz="1600" dirty="0" smtClean="0"/>
              <a:t>)</a:t>
            </a:r>
            <a:endParaRPr lang="en-US" sz="1600" dirty="0"/>
          </a:p>
        </p:txBody>
      </p:sp>
      <p:sp>
        <p:nvSpPr>
          <p:cNvPr id="18" name="Rounded Rectangle 17"/>
          <p:cNvSpPr/>
          <p:nvPr/>
        </p:nvSpPr>
        <p:spPr>
          <a:xfrm>
            <a:off x="2468968" y="3397956"/>
            <a:ext cx="6381532" cy="2880297"/>
          </a:xfrm>
          <a:prstGeom prst="roundRect">
            <a:avLst>
              <a:gd name="adj" fmla="val 7644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4557509" y="1658102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9" name="Oval 18"/>
          <p:cNvSpPr/>
          <p:nvPr/>
        </p:nvSpPr>
        <p:spPr>
          <a:xfrm>
            <a:off x="2435422" y="2450097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1" name="Oval 20"/>
          <p:cNvSpPr/>
          <p:nvPr/>
        </p:nvSpPr>
        <p:spPr>
          <a:xfrm>
            <a:off x="2330384" y="3875043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625112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Creating Projects – Modifying the Basic Information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4: Creating Projects and Modifying Primary Information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64" t="24362" r="11852" b="27704"/>
          <a:stretch/>
        </p:blipFill>
        <p:spPr bwMode="auto">
          <a:xfrm>
            <a:off x="580483" y="1344225"/>
            <a:ext cx="8060266" cy="3124534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3" name="Left Arrow Callout 12"/>
          <p:cNvSpPr/>
          <p:nvPr/>
        </p:nvSpPr>
        <p:spPr>
          <a:xfrm>
            <a:off x="5073401" y="1098866"/>
            <a:ext cx="2449747" cy="1544194"/>
          </a:xfrm>
          <a:prstGeom prst="leftArrowCallout">
            <a:avLst>
              <a:gd name="adj1" fmla="val 26456"/>
              <a:gd name="adj2" fmla="val 16992"/>
              <a:gd name="adj3" fmla="val 15536"/>
              <a:gd name="adj4" fmla="val 77353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25425" indent="-225425"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1.	Select Modify a Project from the Project Information dropdown</a:t>
            </a:r>
          </a:p>
        </p:txBody>
      </p:sp>
      <p:cxnSp>
        <p:nvCxnSpPr>
          <p:cNvPr id="5" name="Elbow Connector 4"/>
          <p:cNvCxnSpPr/>
          <p:nvPr/>
        </p:nvCxnSpPr>
        <p:spPr>
          <a:xfrm rot="16200000" flipH="1">
            <a:off x="4576415" y="2313243"/>
            <a:ext cx="1534961" cy="744070"/>
          </a:xfrm>
          <a:prstGeom prst="bentConnector3">
            <a:avLst/>
          </a:prstGeom>
          <a:ln w="28575">
            <a:solidFill>
              <a:srgbClr val="00206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ounded Rectangle 16"/>
          <p:cNvSpPr/>
          <p:nvPr/>
        </p:nvSpPr>
        <p:spPr>
          <a:xfrm>
            <a:off x="659260" y="3543421"/>
            <a:ext cx="558182" cy="1120436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888" y="3543421"/>
            <a:ext cx="4199965" cy="2656493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18" name="Elbow Connector 17"/>
          <p:cNvCxnSpPr/>
          <p:nvPr/>
        </p:nvCxnSpPr>
        <p:spPr>
          <a:xfrm flipV="1">
            <a:off x="1217442" y="3970279"/>
            <a:ext cx="3461306" cy="133360"/>
          </a:xfrm>
          <a:prstGeom prst="bentConnector3">
            <a:avLst/>
          </a:prstGeom>
          <a:ln w="28575">
            <a:solidFill>
              <a:srgbClr val="00206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/>
          <p:cNvSpPr/>
          <p:nvPr/>
        </p:nvSpPr>
        <p:spPr>
          <a:xfrm>
            <a:off x="2948095" y="1814505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0" name="Oval 19"/>
          <p:cNvSpPr/>
          <p:nvPr/>
        </p:nvSpPr>
        <p:spPr>
          <a:xfrm>
            <a:off x="8005593" y="3654190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6" name="Down Arrow Callout 15"/>
          <p:cNvSpPr/>
          <p:nvPr/>
        </p:nvSpPr>
        <p:spPr>
          <a:xfrm>
            <a:off x="6725524" y="2741661"/>
            <a:ext cx="1858781" cy="958163"/>
          </a:xfrm>
          <a:prstGeom prst="downArrowCallout">
            <a:avLst>
              <a:gd name="adj1" fmla="val 37516"/>
              <a:gd name="adj2" fmla="val 34425"/>
              <a:gd name="adj3" fmla="val 25000"/>
              <a:gd name="adj4" fmla="val 64977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25425" indent="-225425"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2.	Modify Project page displays</a:t>
            </a:r>
          </a:p>
        </p:txBody>
      </p:sp>
      <p:sp>
        <p:nvSpPr>
          <p:cNvPr id="22" name="Flowchart: Process 21"/>
          <p:cNvSpPr/>
          <p:nvPr/>
        </p:nvSpPr>
        <p:spPr>
          <a:xfrm>
            <a:off x="659260" y="4871667"/>
            <a:ext cx="3059289" cy="1232128"/>
          </a:xfrm>
          <a:prstGeom prst="flowChartProcess">
            <a:avLst/>
          </a:prstGeom>
          <a:gradFill flip="none" rotWithShape="1">
            <a:gsLst>
              <a:gs pos="56000">
                <a:schemeClr val="accent1">
                  <a:lumMod val="20000"/>
                  <a:lumOff val="80000"/>
                  <a:alpha val="73000"/>
                </a:schemeClr>
              </a:gs>
              <a:gs pos="50000">
                <a:schemeClr val="bg1"/>
              </a:gs>
              <a:gs pos="35000">
                <a:schemeClr val="bg1">
                  <a:lumMod val="85000"/>
                  <a:alpha val="2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600" b="1" i="1" dirty="0"/>
              <a:t>Hint:  </a:t>
            </a:r>
            <a:r>
              <a:rPr lang="en-US" sz="1600" dirty="0"/>
              <a:t>if you know the Project ID, start typing it into the </a:t>
            </a:r>
            <a:r>
              <a:rPr lang="en-US" sz="1600" dirty="0" err="1"/>
              <a:t>picklist</a:t>
            </a:r>
            <a:r>
              <a:rPr lang="en-US" sz="1600" dirty="0"/>
              <a:t> – the system will take you right to the number</a:t>
            </a:r>
          </a:p>
        </p:txBody>
      </p:sp>
    </p:spTree>
    <p:extLst>
      <p:ext uri="{BB962C8B-B14F-4D97-AF65-F5344CB8AC3E}">
        <p14:creationId xmlns:p14="http://schemas.microsoft.com/office/powerpoint/2010/main" val="3897975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Creating Projects – Modifying the Basic Information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4: Creating Projects and Modifying Primary Information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0" t="24202" r="22261" b="10041"/>
          <a:stretch/>
        </p:blipFill>
        <p:spPr bwMode="auto">
          <a:xfrm>
            <a:off x="474132" y="1003665"/>
            <a:ext cx="7331183" cy="3960380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8" name="Left Arrow Callout 17"/>
          <p:cNvSpPr/>
          <p:nvPr/>
        </p:nvSpPr>
        <p:spPr>
          <a:xfrm>
            <a:off x="3110532" y="2336424"/>
            <a:ext cx="5423868" cy="895081"/>
          </a:xfrm>
          <a:prstGeom prst="leftArrowCallout">
            <a:avLst>
              <a:gd name="adj1" fmla="val 26456"/>
              <a:gd name="adj2" fmla="val 25562"/>
              <a:gd name="adj3" fmla="val 17094"/>
              <a:gd name="adj4" fmla="val 94432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5100" indent="-1651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1600" dirty="0" smtClean="0">
                <a:solidFill>
                  <a:schemeClr val="tx1"/>
                </a:solidFill>
              </a:rPr>
              <a:t>Using the dropdown arrow, select the project to modify.</a:t>
            </a:r>
          </a:p>
          <a:p>
            <a:pPr marL="165100" indent="-1651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1600" b="1" dirty="0" smtClean="0">
                <a:solidFill>
                  <a:schemeClr val="tx1"/>
                </a:solidFill>
              </a:rPr>
              <a:t>To quickly reach the project – type in the Project ID</a:t>
            </a:r>
          </a:p>
          <a:p>
            <a:pPr marL="165100" indent="-1651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1600" dirty="0" smtClean="0">
                <a:solidFill>
                  <a:schemeClr val="tx1"/>
                </a:solidFill>
              </a:rPr>
              <a:t>The window that displays depends on the type of project.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0" t="24232" r="21865" b="18616"/>
          <a:stretch/>
        </p:blipFill>
        <p:spPr bwMode="auto">
          <a:xfrm>
            <a:off x="168833" y="4191132"/>
            <a:ext cx="4637599" cy="2182991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8" t="13342" r="21623" b="11967"/>
          <a:stretch/>
        </p:blipFill>
        <p:spPr bwMode="auto">
          <a:xfrm>
            <a:off x="4955821" y="3890176"/>
            <a:ext cx="4109156" cy="2500617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9" name="Down Arrow Callout 18"/>
          <p:cNvSpPr/>
          <p:nvPr/>
        </p:nvSpPr>
        <p:spPr>
          <a:xfrm>
            <a:off x="866535" y="3506452"/>
            <a:ext cx="2824932" cy="958163"/>
          </a:xfrm>
          <a:prstGeom prst="downArrowCallout">
            <a:avLst>
              <a:gd name="adj1" fmla="val 37516"/>
              <a:gd name="adj2" fmla="val 33247"/>
              <a:gd name="adj3" fmla="val 25000"/>
              <a:gd name="adj4" fmla="val 64977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82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MHS Facility Project screen with editable information.</a:t>
            </a:r>
          </a:p>
        </p:txBody>
      </p:sp>
      <p:sp>
        <p:nvSpPr>
          <p:cNvPr id="20" name="Down Arrow Callout 19"/>
          <p:cNvSpPr/>
          <p:nvPr/>
        </p:nvSpPr>
        <p:spPr>
          <a:xfrm>
            <a:off x="6366932" y="3369835"/>
            <a:ext cx="2675468" cy="958163"/>
          </a:xfrm>
          <a:prstGeom prst="downArrowCallout">
            <a:avLst>
              <a:gd name="adj1" fmla="val 37516"/>
              <a:gd name="adj2" fmla="val 35604"/>
              <a:gd name="adj3" fmla="val 25000"/>
              <a:gd name="adj4" fmla="val 64977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MHS Contract Support Project with editable information</a:t>
            </a:r>
          </a:p>
        </p:txBody>
      </p:sp>
    </p:spTree>
    <p:extLst>
      <p:ext uri="{BB962C8B-B14F-4D97-AF65-F5344CB8AC3E}">
        <p14:creationId xmlns:p14="http://schemas.microsoft.com/office/powerpoint/2010/main" val="3232004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-1" y="440267"/>
            <a:ext cx="8991600" cy="503238"/>
          </a:xfrm>
        </p:spPr>
        <p:txBody>
          <a:bodyPr/>
          <a:lstStyle/>
          <a:p>
            <a:r>
              <a:rPr lang="en-US" dirty="0" smtClean="0"/>
              <a:t>Creating/Modifying Projects – </a:t>
            </a:r>
            <a:r>
              <a:rPr lang="en-US" dirty="0"/>
              <a:t>Business </a:t>
            </a:r>
            <a:r>
              <a:rPr lang="en-US" dirty="0" smtClean="0"/>
              <a:t>Rules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23333" y="1645356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i="1" dirty="0" smtClean="0">
                <a:solidFill>
                  <a:schemeClr val="accent1">
                    <a:lumMod val="75000"/>
                  </a:schemeClr>
                </a:solidFill>
              </a:rPr>
              <a:t>Project </a:t>
            </a:r>
            <a:r>
              <a:rPr lang="en-US" sz="2000" b="1" i="1" dirty="0">
                <a:solidFill>
                  <a:schemeClr val="accent1">
                    <a:lumMod val="75000"/>
                  </a:schemeClr>
                </a:solidFill>
              </a:rPr>
              <a:t>Creator:</a:t>
            </a:r>
          </a:p>
          <a:p>
            <a:pPr lvl="0"/>
            <a:r>
              <a:rPr lang="en-US" sz="2000" dirty="0"/>
              <a:t>The user must be GOV  or EXEC</a:t>
            </a:r>
          </a:p>
          <a:p>
            <a:pPr lvl="0">
              <a:spcAft>
                <a:spcPts val="1800"/>
              </a:spcAft>
            </a:pPr>
            <a:r>
              <a:rPr lang="en-US" sz="2000" dirty="0"/>
              <a:t>The user who creates the project is assigned role PROJ MGR</a:t>
            </a:r>
          </a:p>
          <a:p>
            <a:pPr marL="0" indent="0">
              <a:buNone/>
            </a:pPr>
            <a:r>
              <a:rPr lang="en-US" sz="2000" b="1" i="1" dirty="0">
                <a:solidFill>
                  <a:schemeClr val="accent1">
                    <a:lumMod val="75000"/>
                  </a:schemeClr>
                </a:solidFill>
              </a:rPr>
              <a:t>Project POCs and </a:t>
            </a:r>
            <a:r>
              <a:rPr lang="en-US" sz="2000" b="1" i="1" dirty="0" smtClean="0">
                <a:solidFill>
                  <a:schemeClr val="accent1">
                    <a:lumMod val="75000"/>
                  </a:schemeClr>
                </a:solidFill>
              </a:rPr>
              <a:t>ALTERNATES: </a:t>
            </a:r>
            <a:endParaRPr lang="en-US" sz="2000" b="1" i="1" dirty="0">
              <a:solidFill>
                <a:schemeClr val="accent1">
                  <a:lumMod val="75000"/>
                </a:schemeClr>
              </a:solidFill>
            </a:endParaRPr>
          </a:p>
          <a:p>
            <a:pPr lvl="0">
              <a:spcAft>
                <a:spcPts val="1800"/>
              </a:spcAft>
            </a:pPr>
            <a:r>
              <a:rPr lang="en-US" sz="2000" dirty="0" smtClean="0"/>
              <a:t>By </a:t>
            </a:r>
            <a:r>
              <a:rPr lang="en-US" sz="2000" dirty="0"/>
              <a:t>Default, the selected POC and Alternate are “</a:t>
            </a:r>
            <a:r>
              <a:rPr lang="en-US" sz="2000" dirty="0" smtClean="0"/>
              <a:t>Managers” </a:t>
            </a:r>
            <a:r>
              <a:rPr lang="en-US" sz="2000" dirty="0"/>
              <a:t>for the Project</a:t>
            </a:r>
          </a:p>
          <a:p>
            <a:pPr marL="0" indent="0">
              <a:buNone/>
            </a:pPr>
            <a:r>
              <a:rPr lang="en-US" sz="2000" b="1" i="1" dirty="0">
                <a:solidFill>
                  <a:schemeClr val="accent1">
                    <a:lumMod val="75000"/>
                  </a:schemeClr>
                </a:solidFill>
              </a:rPr>
              <a:t>Project Data </a:t>
            </a:r>
            <a:r>
              <a:rPr lang="en-US" sz="2000" b="1" i="1" dirty="0" smtClean="0">
                <a:solidFill>
                  <a:schemeClr val="accent1">
                    <a:lumMod val="75000"/>
                  </a:schemeClr>
                </a:solidFill>
              </a:rPr>
              <a:t>Rules:</a:t>
            </a:r>
            <a:endParaRPr lang="en-US" sz="2000" b="1" i="1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/>
              <a:t>If a project is already in the database with a 1391# then a new project cannot be created with the same 1391</a:t>
            </a:r>
            <a:r>
              <a:rPr lang="en-US" sz="2000" dirty="0" smtClean="0"/>
              <a:t>#</a:t>
            </a:r>
          </a:p>
          <a:p>
            <a:pPr lvl="0"/>
            <a:r>
              <a:rPr lang="en-US" sz="2000" dirty="0" smtClean="0"/>
              <a:t>The user must identify a type of facility, facility name, and type of project – all of which are combined into the Project name.</a:t>
            </a:r>
          </a:p>
          <a:p>
            <a:pPr lvl="0"/>
            <a:endParaRPr lang="en-US" sz="2000" dirty="0" smtClean="0"/>
          </a:p>
          <a:p>
            <a:pPr marL="228600" lvl="1">
              <a:buSzTx/>
              <a:buFont typeface="Arial" pitchFamily="34" charset="0"/>
              <a:buChar char="•"/>
            </a:pPr>
            <a:endParaRPr lang="en-US" sz="2000" dirty="0"/>
          </a:p>
          <a:p>
            <a:endParaRPr lang="en-US" sz="2000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4: Creating Projects and Modifying Primary Information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8667" y="1141569"/>
            <a:ext cx="8534401" cy="46166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>
                  <a:lumMod val="20000"/>
                  <a:lumOff val="80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pPr algn="ctr"/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</a:rPr>
              <a:t>MHS Facility Project 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</a:rPr>
              <a:t>:</a:t>
            </a:r>
            <a:endParaRPr lang="en-US" sz="24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67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-1" y="440267"/>
            <a:ext cx="8991600" cy="503238"/>
          </a:xfrm>
        </p:spPr>
        <p:txBody>
          <a:bodyPr/>
          <a:lstStyle/>
          <a:p>
            <a:r>
              <a:rPr lang="en-US" dirty="0" smtClean="0"/>
              <a:t>Creating Projects – </a:t>
            </a:r>
            <a:r>
              <a:rPr lang="en-US" dirty="0"/>
              <a:t>Business Rules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79223"/>
            <a:ext cx="8229600" cy="4890911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b="1" i="1" dirty="0" smtClean="0">
                <a:solidFill>
                  <a:schemeClr val="accent1">
                    <a:lumMod val="75000"/>
                  </a:schemeClr>
                </a:solidFill>
              </a:rPr>
              <a:t>Project 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</a:rPr>
              <a:t>Creator:</a:t>
            </a:r>
            <a:endParaRPr lang="en-US" i="1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dirty="0"/>
              <a:t>The user must be GOV  or EXEC</a:t>
            </a:r>
          </a:p>
          <a:p>
            <a:pPr lvl="0">
              <a:spcAft>
                <a:spcPts val="1800"/>
              </a:spcAft>
            </a:pPr>
            <a:r>
              <a:rPr lang="en-US" dirty="0"/>
              <a:t>The user who creates the project is assigned role PROJ MGR</a:t>
            </a:r>
          </a:p>
          <a:p>
            <a:pPr marL="0" indent="0">
              <a:buNone/>
            </a:pPr>
            <a:r>
              <a:rPr lang="en-US" b="1" i="1" dirty="0">
                <a:solidFill>
                  <a:schemeClr val="accent1">
                    <a:lumMod val="75000"/>
                  </a:schemeClr>
                </a:solidFill>
              </a:rPr>
              <a:t>Contract Requirements:</a:t>
            </a:r>
            <a:endParaRPr lang="en-US" i="1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dirty="0"/>
              <a:t>Project can only be  saved as a new project  if it has an associated contract </a:t>
            </a:r>
          </a:p>
          <a:p>
            <a:pPr lvl="0"/>
            <a:r>
              <a:rPr lang="en-US" dirty="0"/>
              <a:t>Only contracts that are open (POP is not over) can be tied to a project</a:t>
            </a:r>
          </a:p>
          <a:p>
            <a:pPr lvl="0"/>
            <a:r>
              <a:rPr lang="en-US" dirty="0"/>
              <a:t>If contract doesn’t exist in database, then user contacts the </a:t>
            </a:r>
            <a:r>
              <a:rPr lang="en-US" dirty="0" err="1"/>
              <a:t>Proj</a:t>
            </a:r>
            <a:r>
              <a:rPr lang="en-US" dirty="0"/>
              <a:t> Admin and requests addition of the contract</a:t>
            </a:r>
          </a:p>
          <a:p>
            <a:pPr lvl="0">
              <a:spcAft>
                <a:spcPts val="1800"/>
              </a:spcAft>
            </a:pPr>
            <a:r>
              <a:rPr lang="en-US" dirty="0"/>
              <a:t>Only Project Admin with role = REPOS can create/modify contract and contractor information</a:t>
            </a:r>
          </a:p>
          <a:p>
            <a:pPr marL="0" indent="0">
              <a:buNone/>
            </a:pPr>
            <a:r>
              <a:rPr lang="en-US" b="1" i="1" dirty="0" smtClean="0">
                <a:solidFill>
                  <a:schemeClr val="accent1">
                    <a:lumMod val="75000"/>
                  </a:schemeClr>
                </a:solidFill>
              </a:rPr>
              <a:t>Project 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</a:rPr>
              <a:t>POCs and </a:t>
            </a:r>
            <a:r>
              <a:rPr lang="en-US" b="1" i="1" dirty="0" smtClean="0">
                <a:solidFill>
                  <a:schemeClr val="accent1">
                    <a:lumMod val="75000"/>
                  </a:schemeClr>
                </a:solidFill>
              </a:rPr>
              <a:t>ALTERNATES:</a:t>
            </a:r>
            <a:r>
              <a:rPr lang="en-US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en-US" i="1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dirty="0"/>
              <a:t>Selection of Project POCS and Alternates made from a PICKLIST of all GOV and EXEC users)</a:t>
            </a:r>
          </a:p>
          <a:p>
            <a:pPr lvl="0"/>
            <a:r>
              <a:rPr lang="en-US" dirty="0"/>
              <a:t>By Default, the selected POC and Alternate are “MGR” for the Project</a:t>
            </a:r>
          </a:p>
          <a:p>
            <a:pPr marL="228600" lvl="1">
              <a:buSzTx/>
              <a:buFont typeface="Arial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4: Creating Projects and Modifying Primary Information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16089" y="1141569"/>
            <a:ext cx="8534401" cy="46166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>
                  <a:lumMod val="20000"/>
                  <a:lumOff val="80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pPr algn="ctr"/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</a:rPr>
              <a:t>Contract Support Project 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</a:rPr>
              <a:t>:</a:t>
            </a:r>
            <a:endParaRPr lang="en-US" sz="24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426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-1" y="440267"/>
            <a:ext cx="8991600" cy="503238"/>
          </a:xfrm>
        </p:spPr>
        <p:txBody>
          <a:bodyPr/>
          <a:lstStyle/>
          <a:p>
            <a:r>
              <a:rPr lang="en-US" dirty="0" smtClean="0"/>
              <a:t>Modifying the Basic Information – Business Rules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i="1" dirty="0" smtClean="0">
                <a:solidFill>
                  <a:schemeClr val="accent1">
                    <a:lumMod val="75000"/>
                  </a:schemeClr>
                </a:solidFill>
              </a:rPr>
              <a:t>Modify MHS Facility Project Information:</a:t>
            </a:r>
            <a:endParaRPr lang="en-US" sz="2000" b="1" i="1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/>
              <a:t>If a project is associated with a current CIDM event, it may not be edited (not on the list)</a:t>
            </a:r>
          </a:p>
          <a:p>
            <a:pPr lvl="0"/>
            <a:r>
              <a:rPr lang="en-US" sz="2000" dirty="0"/>
              <a:t>If a project is CLOSED it is not on the list</a:t>
            </a:r>
          </a:p>
          <a:p>
            <a:pPr lvl="0"/>
            <a:r>
              <a:rPr lang="en-US" sz="2000" dirty="0"/>
              <a:t>The 1391# cannot be changed to one that is already assigned to another project in the </a:t>
            </a:r>
            <a:r>
              <a:rPr lang="en-US" sz="2000" dirty="0" smtClean="0"/>
              <a:t>database.</a:t>
            </a:r>
          </a:p>
          <a:p>
            <a:pPr marL="0" lvl="0" indent="0">
              <a:buNone/>
            </a:pPr>
            <a:endParaRPr lang="en-US" sz="2000" dirty="0" smtClean="0"/>
          </a:p>
          <a:p>
            <a:pPr marL="0" indent="0">
              <a:buNone/>
            </a:pPr>
            <a:r>
              <a:rPr lang="en-US" sz="2000" b="1" i="1" dirty="0">
                <a:solidFill>
                  <a:schemeClr val="accent1">
                    <a:lumMod val="75000"/>
                  </a:schemeClr>
                </a:solidFill>
              </a:rPr>
              <a:t>Modify Support Contract Project </a:t>
            </a:r>
            <a:r>
              <a:rPr lang="en-US" sz="2000" b="1" i="1" dirty="0" smtClean="0">
                <a:solidFill>
                  <a:schemeClr val="accent1">
                    <a:lumMod val="75000"/>
                  </a:schemeClr>
                </a:solidFill>
              </a:rPr>
              <a:t>Information:</a:t>
            </a:r>
            <a:endParaRPr lang="en-US" sz="2000" b="1" i="1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/>
              <a:t>The user must be GOV  or EXEC</a:t>
            </a:r>
          </a:p>
          <a:p>
            <a:pPr lvl="0"/>
            <a:r>
              <a:rPr lang="en-US" sz="2000" dirty="0"/>
              <a:t>Project can only be modified if it is Open: </a:t>
            </a:r>
          </a:p>
          <a:p>
            <a:pPr lvl="0"/>
            <a:r>
              <a:rPr lang="en-US" sz="2000" dirty="0"/>
              <a:t>Selection of Project POCS and Alternates made from a PICKLIST of all GOV and EXEC users)</a:t>
            </a:r>
          </a:p>
          <a:p>
            <a:pPr lvl="0"/>
            <a:endParaRPr lang="en-US" sz="2000" dirty="0"/>
          </a:p>
          <a:p>
            <a:pPr lvl="0"/>
            <a:endParaRPr lang="en-US" sz="2000" dirty="0" smtClean="0"/>
          </a:p>
          <a:p>
            <a:pPr marL="228600" lvl="1">
              <a:buSzTx/>
              <a:buFont typeface="Arial" pitchFamily="34" charset="0"/>
              <a:buChar char="•"/>
            </a:pPr>
            <a:endParaRPr lang="en-US" sz="2000" dirty="0"/>
          </a:p>
          <a:p>
            <a:endParaRPr lang="en-US" sz="2000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4: Creating Projects and Modifying Primary Information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21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117619"/>
            <a:ext cx="9144000" cy="503238"/>
          </a:xfrm>
        </p:spPr>
        <p:txBody>
          <a:bodyPr/>
          <a:lstStyle/>
          <a:p>
            <a:r>
              <a:rPr lang="en-US" sz="3600" dirty="0" smtClean="0">
                <a:solidFill>
                  <a:srgbClr val="385E8C"/>
                </a:solidFill>
              </a:rPr>
              <a:t>Module 5: Building a Project Team</a:t>
            </a:r>
            <a:endParaRPr lang="en-US" sz="3600" dirty="0">
              <a:solidFill>
                <a:srgbClr val="385E8C"/>
              </a:solidFill>
            </a:endParaRPr>
          </a:p>
        </p:txBody>
      </p:sp>
      <p:pic>
        <p:nvPicPr>
          <p:cNvPr id="3" name="Picture 2" descr="Blue Utilities icon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4864" y="4070789"/>
            <a:ext cx="1961403" cy="1961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35428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8380" y="1687048"/>
            <a:ext cx="4570286" cy="3042995"/>
          </a:xfr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spcAft>
                <a:spcPts val="1200"/>
              </a:spcAft>
              <a:buNone/>
            </a:pP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  <a:t>What is covered</a:t>
            </a:r>
          </a:p>
          <a:p>
            <a:pPr marL="338138" indent="-338138">
              <a:spcAft>
                <a:spcPts val="9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Creating a team</a:t>
            </a:r>
          </a:p>
          <a:p>
            <a:pPr marL="338138" indent="-338138">
              <a:spcAft>
                <a:spcPts val="9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Adding users</a:t>
            </a:r>
          </a:p>
          <a:p>
            <a:pPr marL="338138" indent="-338138">
              <a:spcAft>
                <a:spcPts val="9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Removing users</a:t>
            </a:r>
          </a:p>
          <a:p>
            <a:pPr marL="338138" indent="-338138">
              <a:spcAft>
                <a:spcPts val="9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Modifying user roles</a:t>
            </a:r>
          </a:p>
          <a:p>
            <a:pPr marL="338138" indent="-338138">
              <a:spcAft>
                <a:spcPts val="9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Viewing team history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304800"/>
            <a:ext cx="9144000" cy="715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Module 5: Building a Project Team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030196" y="3782388"/>
            <a:ext cx="3528508" cy="2083320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19113" indent="-22860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Char char="Ø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914400" indent="-166688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tabLst>
                <a:tab pos="862013" algn="l"/>
              </a:tabLst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204913" indent="-290513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  <a:buFont typeface="Arial" pitchFamily="34" charset="0"/>
              <a:buNone/>
            </a:pP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  <a:t>Who is involved</a:t>
            </a:r>
          </a:p>
          <a:p>
            <a:pPr marL="338138" indent="-338138">
              <a:spcAft>
                <a:spcPts val="900"/>
              </a:spcAft>
              <a:buFont typeface="Arial" pitchFamily="34" charset="0"/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Project Managers</a:t>
            </a:r>
          </a:p>
          <a:p>
            <a:pPr marL="338138" indent="-338138">
              <a:spcAft>
                <a:spcPts val="900"/>
              </a:spcAft>
              <a:buFont typeface="Arial" pitchFamily="34" charset="0"/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Project administrators</a:t>
            </a:r>
          </a:p>
        </p:txBody>
      </p:sp>
    </p:spTree>
    <p:extLst>
      <p:ext uri="{BB962C8B-B14F-4D97-AF65-F5344CB8AC3E}">
        <p14:creationId xmlns:p14="http://schemas.microsoft.com/office/powerpoint/2010/main" val="23029545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5" t="14345" r="10905" b="7564"/>
          <a:stretch/>
        </p:blipFill>
        <p:spPr bwMode="auto">
          <a:xfrm>
            <a:off x="2704525" y="1299157"/>
            <a:ext cx="6349163" cy="3909714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0" y="304800"/>
            <a:ext cx="8991600" cy="503238"/>
          </a:xfrm>
        </p:spPr>
        <p:txBody>
          <a:bodyPr/>
          <a:lstStyle/>
          <a:p>
            <a:r>
              <a:rPr lang="en-US" dirty="0" smtClean="0"/>
              <a:t>Project Teams – Creating a Team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5: Building a Project Team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7" name="Down Arrow Callout 6"/>
          <p:cNvSpPr/>
          <p:nvPr/>
        </p:nvSpPr>
        <p:spPr>
          <a:xfrm>
            <a:off x="5034922" y="905227"/>
            <a:ext cx="2600883" cy="767411"/>
          </a:xfrm>
          <a:prstGeom prst="downArrowCallout">
            <a:avLst>
              <a:gd name="adj1" fmla="val 52226"/>
              <a:gd name="adj2" fmla="val 45315"/>
              <a:gd name="adj3" fmla="val 25000"/>
              <a:gd name="adj4" fmla="val 59093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Project Team Navigation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777" y="2754490"/>
            <a:ext cx="6870586" cy="3617725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6" name="Elbow Connector 5"/>
          <p:cNvCxnSpPr>
            <a:stCxn id="16" idx="2"/>
            <a:endCxn id="1028" idx="0"/>
          </p:cNvCxnSpPr>
          <p:nvPr/>
        </p:nvCxnSpPr>
        <p:spPr>
          <a:xfrm rot="5400000">
            <a:off x="5603408" y="1921472"/>
            <a:ext cx="545680" cy="1120356"/>
          </a:xfrm>
          <a:prstGeom prst="bentConnector3">
            <a:avLst>
              <a:gd name="adj1" fmla="val 50000"/>
            </a:avLst>
          </a:prstGeom>
          <a:ln w="28575">
            <a:solidFill>
              <a:srgbClr val="25406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Down Arrow Callout 17"/>
          <p:cNvSpPr/>
          <p:nvPr/>
        </p:nvSpPr>
        <p:spPr>
          <a:xfrm>
            <a:off x="129323" y="1334442"/>
            <a:ext cx="2494844" cy="1420048"/>
          </a:xfrm>
          <a:prstGeom prst="downArrowCallout">
            <a:avLst>
              <a:gd name="adj1" fmla="val 37516"/>
              <a:gd name="adj2" fmla="val 32155"/>
              <a:gd name="adj3" fmla="val 25000"/>
              <a:gd name="adj4" fmla="val 64977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5100" indent="-1651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Build Teams page opens</a:t>
            </a:r>
          </a:p>
          <a:p>
            <a:pPr marL="165100" indent="-1651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Click a Project to add Team Members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688280" y="1664295"/>
            <a:ext cx="1496291" cy="544515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23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95" t="2890" r="11791" b="27751"/>
          <a:stretch/>
        </p:blipFill>
        <p:spPr bwMode="auto">
          <a:xfrm>
            <a:off x="237526" y="854181"/>
            <a:ext cx="6436228" cy="3613467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0" y="304800"/>
            <a:ext cx="8991600" cy="503238"/>
          </a:xfrm>
        </p:spPr>
        <p:txBody>
          <a:bodyPr/>
          <a:lstStyle/>
          <a:p>
            <a:r>
              <a:rPr lang="en-US" dirty="0" smtClean="0"/>
              <a:t>Project Teams – Adding Users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5: Building a Project Team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61245" y="4259450"/>
            <a:ext cx="2946400" cy="233796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cxnSp>
        <p:nvCxnSpPr>
          <p:cNvPr id="7" name="Straight Arrow Connector 6"/>
          <p:cNvCxnSpPr>
            <a:stCxn id="6" idx="3"/>
          </p:cNvCxnSpPr>
          <p:nvPr/>
        </p:nvCxnSpPr>
        <p:spPr>
          <a:xfrm flipV="1">
            <a:off x="3307645" y="3296244"/>
            <a:ext cx="361244" cy="1080104"/>
          </a:xfrm>
          <a:prstGeom prst="straightConnector1">
            <a:avLst/>
          </a:prstGeom>
          <a:ln w="28575">
            <a:solidFill>
              <a:srgbClr val="25406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Up Arrow Callout 10"/>
          <p:cNvSpPr/>
          <p:nvPr/>
        </p:nvSpPr>
        <p:spPr>
          <a:xfrm>
            <a:off x="477459" y="4584273"/>
            <a:ext cx="1821443" cy="944926"/>
          </a:xfrm>
          <a:prstGeom prst="upArrowCallout">
            <a:avLst>
              <a:gd name="adj1" fmla="val 30660"/>
              <a:gd name="adj2" fmla="val 30973"/>
              <a:gd name="adj3" fmla="val 19340"/>
              <a:gd name="adj4" fmla="val 70648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1. Select a Project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17" name="Down Arrow Callout 16"/>
          <p:cNvSpPr/>
          <p:nvPr/>
        </p:nvSpPr>
        <p:spPr>
          <a:xfrm>
            <a:off x="3104720" y="2040040"/>
            <a:ext cx="3025145" cy="1203836"/>
          </a:xfrm>
          <a:prstGeom prst="downArrowCallout">
            <a:avLst>
              <a:gd name="adj1" fmla="val 37516"/>
              <a:gd name="adj2" fmla="val 39066"/>
              <a:gd name="adj3" fmla="val 25000"/>
              <a:gd name="adj4" fmla="val 64977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25425" indent="-225425"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2.	Team </a:t>
            </a:r>
            <a:r>
              <a:rPr lang="en-US" sz="1600" dirty="0">
                <a:solidFill>
                  <a:schemeClr val="tx1"/>
                </a:solidFill>
              </a:rPr>
              <a:t>Member options appear on the bottom of the screen.</a:t>
            </a:r>
          </a:p>
        </p:txBody>
      </p:sp>
      <p:sp>
        <p:nvSpPr>
          <p:cNvPr id="10" name="Oval 9"/>
          <p:cNvSpPr/>
          <p:nvPr/>
        </p:nvSpPr>
        <p:spPr>
          <a:xfrm>
            <a:off x="161370" y="4376348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44" t="13691" r="12935" b="14190"/>
          <a:stretch/>
        </p:blipFill>
        <p:spPr bwMode="auto">
          <a:xfrm>
            <a:off x="3852735" y="3273816"/>
            <a:ext cx="5149655" cy="3069465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2" name="Oval 11"/>
          <p:cNvSpPr/>
          <p:nvPr/>
        </p:nvSpPr>
        <p:spPr>
          <a:xfrm>
            <a:off x="4397661" y="3273816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6" name="Down Arrow Callout 15"/>
          <p:cNvSpPr/>
          <p:nvPr/>
        </p:nvSpPr>
        <p:spPr>
          <a:xfrm>
            <a:off x="6810233" y="1037230"/>
            <a:ext cx="2224339" cy="3016155"/>
          </a:xfrm>
          <a:prstGeom prst="downArrowCallout">
            <a:avLst>
              <a:gd name="adj1" fmla="val 23773"/>
              <a:gd name="adj2" fmla="val 19478"/>
              <a:gd name="adj3" fmla="val 19478"/>
              <a:gd name="adj4" fmla="val 73000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31775" indent="-231775">
              <a:spcBef>
                <a:spcPct val="20000"/>
              </a:spcBef>
              <a:buFont typeface="+mj-lt"/>
              <a:buAutoNum type="arabicPeriod" startAt="3"/>
            </a:pPr>
            <a:r>
              <a:rPr lang="en-US" sz="1600" dirty="0" smtClean="0">
                <a:solidFill>
                  <a:schemeClr val="tx1"/>
                </a:solidFill>
              </a:rPr>
              <a:t>The search capability checks user names, and organization names (which are not shown on the table)</a:t>
            </a:r>
          </a:p>
          <a:p>
            <a:pPr marL="231775" indent="-231775">
              <a:spcBef>
                <a:spcPct val="20000"/>
              </a:spcBef>
              <a:buFont typeface="+mj-lt"/>
              <a:buAutoNum type="arabicPeriod" startAt="3"/>
            </a:pPr>
            <a:r>
              <a:rPr lang="en-US" sz="1600" dirty="0" smtClean="0">
                <a:solidFill>
                  <a:schemeClr val="tx1"/>
                </a:solidFill>
              </a:rPr>
              <a:t>The POPUP provides specific information about each user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18" name="Oval 17"/>
          <p:cNvSpPr/>
          <p:nvPr/>
        </p:nvSpPr>
        <p:spPr>
          <a:xfrm>
            <a:off x="8313646" y="4004694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7893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67" t="17585" r="11162" b="19342"/>
          <a:stretch/>
        </p:blipFill>
        <p:spPr bwMode="auto">
          <a:xfrm>
            <a:off x="435277" y="812801"/>
            <a:ext cx="8561967" cy="4312070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0" y="304800"/>
            <a:ext cx="8991600" cy="503238"/>
          </a:xfrm>
        </p:spPr>
        <p:txBody>
          <a:bodyPr/>
          <a:lstStyle/>
          <a:p>
            <a:r>
              <a:rPr lang="en-US" dirty="0" smtClean="0"/>
              <a:t>Project Teams – Adding Users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5: Building a Project Team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487" y="5339646"/>
            <a:ext cx="3225958" cy="1022276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12" name="Straight Arrow Connector 11"/>
          <p:cNvCxnSpPr/>
          <p:nvPr/>
        </p:nvCxnSpPr>
        <p:spPr>
          <a:xfrm rot="5400000" flipV="1">
            <a:off x="5765494" y="5068426"/>
            <a:ext cx="597252" cy="0"/>
          </a:xfrm>
          <a:prstGeom prst="straightConnector1">
            <a:avLst/>
          </a:prstGeom>
          <a:ln w="28575">
            <a:solidFill>
              <a:srgbClr val="25406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0"/>
          <p:cNvSpPr/>
          <p:nvPr/>
        </p:nvSpPr>
        <p:spPr>
          <a:xfrm>
            <a:off x="4474374" y="2204910"/>
            <a:ext cx="3179492" cy="233796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17" t="22226" r="34996" b="26863"/>
          <a:stretch/>
        </p:blipFill>
        <p:spPr bwMode="auto">
          <a:xfrm>
            <a:off x="143100" y="3759200"/>
            <a:ext cx="4573160" cy="2656027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10" name="Straight Arrow Connector 9"/>
          <p:cNvCxnSpPr>
            <a:stCxn id="11" idx="1"/>
          </p:cNvCxnSpPr>
          <p:nvPr/>
        </p:nvCxnSpPr>
        <p:spPr>
          <a:xfrm flipH="1">
            <a:off x="1749778" y="2321808"/>
            <a:ext cx="2724596" cy="2291098"/>
          </a:xfrm>
          <a:prstGeom prst="straightConnector1">
            <a:avLst/>
          </a:prstGeom>
          <a:ln w="28575">
            <a:solidFill>
              <a:srgbClr val="25406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19" idx="1"/>
          </p:cNvCxnSpPr>
          <p:nvPr/>
        </p:nvCxnSpPr>
        <p:spPr>
          <a:xfrm flipH="1">
            <a:off x="1749778" y="2797201"/>
            <a:ext cx="2724596" cy="1968105"/>
          </a:xfrm>
          <a:prstGeom prst="straightConnector1">
            <a:avLst/>
          </a:prstGeom>
          <a:ln w="28575">
            <a:solidFill>
              <a:srgbClr val="25406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ounded Rectangle 18"/>
          <p:cNvSpPr/>
          <p:nvPr/>
        </p:nvSpPr>
        <p:spPr>
          <a:xfrm>
            <a:off x="4474374" y="2680303"/>
            <a:ext cx="3179492" cy="233796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9" name="Left Arrow Callout 8"/>
          <p:cNvSpPr/>
          <p:nvPr/>
        </p:nvSpPr>
        <p:spPr>
          <a:xfrm>
            <a:off x="5034611" y="1245362"/>
            <a:ext cx="2969211" cy="2660593"/>
          </a:xfrm>
          <a:prstGeom prst="leftArrowCallout">
            <a:avLst>
              <a:gd name="adj1" fmla="val 22213"/>
              <a:gd name="adj2" fmla="val 16992"/>
              <a:gd name="adj3" fmla="val 13839"/>
              <a:gd name="adj4" fmla="val 79634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89000"/>
                </a:srgbClr>
              </a:gs>
            </a:gsLst>
          </a:gra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5100" indent="-1651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1600" dirty="0" smtClean="0">
                <a:solidFill>
                  <a:schemeClr val="tx1"/>
                </a:solidFill>
              </a:rPr>
              <a:t>From the list of available team members on the right, select those to be added to the project</a:t>
            </a:r>
          </a:p>
          <a:p>
            <a:pPr marL="165100" indent="-1651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1600" dirty="0" smtClean="0">
                <a:solidFill>
                  <a:schemeClr val="tx1"/>
                </a:solidFill>
              </a:rPr>
              <a:t>Click ADD SELECTED</a:t>
            </a:r>
          </a:p>
          <a:p>
            <a:pPr marL="165100" indent="-1651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1600" dirty="0" smtClean="0">
                <a:solidFill>
                  <a:schemeClr val="tx1"/>
                </a:solidFill>
              </a:rPr>
              <a:t>Team members are added to the project team and appear on the left </a:t>
            </a:r>
          </a:p>
        </p:txBody>
      </p:sp>
      <p:sp>
        <p:nvSpPr>
          <p:cNvPr id="22" name="Right Arrow Callout 21"/>
          <p:cNvSpPr/>
          <p:nvPr/>
        </p:nvSpPr>
        <p:spPr>
          <a:xfrm>
            <a:off x="2047164" y="4996346"/>
            <a:ext cx="3587323" cy="1415361"/>
          </a:xfrm>
          <a:prstGeom prst="rightArrowCallout">
            <a:avLst>
              <a:gd name="adj1" fmla="val 29611"/>
              <a:gd name="adj2" fmla="val 29843"/>
              <a:gd name="adj3" fmla="val 20653"/>
              <a:gd name="adj4" fmla="val 84239"/>
            </a:avLst>
          </a:prstGeom>
          <a:gradFill flip="none" rotWithShape="1">
            <a:gsLst>
              <a:gs pos="56000">
                <a:schemeClr val="accent1">
                  <a:lumMod val="20000"/>
                  <a:lumOff val="80000"/>
                  <a:alpha val="88000"/>
                </a:schemeClr>
              </a:gs>
              <a:gs pos="50000">
                <a:schemeClr val="bg1"/>
              </a:gs>
              <a:gs pos="35000">
                <a:schemeClr val="bg1">
                  <a:lumMod val="85000"/>
                  <a:alpha val="91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25425" indent="-225425">
              <a:spcAft>
                <a:spcPts val="600"/>
              </a:spcAft>
              <a:buFont typeface="Wingdings" pitchFamily="2" charset="2"/>
              <a:buChar char="§"/>
            </a:pPr>
            <a:r>
              <a:rPr lang="en-US" sz="1600" dirty="0" smtClean="0"/>
              <a:t>To register a user, click REQUEST REGISTRATION</a:t>
            </a:r>
          </a:p>
          <a:p>
            <a:pPr marL="225425" indent="-225425">
              <a:spcAft>
                <a:spcPts val="600"/>
              </a:spcAft>
              <a:buFont typeface="Wingdings" pitchFamily="2" charset="2"/>
              <a:buChar char="§"/>
            </a:pPr>
            <a:r>
              <a:rPr lang="en-US" sz="1600" dirty="0" smtClean="0"/>
              <a:t>Support will receive the email and send an enrollment request to the requested user</a:t>
            </a:r>
          </a:p>
        </p:txBody>
      </p:sp>
    </p:spTree>
    <p:extLst>
      <p:ext uri="{BB962C8B-B14F-4D97-AF65-F5344CB8AC3E}">
        <p14:creationId xmlns:p14="http://schemas.microsoft.com/office/powerpoint/2010/main" val="3868854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64" t="22924" r="11605" b="20714"/>
          <a:stretch/>
        </p:blipFill>
        <p:spPr bwMode="auto">
          <a:xfrm>
            <a:off x="204529" y="1119324"/>
            <a:ext cx="8533071" cy="3877022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94" t="23057" r="11810" b="21259"/>
          <a:stretch/>
        </p:blipFill>
        <p:spPr bwMode="auto">
          <a:xfrm>
            <a:off x="2406862" y="3441702"/>
            <a:ext cx="6589710" cy="2951738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0" y="304800"/>
            <a:ext cx="8991600" cy="503238"/>
          </a:xfrm>
        </p:spPr>
        <p:txBody>
          <a:bodyPr/>
          <a:lstStyle/>
          <a:p>
            <a:r>
              <a:rPr lang="en-US" dirty="0" smtClean="0"/>
              <a:t>Project Teams – Removing Users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5: Building a Project Team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2009422" y="2381956"/>
            <a:ext cx="3849511" cy="1960638"/>
          </a:xfrm>
          <a:prstGeom prst="straightConnector1">
            <a:avLst/>
          </a:prstGeom>
          <a:ln w="28575">
            <a:solidFill>
              <a:srgbClr val="25406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0"/>
          <p:cNvSpPr/>
          <p:nvPr/>
        </p:nvSpPr>
        <p:spPr>
          <a:xfrm>
            <a:off x="257974" y="2024288"/>
            <a:ext cx="3179492" cy="233796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5981441" y="4225696"/>
            <a:ext cx="2620692" cy="233796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3" name="Left Arrow Callout 12"/>
          <p:cNvSpPr/>
          <p:nvPr/>
        </p:nvSpPr>
        <p:spPr>
          <a:xfrm>
            <a:off x="2305261" y="1089542"/>
            <a:ext cx="3802027" cy="2081183"/>
          </a:xfrm>
          <a:prstGeom prst="leftArrowCallout">
            <a:avLst>
              <a:gd name="adj1" fmla="val 26456"/>
              <a:gd name="adj2" fmla="val 22865"/>
              <a:gd name="adj3" fmla="val 15536"/>
              <a:gd name="adj4" fmla="val 83885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5100" indent="-1651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1600" dirty="0" smtClean="0">
                <a:solidFill>
                  <a:schemeClr val="tx1"/>
                </a:solidFill>
              </a:rPr>
              <a:t>From the list of team members on the left, select those to be deleted from the project</a:t>
            </a:r>
          </a:p>
          <a:p>
            <a:pPr marL="165100" indent="-1651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1600" dirty="0" smtClean="0">
                <a:solidFill>
                  <a:schemeClr val="tx1"/>
                </a:solidFill>
              </a:rPr>
              <a:t>Click REMOVE SELECTED</a:t>
            </a:r>
          </a:p>
          <a:p>
            <a:pPr marL="165100" indent="-1651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1600" dirty="0" smtClean="0">
                <a:solidFill>
                  <a:schemeClr val="tx1"/>
                </a:solidFill>
              </a:rPr>
              <a:t>Team members are removed from the project team and appear on the right</a:t>
            </a:r>
          </a:p>
        </p:txBody>
      </p:sp>
    </p:spTree>
    <p:extLst>
      <p:ext uri="{BB962C8B-B14F-4D97-AF65-F5344CB8AC3E}">
        <p14:creationId xmlns:p14="http://schemas.microsoft.com/office/powerpoint/2010/main" val="2522339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0" t="16593" r="11358" b="21251"/>
          <a:stretch/>
        </p:blipFill>
        <p:spPr bwMode="auto">
          <a:xfrm>
            <a:off x="131112" y="1328716"/>
            <a:ext cx="8877422" cy="440604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0" y="304800"/>
            <a:ext cx="8991600" cy="503238"/>
          </a:xfrm>
        </p:spPr>
        <p:txBody>
          <a:bodyPr/>
          <a:lstStyle/>
          <a:p>
            <a:r>
              <a:rPr lang="en-US" dirty="0" smtClean="0"/>
              <a:t>Project Teams – Modifying User Roles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5: Building a Project Team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" name="Left Arrow Callout 5"/>
          <p:cNvSpPr/>
          <p:nvPr/>
        </p:nvSpPr>
        <p:spPr>
          <a:xfrm>
            <a:off x="3643961" y="2419350"/>
            <a:ext cx="2969211" cy="1677105"/>
          </a:xfrm>
          <a:prstGeom prst="leftArrowCallout">
            <a:avLst>
              <a:gd name="adj1" fmla="val 33572"/>
              <a:gd name="adj2" fmla="val 27215"/>
              <a:gd name="adj3" fmla="val 12703"/>
              <a:gd name="adj4" fmla="val 86691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89000"/>
                </a:srgbClr>
              </a:gs>
            </a:gsLst>
          </a:gra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5100" indent="-1651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To change a user’s role, use the Role dropdown menu to choose a different role.</a:t>
            </a:r>
          </a:p>
          <a:p>
            <a:pPr marL="165100" indent="-1651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Roles can be changed at any time by a Manager.</a:t>
            </a:r>
          </a:p>
        </p:txBody>
      </p:sp>
    </p:spTree>
    <p:extLst>
      <p:ext uri="{BB962C8B-B14F-4D97-AF65-F5344CB8AC3E}">
        <p14:creationId xmlns:p14="http://schemas.microsoft.com/office/powerpoint/2010/main" val="1561873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64" t="16007" r="11605" b="20714"/>
          <a:stretch/>
        </p:blipFill>
        <p:spPr bwMode="auto">
          <a:xfrm>
            <a:off x="158667" y="1857730"/>
            <a:ext cx="8533071" cy="4352880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0" y="304800"/>
            <a:ext cx="8991600" cy="503238"/>
          </a:xfrm>
        </p:spPr>
        <p:txBody>
          <a:bodyPr/>
          <a:lstStyle/>
          <a:p>
            <a:r>
              <a:rPr lang="en-US" dirty="0" smtClean="0"/>
              <a:t>Project Teams – Viewing Team History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5: Building a Project Team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56349" y="1953035"/>
            <a:ext cx="1336275" cy="350388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4056" y="1600914"/>
            <a:ext cx="6672794" cy="2433256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8" name="Straight Arrow Connector 7"/>
          <p:cNvCxnSpPr/>
          <p:nvPr/>
        </p:nvCxnSpPr>
        <p:spPr>
          <a:xfrm>
            <a:off x="1681337" y="2241550"/>
            <a:ext cx="597252" cy="0"/>
          </a:xfrm>
          <a:prstGeom prst="straightConnector1">
            <a:avLst/>
          </a:prstGeom>
          <a:ln w="28575">
            <a:solidFill>
              <a:srgbClr val="25406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1"/>
          <p:cNvSpPr/>
          <p:nvPr/>
        </p:nvSpPr>
        <p:spPr>
          <a:xfrm>
            <a:off x="158666" y="1019269"/>
            <a:ext cx="87948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dirty="0"/>
              <a:t>All users who have been assigned over the history of the project will be listed on this table.</a:t>
            </a:r>
          </a:p>
        </p:txBody>
      </p:sp>
    </p:spTree>
    <p:extLst>
      <p:ext uri="{BB962C8B-B14F-4D97-AF65-F5344CB8AC3E}">
        <p14:creationId xmlns:p14="http://schemas.microsoft.com/office/powerpoint/2010/main" val="465868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117619"/>
            <a:ext cx="9144000" cy="503238"/>
          </a:xfrm>
        </p:spPr>
        <p:txBody>
          <a:bodyPr/>
          <a:lstStyle/>
          <a:p>
            <a:r>
              <a:rPr lang="en-US" sz="3600" dirty="0" smtClean="0">
                <a:solidFill>
                  <a:srgbClr val="385E8C"/>
                </a:solidFill>
              </a:rPr>
              <a:t>Module </a:t>
            </a:r>
            <a:r>
              <a:rPr lang="en-US" sz="3600" dirty="0">
                <a:solidFill>
                  <a:srgbClr val="385E8C"/>
                </a:solidFill>
              </a:rPr>
              <a:t>6</a:t>
            </a:r>
            <a:r>
              <a:rPr lang="en-US" sz="3600" dirty="0" smtClean="0">
                <a:solidFill>
                  <a:srgbClr val="385E8C"/>
                </a:solidFill>
              </a:rPr>
              <a:t>: Project Information Pages</a:t>
            </a:r>
            <a:endParaRPr lang="en-US" sz="3600" dirty="0">
              <a:solidFill>
                <a:srgbClr val="385E8C"/>
              </a:solidFill>
            </a:endParaRPr>
          </a:p>
        </p:txBody>
      </p:sp>
      <p:pic>
        <p:nvPicPr>
          <p:cNvPr id="3" name="Picture 2" descr="Blue Utilities icon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4864" y="4070789"/>
            <a:ext cx="1961403" cy="1961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236237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4893" y="1933512"/>
            <a:ext cx="4073575" cy="3042995"/>
          </a:xfr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spcAft>
                <a:spcPts val="1200"/>
              </a:spcAft>
              <a:buNone/>
            </a:pP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  <a:t>What is covered</a:t>
            </a:r>
          </a:p>
          <a:p>
            <a:pPr marL="514350" indent="-514350">
              <a:spcAft>
                <a:spcPts val="1200"/>
              </a:spcAft>
              <a:buAutoNum type="arabicPeriod"/>
            </a:pPr>
            <a:r>
              <a:rPr lang="en-US" sz="2200" dirty="0" smtClean="0">
                <a:solidFill>
                  <a:schemeClr val="tx1"/>
                </a:solidFill>
              </a:rPr>
              <a:t>Header Information</a:t>
            </a:r>
          </a:p>
          <a:p>
            <a:pPr marL="514350" indent="-514350">
              <a:spcAft>
                <a:spcPts val="1200"/>
              </a:spcAft>
              <a:buAutoNum type="arabicPeriod"/>
            </a:pPr>
            <a:r>
              <a:rPr lang="en-US" sz="2200" dirty="0" smtClean="0">
                <a:solidFill>
                  <a:schemeClr val="tx1"/>
                </a:solidFill>
              </a:rPr>
              <a:t>Action Buttons</a:t>
            </a:r>
          </a:p>
          <a:p>
            <a:pPr marL="514350" indent="-514350">
              <a:spcAft>
                <a:spcPts val="1200"/>
              </a:spcAft>
              <a:buAutoNum type="arabicPeriod"/>
            </a:pPr>
            <a:r>
              <a:rPr lang="en-US" sz="2200" dirty="0" smtClean="0">
                <a:solidFill>
                  <a:schemeClr val="tx1"/>
                </a:solidFill>
              </a:rPr>
              <a:t>Information Tabs</a:t>
            </a:r>
          </a:p>
          <a:p>
            <a:pPr marL="514350" indent="-514350">
              <a:spcAft>
                <a:spcPts val="1200"/>
              </a:spcAft>
              <a:buAutoNum type="arabicPeriod"/>
            </a:pPr>
            <a:r>
              <a:rPr lang="en-US" sz="2200" dirty="0" smtClean="0">
                <a:solidFill>
                  <a:schemeClr val="tx1"/>
                </a:solidFill>
              </a:rPr>
              <a:t>Associated Documents</a:t>
            </a:r>
          </a:p>
          <a:p>
            <a:pPr marL="0" indent="0">
              <a:spcAft>
                <a:spcPts val="1200"/>
              </a:spcAft>
              <a:buNone/>
            </a:pPr>
            <a:endParaRPr lang="en-US" sz="28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38138" indent="-338138">
              <a:spcAft>
                <a:spcPts val="900"/>
              </a:spcAft>
              <a:buAutoNum type="arabicPeriod"/>
            </a:pPr>
            <a:endParaRPr lang="en-US" sz="2000" dirty="0" smtClean="0">
              <a:solidFill>
                <a:schemeClr val="tx1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304800"/>
            <a:ext cx="9144000" cy="715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Module 6: Understanding the Project Information Pages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40657" y="3455010"/>
            <a:ext cx="3528508" cy="2083320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19113" indent="-22860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Char char="Ø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914400" indent="-166688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tabLst>
                <a:tab pos="862013" algn="l"/>
              </a:tabLst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204913" indent="-290513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  <a:buFont typeface="Arial" pitchFamily="34" charset="0"/>
              <a:buNone/>
            </a:pP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  <a:t>Who is involved</a:t>
            </a:r>
          </a:p>
          <a:p>
            <a:pPr marL="338138" indent="-338138">
              <a:spcAft>
                <a:spcPts val="900"/>
              </a:spcAft>
              <a:buFont typeface="Arial" pitchFamily="34" charset="0"/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Users with access privileges to a project or admin privileges</a:t>
            </a:r>
          </a:p>
        </p:txBody>
      </p:sp>
    </p:spTree>
    <p:extLst>
      <p:ext uri="{BB962C8B-B14F-4D97-AF65-F5344CB8AC3E}">
        <p14:creationId xmlns:p14="http://schemas.microsoft.com/office/powerpoint/2010/main" val="18623338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Page – Key Features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6: Understanding the Project Information Pages</a:t>
            </a:r>
          </a:p>
        </p:txBody>
      </p:sp>
      <p:sp>
        <p:nvSpPr>
          <p:cNvPr id="7" name="Oval 6"/>
          <p:cNvSpPr/>
          <p:nvPr/>
        </p:nvSpPr>
        <p:spPr>
          <a:xfrm>
            <a:off x="4477772" y="5291474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347" y="1356841"/>
            <a:ext cx="6800850" cy="4335697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Rounded Rectangle 1"/>
          <p:cNvSpPr/>
          <p:nvPr/>
        </p:nvSpPr>
        <p:spPr>
          <a:xfrm>
            <a:off x="440241" y="2511188"/>
            <a:ext cx="1856096" cy="3286363"/>
          </a:xfrm>
          <a:prstGeom prst="roundRect">
            <a:avLst>
              <a:gd name="adj" fmla="val 7710"/>
            </a:avLst>
          </a:prstGeom>
          <a:noFill/>
          <a:ln w="12700">
            <a:solidFill>
              <a:srgbClr val="385E8C"/>
            </a:solidFill>
          </a:ln>
          <a:effectLst>
            <a:glow rad="63500">
              <a:schemeClr val="bg1">
                <a:lumMod val="85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3" name="Rounded Rectangle 15"/>
          <p:cNvSpPr/>
          <p:nvPr/>
        </p:nvSpPr>
        <p:spPr>
          <a:xfrm>
            <a:off x="440241" y="1380699"/>
            <a:ext cx="8134066" cy="1021307"/>
          </a:xfrm>
          <a:prstGeom prst="roundRect">
            <a:avLst/>
          </a:prstGeom>
          <a:noFill/>
          <a:ln w="12700">
            <a:solidFill>
              <a:srgbClr val="385E8C"/>
            </a:solidFill>
          </a:ln>
          <a:effectLst>
            <a:glow rad="63500">
              <a:schemeClr val="bg1">
                <a:lumMod val="85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27" name="TextBox 16"/>
          <p:cNvSpPr txBox="1"/>
          <p:nvPr/>
        </p:nvSpPr>
        <p:spPr>
          <a:xfrm>
            <a:off x="382841" y="1230703"/>
            <a:ext cx="1106424" cy="30777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  <a:alpha val="89000"/>
                </a:schemeClr>
              </a:gs>
              <a:gs pos="50000">
                <a:schemeClr val="accent1">
                  <a:lumMod val="20000"/>
                  <a:lumOff val="80000"/>
                  <a:alpha val="93000"/>
                </a:schemeClr>
              </a:gs>
              <a:gs pos="100000">
                <a:schemeClr val="bg1">
                  <a:shade val="100000"/>
                  <a:satMod val="115000"/>
                  <a:alpha val="76000"/>
                </a:schemeClr>
              </a:gs>
            </a:gsLst>
            <a:lin ang="81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accent1">
                    <a:lumMod val="50000"/>
                  </a:schemeClr>
                </a:solidFill>
              </a:rPr>
              <a:t>Header Area</a:t>
            </a:r>
            <a:endParaRPr lang="en-US" sz="1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8" name="TextBox 17"/>
          <p:cNvSpPr txBox="1"/>
          <p:nvPr/>
        </p:nvSpPr>
        <p:spPr>
          <a:xfrm>
            <a:off x="369931" y="3134934"/>
            <a:ext cx="873865" cy="30777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  <a:alpha val="89000"/>
                </a:schemeClr>
              </a:gs>
              <a:gs pos="50000">
                <a:schemeClr val="accent1">
                  <a:lumMod val="20000"/>
                  <a:lumOff val="80000"/>
                  <a:alpha val="93000"/>
                </a:schemeClr>
              </a:gs>
              <a:gs pos="100000">
                <a:schemeClr val="bg1">
                  <a:shade val="100000"/>
                  <a:satMod val="115000"/>
                  <a:alpha val="76000"/>
                </a:schemeClr>
              </a:gs>
            </a:gsLst>
            <a:lin ang="81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accent1">
                    <a:lumMod val="50000"/>
                  </a:schemeClr>
                </a:solidFill>
              </a:rPr>
              <a:t>Actions</a:t>
            </a:r>
            <a:endParaRPr lang="en-US" sz="1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9" name="Rounded Rectangle 18"/>
          <p:cNvSpPr/>
          <p:nvPr/>
        </p:nvSpPr>
        <p:spPr>
          <a:xfrm>
            <a:off x="2296336" y="2456667"/>
            <a:ext cx="6241843" cy="320040"/>
          </a:xfrm>
          <a:prstGeom prst="roundRect">
            <a:avLst/>
          </a:prstGeom>
          <a:noFill/>
          <a:ln w="12700">
            <a:solidFill>
              <a:srgbClr val="385E8C"/>
            </a:solidFill>
          </a:ln>
          <a:effectLst>
            <a:glow rad="63500">
              <a:schemeClr val="bg1">
                <a:lumMod val="85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30" name="TextBox 19"/>
          <p:cNvSpPr txBox="1"/>
          <p:nvPr/>
        </p:nvSpPr>
        <p:spPr>
          <a:xfrm>
            <a:off x="7897366" y="2498899"/>
            <a:ext cx="873865" cy="30777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  <a:alpha val="89000"/>
                </a:schemeClr>
              </a:gs>
              <a:gs pos="50000">
                <a:schemeClr val="accent1">
                  <a:lumMod val="20000"/>
                  <a:lumOff val="80000"/>
                  <a:alpha val="93000"/>
                </a:schemeClr>
              </a:gs>
              <a:gs pos="100000">
                <a:schemeClr val="bg1">
                  <a:shade val="100000"/>
                  <a:satMod val="115000"/>
                  <a:alpha val="76000"/>
                </a:schemeClr>
              </a:gs>
            </a:gsLst>
            <a:lin ang="81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accent1">
                    <a:lumMod val="50000"/>
                  </a:schemeClr>
                </a:solidFill>
              </a:rPr>
              <a:t>Info Tabs</a:t>
            </a:r>
            <a:endParaRPr lang="en-US" sz="1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1" name="Rounded Rectangle 20"/>
          <p:cNvSpPr/>
          <p:nvPr/>
        </p:nvSpPr>
        <p:spPr>
          <a:xfrm>
            <a:off x="2296336" y="2842301"/>
            <a:ext cx="6241843" cy="2955251"/>
          </a:xfrm>
          <a:prstGeom prst="roundRect">
            <a:avLst>
              <a:gd name="adj" fmla="val 3659"/>
            </a:avLst>
          </a:prstGeom>
          <a:noFill/>
          <a:ln w="12700">
            <a:solidFill>
              <a:srgbClr val="385E8C"/>
            </a:solidFill>
          </a:ln>
          <a:effectLst>
            <a:glow rad="63500">
              <a:schemeClr val="bg1">
                <a:lumMod val="85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7168" name="TextBox 21"/>
          <p:cNvSpPr txBox="1"/>
          <p:nvPr/>
        </p:nvSpPr>
        <p:spPr>
          <a:xfrm>
            <a:off x="7113319" y="3690247"/>
            <a:ext cx="1626800" cy="30777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  <a:alpha val="89000"/>
                </a:schemeClr>
              </a:gs>
              <a:gs pos="50000">
                <a:schemeClr val="accent1">
                  <a:lumMod val="20000"/>
                  <a:lumOff val="80000"/>
                  <a:alpha val="93000"/>
                </a:schemeClr>
              </a:gs>
              <a:gs pos="100000">
                <a:schemeClr val="bg1">
                  <a:shade val="100000"/>
                  <a:satMod val="115000"/>
                  <a:alpha val="76000"/>
                </a:schemeClr>
              </a:gs>
            </a:gsLst>
            <a:lin ang="81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accent1">
                    <a:lumMod val="50000"/>
                  </a:schemeClr>
                </a:solidFill>
              </a:rPr>
              <a:t>Assoc. Documents</a:t>
            </a:r>
            <a:endParaRPr lang="en-US" sz="1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169" name="Oval 22"/>
          <p:cNvSpPr/>
          <p:nvPr/>
        </p:nvSpPr>
        <p:spPr>
          <a:xfrm>
            <a:off x="129796" y="3126622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7171" name="Oval 23"/>
          <p:cNvSpPr/>
          <p:nvPr/>
        </p:nvSpPr>
        <p:spPr>
          <a:xfrm>
            <a:off x="8695151" y="2490587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7172" name="Oval 24"/>
          <p:cNvSpPr/>
          <p:nvPr/>
        </p:nvSpPr>
        <p:spPr>
          <a:xfrm>
            <a:off x="129795" y="1222653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173" name="Oval 25"/>
          <p:cNvSpPr/>
          <p:nvPr/>
        </p:nvSpPr>
        <p:spPr>
          <a:xfrm>
            <a:off x="8648811" y="3674702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155321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191067" y="255977"/>
            <a:ext cx="8107475" cy="503238"/>
          </a:xfrm>
        </p:spPr>
        <p:txBody>
          <a:bodyPr/>
          <a:lstStyle/>
          <a:p>
            <a:r>
              <a:rPr lang="en-US" dirty="0" smtClean="0"/>
              <a:t>Project Page – Headers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6: Understanding the Project Information Pages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270"/>
          <a:stretch/>
        </p:blipFill>
        <p:spPr bwMode="auto">
          <a:xfrm>
            <a:off x="1267347" y="1006777"/>
            <a:ext cx="6800850" cy="1245652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8302" y="2764464"/>
            <a:ext cx="8565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differences between the two types of projects is most evident in the header display.  The information relates 100% to a Facility Project and 5% to a contract support project.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541530" y="931695"/>
            <a:ext cx="7866192" cy="1582344"/>
          </a:xfrm>
          <a:prstGeom prst="roundRect">
            <a:avLst/>
          </a:prstGeom>
          <a:noFill/>
          <a:ln w="12700">
            <a:solidFill>
              <a:srgbClr val="385E8C"/>
            </a:solidFill>
          </a:ln>
          <a:effectLst>
            <a:glow rad="63500">
              <a:schemeClr val="bg1">
                <a:lumMod val="85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9364" y="3668133"/>
            <a:ext cx="6495410" cy="2416127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  <p:style>
          <a:lnRef idx="1">
            <a:schemeClr val="dk1"/>
          </a:lnRef>
          <a:fillRef idx="1002">
            <a:schemeClr val="lt1"/>
          </a:fillRef>
          <a:effectRef idx="1">
            <a:schemeClr val="dk1"/>
          </a:effectRef>
          <a:fontRef idx="minor">
            <a:schemeClr val="dk1"/>
          </a:fontRef>
        </p:style>
      </p:pic>
      <p:sp>
        <p:nvSpPr>
          <p:cNvPr id="11" name="TextBox 16"/>
          <p:cNvSpPr txBox="1"/>
          <p:nvPr/>
        </p:nvSpPr>
        <p:spPr>
          <a:xfrm>
            <a:off x="641995" y="2098540"/>
            <a:ext cx="1106424" cy="30777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  <a:alpha val="89000"/>
                </a:schemeClr>
              </a:gs>
              <a:gs pos="50000">
                <a:schemeClr val="accent1">
                  <a:lumMod val="20000"/>
                  <a:lumOff val="80000"/>
                  <a:alpha val="93000"/>
                </a:schemeClr>
              </a:gs>
              <a:gs pos="100000">
                <a:schemeClr val="bg1">
                  <a:shade val="100000"/>
                  <a:satMod val="115000"/>
                  <a:alpha val="76000"/>
                </a:schemeClr>
              </a:gs>
            </a:gsLst>
            <a:lin ang="81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accent1">
                    <a:lumMod val="50000"/>
                  </a:schemeClr>
                </a:solidFill>
              </a:rPr>
              <a:t>Header Area</a:t>
            </a:r>
            <a:endParaRPr lang="en-US" sz="1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Right Arrow Callout 11"/>
          <p:cNvSpPr/>
          <p:nvPr/>
        </p:nvSpPr>
        <p:spPr>
          <a:xfrm>
            <a:off x="210801" y="4007246"/>
            <a:ext cx="2341231" cy="1737891"/>
          </a:xfrm>
          <a:prstGeom prst="rightArrowCallout">
            <a:avLst>
              <a:gd name="adj1" fmla="val 25000"/>
              <a:gd name="adj2" fmla="val 25000"/>
              <a:gd name="adj3" fmla="val 16523"/>
              <a:gd name="adj4" fmla="val 82022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600" dirty="0"/>
              <a:t>The header information is filled in when a project is set up.  It can be modified (Project Information | Modify Project)</a:t>
            </a:r>
          </a:p>
        </p:txBody>
      </p:sp>
    </p:spTree>
    <p:extLst>
      <p:ext uri="{BB962C8B-B14F-4D97-AF65-F5344CB8AC3E}">
        <p14:creationId xmlns:p14="http://schemas.microsoft.com/office/powerpoint/2010/main" val="319399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95"/>
          <a:stretch/>
        </p:blipFill>
        <p:spPr bwMode="auto">
          <a:xfrm>
            <a:off x="433707" y="1942482"/>
            <a:ext cx="1913395" cy="2973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191067" y="255977"/>
            <a:ext cx="8107475" cy="503238"/>
          </a:xfrm>
        </p:spPr>
        <p:txBody>
          <a:bodyPr/>
          <a:lstStyle/>
          <a:p>
            <a:r>
              <a:rPr lang="en-US" dirty="0" smtClean="0"/>
              <a:t>Project Page – Action Buttons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6: Understanding the Project Information Pages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66003" y="1835608"/>
            <a:ext cx="2052596" cy="3175779"/>
          </a:xfrm>
          <a:prstGeom prst="roundRect">
            <a:avLst>
              <a:gd name="adj" fmla="val 10770"/>
            </a:avLst>
          </a:prstGeom>
          <a:noFill/>
          <a:ln w="12700">
            <a:solidFill>
              <a:srgbClr val="385E8C"/>
            </a:solidFill>
          </a:ln>
          <a:effectLst>
            <a:glow rad="63500">
              <a:schemeClr val="bg1">
                <a:lumMod val="85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2960" y="975852"/>
            <a:ext cx="81833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While the user is working from the Project Information Page, the Action Buttons are always available.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61003" y="5310609"/>
            <a:ext cx="81833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actions are also skewed to facility projects.  Only facility projects have Skull Sheets and QUAD charts.  Most of the downloaded information is Facility oriented.  </a:t>
            </a:r>
            <a:r>
              <a:rPr lang="en-US" dirty="0"/>
              <a:t>T</a:t>
            </a:r>
            <a:r>
              <a:rPr lang="en-US" dirty="0" smtClean="0"/>
              <a:t>he button for UPLOAD  and Team List are not centric to facility projects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2513598" y="2127367"/>
            <a:ext cx="6130446" cy="30777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>
                  <a:lumMod val="20000"/>
                  <a:lumOff val="80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Default – select a project and the overview button is active</a:t>
            </a:r>
            <a:endParaRPr lang="en-US" sz="1400" dirty="0"/>
          </a:p>
        </p:txBody>
      </p:sp>
      <p:sp>
        <p:nvSpPr>
          <p:cNvPr id="33" name="TextBox 32"/>
          <p:cNvSpPr txBox="1"/>
          <p:nvPr/>
        </p:nvSpPr>
        <p:spPr>
          <a:xfrm>
            <a:off x="2513598" y="2461978"/>
            <a:ext cx="6130446" cy="52322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>
                  <a:lumMod val="20000"/>
                  <a:lumOff val="80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Select , and a QUAD development </a:t>
            </a:r>
            <a:br>
              <a:rPr lang="en-US" sz="1400" dirty="0" smtClean="0"/>
            </a:br>
            <a:r>
              <a:rPr lang="en-US" sz="1400" dirty="0" smtClean="0"/>
              <a:t>page is opened</a:t>
            </a:r>
            <a:endParaRPr lang="en-US" sz="1400" dirty="0"/>
          </a:p>
        </p:txBody>
      </p:sp>
      <p:sp>
        <p:nvSpPr>
          <p:cNvPr id="34" name="TextBox 33"/>
          <p:cNvSpPr txBox="1"/>
          <p:nvPr/>
        </p:nvSpPr>
        <p:spPr>
          <a:xfrm>
            <a:off x="2513597" y="2962839"/>
            <a:ext cx="6130446" cy="47705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>
                  <a:lumMod val="20000"/>
                  <a:lumOff val="80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en-US" sz="1400" dirty="0" smtClean="0"/>
              <a:t>Select and a Report is generated.  The information was Created while working on project information</a:t>
            </a:r>
            <a:endParaRPr lang="en-US" sz="1400" dirty="0"/>
          </a:p>
        </p:txBody>
      </p:sp>
      <p:sp>
        <p:nvSpPr>
          <p:cNvPr id="35" name="TextBox 34"/>
          <p:cNvSpPr txBox="1"/>
          <p:nvPr/>
        </p:nvSpPr>
        <p:spPr>
          <a:xfrm>
            <a:off x="2513598" y="3932322"/>
            <a:ext cx="6130446" cy="52322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>
                  <a:lumMod val="20000"/>
                  <a:lumOff val="80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List of all current team members is provided for </a:t>
            </a:r>
            <a:br>
              <a:rPr lang="en-US" sz="1400" dirty="0" smtClean="0"/>
            </a:br>
            <a:r>
              <a:rPr lang="en-US" sz="1400" dirty="0" smtClean="0"/>
              <a:t>the selected project</a:t>
            </a:r>
            <a:endParaRPr lang="en-US" sz="1400" dirty="0"/>
          </a:p>
        </p:txBody>
      </p:sp>
      <p:sp>
        <p:nvSpPr>
          <p:cNvPr id="36" name="TextBox 35"/>
          <p:cNvSpPr txBox="1"/>
          <p:nvPr/>
        </p:nvSpPr>
        <p:spPr>
          <a:xfrm>
            <a:off x="2513598" y="4421307"/>
            <a:ext cx="6130779" cy="47705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>
                  <a:lumMod val="20000"/>
                  <a:lumOff val="80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en-US" sz="1400" dirty="0" smtClean="0"/>
              <a:t>Connects user to the repository;  Its important to understand project associations  and the connection to which current TAB the user is working in </a:t>
            </a:r>
            <a:r>
              <a:rPr lang="en-US" sz="1400" b="1" dirty="0" smtClean="0"/>
              <a:t>(Module 8)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513597" y="3453518"/>
            <a:ext cx="6130446" cy="47705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>
                  <a:lumMod val="20000"/>
                  <a:lumOff val="80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en-US" sz="1400" dirty="0" smtClean="0"/>
              <a:t>CSV downloads of key data related to the project :  Project Information, Funding, Milestones, workload</a:t>
            </a:r>
            <a:endParaRPr lang="en-US" sz="1400" dirty="0"/>
          </a:p>
        </p:txBody>
      </p:sp>
      <p:sp>
        <p:nvSpPr>
          <p:cNvPr id="4" name="Rectangle 3"/>
          <p:cNvSpPr/>
          <p:nvPr/>
        </p:nvSpPr>
        <p:spPr>
          <a:xfrm>
            <a:off x="2330837" y="4193085"/>
            <a:ext cx="36552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3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!</a:t>
            </a:r>
            <a:endParaRPr lang="en-US" sz="3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9328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619049" y="1149582"/>
            <a:ext cx="8183375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purpose of Project Information is to collect and review project information.  Each Tab is a different subject area  -- with opportunities for collection and review.</a:t>
            </a:r>
          </a:p>
          <a:p>
            <a:endParaRPr lang="en-US" sz="10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dirty="0" smtClean="0"/>
              <a:t>There are five tabs for Facility Projects</a:t>
            </a:r>
          </a:p>
          <a:p>
            <a:endParaRPr lang="en-US" dirty="0" smtClean="0"/>
          </a:p>
          <a:p>
            <a:endParaRPr lang="en-US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dirty="0" smtClean="0"/>
              <a:t>There are three tabs for Contract Support projects.</a:t>
            </a:r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Page – Project Information Tabs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6: Understanding the Project Information Pages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807"/>
          <a:stretch/>
        </p:blipFill>
        <p:spPr bwMode="auto">
          <a:xfrm>
            <a:off x="1040206" y="2239472"/>
            <a:ext cx="4273647" cy="409575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49"/>
          <a:stretch/>
        </p:blipFill>
        <p:spPr bwMode="auto">
          <a:xfrm>
            <a:off x="1033925" y="3059307"/>
            <a:ext cx="4279928" cy="414029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1024570"/>
              </p:ext>
            </p:extLst>
          </p:nvPr>
        </p:nvGraphicFramePr>
        <p:xfrm>
          <a:off x="360214" y="3734586"/>
          <a:ext cx="8534401" cy="265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4203"/>
                <a:gridCol w="7220198"/>
              </a:tblGrid>
              <a:tr h="175884"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chemeClr val="bg1"/>
                          </a:solidFill>
                        </a:rPr>
                        <a:t>Overview</a:t>
                      </a:r>
                      <a:endParaRPr lang="en-US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Lists all documents associated with the project</a:t>
                      </a:r>
                      <a:endParaRPr lang="en-US" b="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 w="28575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75884"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chemeClr val="bg1"/>
                          </a:solidFill>
                        </a:rPr>
                        <a:t>Snapshot</a:t>
                      </a:r>
                      <a:endParaRPr lang="en-US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Provides key, salient information about each facility project</a:t>
                      </a:r>
                      <a:endParaRPr lang="en-US" b="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T w="28575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33688"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chemeClr val="bg1"/>
                          </a:solidFill>
                        </a:rPr>
                        <a:t>Milestones</a:t>
                      </a:r>
                      <a:endParaRPr lang="en-US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allows users to identify project milestones and to associated document deliverables with those; allows users to identify milestone contracts and maintain a history of notes</a:t>
                      </a:r>
                    </a:p>
                  </a:txBody>
                  <a:tcPr>
                    <a:lnT w="28575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03581"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chemeClr val="bg1"/>
                          </a:solidFill>
                        </a:rPr>
                        <a:t>Funding</a:t>
                      </a:r>
                      <a:endParaRPr lang="en-US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Government users maintain funding estimates for facility projects; 2851 data is uploaded for easy access by facility planners</a:t>
                      </a:r>
                    </a:p>
                  </a:txBody>
                  <a:tcPr>
                    <a:lnT w="28575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75884"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chemeClr val="bg1"/>
                          </a:solidFill>
                        </a:rPr>
                        <a:t>Details</a:t>
                      </a:r>
                      <a:endParaRPr lang="en-US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Descriptive information related to the project is maintained under this tab</a:t>
                      </a:r>
                    </a:p>
                  </a:txBody>
                  <a:tcPr>
                    <a:lnT w="28575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399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Page – Associated Documents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6: Understanding the Project Information Pages</a:t>
            </a:r>
          </a:p>
        </p:txBody>
      </p:sp>
      <p:sp>
        <p:nvSpPr>
          <p:cNvPr id="7" name="Oval 6"/>
          <p:cNvSpPr/>
          <p:nvPr/>
        </p:nvSpPr>
        <p:spPr>
          <a:xfrm>
            <a:off x="4394647" y="5291474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55"/>
          <a:stretch/>
        </p:blipFill>
        <p:spPr bwMode="auto">
          <a:xfrm>
            <a:off x="782773" y="929719"/>
            <a:ext cx="7518076" cy="1195967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198305" y="2238530"/>
            <a:ext cx="5779422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A lengthy list of documents may be reduced to a specific set by using the filters.  </a:t>
            </a:r>
            <a:r>
              <a:rPr lang="en-US" sz="1600" i="1" dirty="0" smtClean="0"/>
              <a:t>Document Type </a:t>
            </a:r>
            <a:r>
              <a:rPr lang="en-US" sz="1600" dirty="0" smtClean="0"/>
              <a:t>and </a:t>
            </a:r>
            <a:r>
              <a:rPr lang="en-US" sz="1600" i="1" dirty="0" smtClean="0"/>
              <a:t>Project Association </a:t>
            </a:r>
            <a:r>
              <a:rPr lang="en-US" sz="1600" dirty="0" smtClean="0"/>
              <a:t>are critical filters (more information in Module 8). The title is searchable</a:t>
            </a:r>
            <a:endParaRPr lang="en-US" sz="1600" dirty="0"/>
          </a:p>
        </p:txBody>
      </p:sp>
      <p:sp>
        <p:nvSpPr>
          <p:cNvPr id="27" name="Content Placeholder 4"/>
          <p:cNvSpPr txBox="1">
            <a:spLocks/>
          </p:cNvSpPr>
          <p:nvPr/>
        </p:nvSpPr>
        <p:spPr>
          <a:xfrm>
            <a:off x="6203358" y="2612571"/>
            <a:ext cx="2678287" cy="3665398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9113" indent="-22860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Char char="Ø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166688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tabLst>
                <a:tab pos="862013" algn="l"/>
              </a:tabLst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04913" indent="-290513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5425" indent="-225425"/>
            <a:r>
              <a:rPr lang="en-US" sz="1600" dirty="0" smtClean="0">
                <a:sym typeface="Wingdings" pitchFamily="2" charset="2"/>
              </a:rPr>
              <a:t>The Overview Tab shows all documents; the other tabs shows documents related to the tab</a:t>
            </a:r>
          </a:p>
          <a:p>
            <a:pPr marL="225425" indent="-225425"/>
            <a:r>
              <a:rPr lang="en-US" sz="1600" dirty="0" smtClean="0">
                <a:sym typeface="Wingdings" pitchFamily="2" charset="2"/>
              </a:rPr>
              <a:t>Users may select one or more documents to edit by selecting the check boxes and then the Edit Button</a:t>
            </a:r>
          </a:p>
          <a:p>
            <a:pPr marL="225425" indent="-225425"/>
            <a:r>
              <a:rPr lang="en-US" sz="1600" dirty="0" smtClean="0">
                <a:sym typeface="Wingdings" pitchFamily="2" charset="2"/>
              </a:rPr>
              <a:t>Each column is sortable</a:t>
            </a:r>
          </a:p>
          <a:p>
            <a:pPr marL="225425" indent="-225425"/>
            <a:r>
              <a:rPr lang="en-US" sz="1600" dirty="0" smtClean="0">
                <a:sym typeface="Wingdings" pitchFamily="2" charset="2"/>
              </a:rPr>
              <a:t>All team members see all documents on the list.  Only documents matching a team member’s privilege can be opened or edited</a:t>
            </a:r>
            <a:endParaRPr lang="en-US" sz="1600" dirty="0"/>
          </a:p>
        </p:txBody>
      </p:sp>
      <p:pic>
        <p:nvPicPr>
          <p:cNvPr id="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245" y="3145102"/>
            <a:ext cx="5700482" cy="3131361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399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117619"/>
            <a:ext cx="9144000" cy="503238"/>
          </a:xfrm>
        </p:spPr>
        <p:txBody>
          <a:bodyPr/>
          <a:lstStyle/>
          <a:p>
            <a:r>
              <a:rPr lang="en-US" sz="3600" dirty="0" smtClean="0">
                <a:solidFill>
                  <a:srgbClr val="385E8C"/>
                </a:solidFill>
              </a:rPr>
              <a:t>Module 7: Adding Project Information</a:t>
            </a:r>
            <a:endParaRPr lang="en-US" sz="3600" dirty="0">
              <a:solidFill>
                <a:srgbClr val="385E8C"/>
              </a:solidFill>
            </a:endParaRPr>
          </a:p>
        </p:txBody>
      </p:sp>
      <p:pic>
        <p:nvPicPr>
          <p:cNvPr id="3" name="Picture 2" descr="Blue Utilities icon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4864" y="4070789"/>
            <a:ext cx="1961403" cy="1961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038164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6779" y="1946693"/>
            <a:ext cx="4073575" cy="3042995"/>
          </a:xfr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spcAft>
                <a:spcPts val="1200"/>
              </a:spcAft>
              <a:buNone/>
            </a:pP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  <a:t>What is covered</a:t>
            </a:r>
          </a:p>
          <a:p>
            <a:pPr marL="514350" indent="-514350">
              <a:spcAft>
                <a:spcPts val="1200"/>
              </a:spcAft>
              <a:buAutoNum type="arabicPeriod"/>
            </a:pPr>
            <a:r>
              <a:rPr lang="en-US" sz="2200" dirty="0" smtClean="0">
                <a:solidFill>
                  <a:schemeClr val="tx1"/>
                </a:solidFill>
              </a:rPr>
              <a:t>Snapshot information</a:t>
            </a:r>
          </a:p>
          <a:p>
            <a:pPr marL="514350" indent="-514350">
              <a:spcAft>
                <a:spcPts val="1200"/>
              </a:spcAft>
              <a:buAutoNum type="arabicPeriod"/>
            </a:pPr>
            <a:r>
              <a:rPr lang="en-US" sz="2200" dirty="0" smtClean="0">
                <a:solidFill>
                  <a:schemeClr val="tx1"/>
                </a:solidFill>
              </a:rPr>
              <a:t>Funding Information</a:t>
            </a:r>
          </a:p>
          <a:p>
            <a:pPr marL="514350" indent="-514350">
              <a:spcAft>
                <a:spcPts val="1200"/>
              </a:spcAft>
              <a:buAutoNum type="arabicPeriod"/>
            </a:pPr>
            <a:r>
              <a:rPr lang="en-US" sz="2200" dirty="0" smtClean="0">
                <a:solidFill>
                  <a:schemeClr val="tx1"/>
                </a:solidFill>
              </a:rPr>
              <a:t>Details Information</a:t>
            </a:r>
          </a:p>
          <a:p>
            <a:pPr marL="0" indent="0">
              <a:spcAft>
                <a:spcPts val="1200"/>
              </a:spcAft>
              <a:buNone/>
            </a:pPr>
            <a:endParaRPr lang="en-US" sz="28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38138" indent="-338138">
              <a:spcAft>
                <a:spcPts val="900"/>
              </a:spcAft>
              <a:buAutoNum type="arabicPeriod"/>
            </a:pPr>
            <a:endParaRPr lang="en-US" sz="2000" dirty="0" smtClean="0">
              <a:solidFill>
                <a:schemeClr val="tx1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304800"/>
            <a:ext cx="9144000" cy="715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Module 7: Adding </a:t>
            </a:r>
            <a:r>
              <a:rPr kumimoji="0" lang="en-US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Project Information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40657" y="3455010"/>
            <a:ext cx="3528508" cy="2083320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19113" indent="-22860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Char char="Ø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914400" indent="-166688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tabLst>
                <a:tab pos="862013" algn="l"/>
              </a:tabLst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204913" indent="-290513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  <a:buFont typeface="Arial" pitchFamily="34" charset="0"/>
              <a:buNone/>
            </a:pP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  <a:t>Who is involved</a:t>
            </a:r>
          </a:p>
          <a:p>
            <a:pPr marL="338138" indent="-338138">
              <a:spcAft>
                <a:spcPts val="900"/>
              </a:spcAft>
              <a:buFont typeface="Arial" pitchFamily="34" charset="0"/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Users with access privileges to a project or admin privileges</a:t>
            </a:r>
          </a:p>
        </p:txBody>
      </p:sp>
    </p:spTree>
    <p:extLst>
      <p:ext uri="{BB962C8B-B14F-4D97-AF65-F5344CB8AC3E}">
        <p14:creationId xmlns:p14="http://schemas.microsoft.com/office/powerpoint/2010/main" val="269599156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-1" y="440267"/>
            <a:ext cx="8991600" cy="503238"/>
          </a:xfrm>
        </p:spPr>
        <p:txBody>
          <a:bodyPr/>
          <a:lstStyle/>
          <a:p>
            <a:r>
              <a:rPr lang="en-US" dirty="0" smtClean="0"/>
              <a:t>Adding Project Information – </a:t>
            </a:r>
            <a:r>
              <a:rPr lang="en-US" dirty="0"/>
              <a:t>Business </a:t>
            </a:r>
            <a:r>
              <a:rPr lang="en-US" dirty="0" smtClean="0"/>
              <a:t>Rules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77924" y="1167684"/>
            <a:ext cx="8229600" cy="5268742"/>
          </a:xfrm>
        </p:spPr>
        <p:txBody>
          <a:bodyPr>
            <a:normAutofit/>
          </a:bodyPr>
          <a:lstStyle/>
          <a:p>
            <a:pPr>
              <a:spcAft>
                <a:spcPts val="400"/>
              </a:spcAft>
              <a:buSzPct val="80000"/>
              <a:buFont typeface="Wingdings" pitchFamily="2" charset="2"/>
              <a:buChar char="§"/>
            </a:pPr>
            <a:r>
              <a:rPr lang="en-US" sz="1800" dirty="0" smtClean="0"/>
              <a:t>Each “Tab” on the Project Information page is associated with a specific topic; the tabs create “virtual folders” for collecting and organizing documents and information</a:t>
            </a:r>
          </a:p>
          <a:p>
            <a:pPr>
              <a:spcAft>
                <a:spcPts val="400"/>
              </a:spcAft>
              <a:buSzPct val="80000"/>
              <a:buFont typeface="Wingdings" pitchFamily="2" charset="2"/>
              <a:buChar char="§"/>
            </a:pPr>
            <a:r>
              <a:rPr lang="en-US" sz="1800" dirty="0" smtClean="0"/>
              <a:t>The table of associated documents is found under all tabs – but the documents displayed based on the tab.</a:t>
            </a:r>
          </a:p>
          <a:p>
            <a:pPr>
              <a:spcAft>
                <a:spcPts val="400"/>
              </a:spcAft>
              <a:buSzPct val="80000"/>
              <a:buFont typeface="Wingdings" pitchFamily="2" charset="2"/>
              <a:buChar char="§"/>
            </a:pPr>
            <a:r>
              <a:rPr lang="en-US" sz="1800" dirty="0" smtClean="0"/>
              <a:t>The document list is visible to all users accessing the project; the documents are accessible based on the user’s privilege level and that of the document.</a:t>
            </a:r>
            <a:endParaRPr lang="en-US" sz="1800" dirty="0"/>
          </a:p>
          <a:p>
            <a:pPr>
              <a:spcAft>
                <a:spcPts val="400"/>
              </a:spcAft>
              <a:buSzPct val="80000"/>
              <a:buFont typeface="Wingdings" pitchFamily="2" charset="2"/>
              <a:buChar char="§"/>
            </a:pPr>
            <a:r>
              <a:rPr lang="en-US" sz="1800" dirty="0" smtClean="0"/>
              <a:t>From </a:t>
            </a:r>
            <a:r>
              <a:rPr lang="en-US" sz="1800" dirty="0"/>
              <a:t>each “page” users may upload documents</a:t>
            </a:r>
          </a:p>
          <a:p>
            <a:pPr>
              <a:spcAft>
                <a:spcPts val="400"/>
              </a:spcAft>
              <a:buSzPct val="80000"/>
              <a:buFont typeface="Wingdings" pitchFamily="2" charset="2"/>
              <a:buChar char="§"/>
            </a:pPr>
            <a:r>
              <a:rPr lang="en-US" sz="1800" dirty="0"/>
              <a:t>Documents are associated with the page and/or with a specific element on the page (Milestone</a:t>
            </a:r>
            <a:r>
              <a:rPr lang="en-US" sz="1800" dirty="0" smtClean="0"/>
              <a:t>)  -  </a:t>
            </a:r>
            <a:r>
              <a:rPr lang="en-US" sz="1800" b="1" i="1" dirty="0" smtClean="0"/>
              <a:t>PROJECT ASSOCIATIONS</a:t>
            </a:r>
            <a:r>
              <a:rPr lang="en-US" sz="1800" dirty="0" smtClean="0"/>
              <a:t>. The Project Association is a key method for grouping documents into Virtual Folders</a:t>
            </a:r>
            <a:endParaRPr lang="en-US" sz="1800" dirty="0"/>
          </a:p>
          <a:p>
            <a:pPr>
              <a:buSzPct val="80000"/>
              <a:buFont typeface="Wingdings" pitchFamily="2" charset="2"/>
              <a:buChar char="§"/>
            </a:pPr>
            <a:r>
              <a:rPr lang="en-US" sz="1800" dirty="0" smtClean="0"/>
              <a:t>Users with Edit privileges may select the EDIT button on each page</a:t>
            </a:r>
          </a:p>
          <a:p>
            <a:pPr lvl="1">
              <a:buFont typeface="Wingdings" pitchFamily="2" charset="2"/>
              <a:buChar char="§"/>
            </a:pPr>
            <a:r>
              <a:rPr lang="en-US" sz="1600" dirty="0" smtClean="0"/>
              <a:t>When the button is selected, no other user will  be allowed to edit the page. This </a:t>
            </a:r>
            <a:r>
              <a:rPr lang="en-US" sz="1600" dirty="0"/>
              <a:t>action prevents users working on same project from over-riding each others’ </a:t>
            </a:r>
            <a:r>
              <a:rPr lang="en-US" sz="1600" dirty="0" smtClean="0"/>
              <a:t>work.</a:t>
            </a:r>
          </a:p>
          <a:p>
            <a:pPr lvl="1">
              <a:buFont typeface="Wingdings" pitchFamily="2" charset="2"/>
              <a:buChar char="§"/>
            </a:pPr>
            <a:r>
              <a:rPr lang="en-US" sz="1600" dirty="0" smtClean="0"/>
              <a:t>Readers may never select the EDIT Button</a:t>
            </a:r>
          </a:p>
          <a:p>
            <a:pPr lvl="1">
              <a:buFont typeface="Wingdings" pitchFamily="2" charset="2"/>
              <a:buChar char="§"/>
            </a:pPr>
            <a:r>
              <a:rPr lang="en-US" sz="1600" dirty="0" smtClean="0"/>
              <a:t>If the EDIT is locked, the page is still readable</a:t>
            </a:r>
          </a:p>
          <a:p>
            <a:pPr lvl="0"/>
            <a:endParaRPr lang="en-US" sz="1800" dirty="0" smtClean="0"/>
          </a:p>
          <a:p>
            <a:pPr marL="228600" lvl="1">
              <a:buSzTx/>
              <a:buFont typeface="Arial" pitchFamily="34" charset="0"/>
              <a:buChar char="•"/>
            </a:pPr>
            <a:endParaRPr lang="en-US" sz="1800" dirty="0"/>
          </a:p>
          <a:p>
            <a:endParaRPr lang="en-US" sz="1800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7: Adding Project Information</a:t>
            </a:r>
          </a:p>
        </p:txBody>
      </p:sp>
    </p:spTree>
    <p:extLst>
      <p:ext uri="{BB962C8B-B14F-4D97-AF65-F5344CB8AC3E}">
        <p14:creationId xmlns:p14="http://schemas.microsoft.com/office/powerpoint/2010/main" val="990933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21" t="10171" r="12261" b="6703"/>
          <a:stretch/>
        </p:blipFill>
        <p:spPr bwMode="auto">
          <a:xfrm>
            <a:off x="102154" y="945196"/>
            <a:ext cx="7664504" cy="5272992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Snapshot Page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7: Adding Project Information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8" name="Left Arrow Callout 7"/>
          <p:cNvSpPr/>
          <p:nvPr/>
        </p:nvSpPr>
        <p:spPr>
          <a:xfrm>
            <a:off x="6434472" y="2210519"/>
            <a:ext cx="2664372" cy="4155643"/>
          </a:xfrm>
          <a:prstGeom prst="leftArrowCallout">
            <a:avLst>
              <a:gd name="adj1" fmla="val 17626"/>
              <a:gd name="adj2" fmla="val 14469"/>
              <a:gd name="adj3" fmla="val 10490"/>
              <a:gd name="adj4" fmla="val 83354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Aft>
                <a:spcPts val="200"/>
              </a:spcAft>
            </a:pPr>
            <a:r>
              <a:rPr lang="en-US" sz="1400" b="1" dirty="0"/>
              <a:t>Main Elements:</a:t>
            </a:r>
          </a:p>
          <a:p>
            <a:pPr marL="225425" lvl="1" indent="-225425">
              <a:spcAft>
                <a:spcPts val="200"/>
              </a:spcAft>
              <a:buFont typeface="+mj-lt"/>
              <a:buAutoNum type="arabicPeriod"/>
              <a:tabLst>
                <a:tab pos="225425" algn="l"/>
              </a:tabLst>
            </a:pPr>
            <a:r>
              <a:rPr lang="en-US" sz="1400" dirty="0" smtClean="0"/>
              <a:t>Snapshot Information includes Scope, Age, Project Agent, VA Involvement, Planned Beds and Legislative Information</a:t>
            </a:r>
          </a:p>
          <a:p>
            <a:pPr marL="225425" lvl="1" indent="-225425">
              <a:spcAft>
                <a:spcPts val="200"/>
              </a:spcAft>
              <a:buFont typeface="+mj-lt"/>
              <a:buAutoNum type="arabicPeriod"/>
              <a:tabLst>
                <a:tab pos="225425" algn="l"/>
              </a:tabLst>
            </a:pPr>
            <a:r>
              <a:rPr lang="en-US" sz="1400" dirty="0"/>
              <a:t>To edit Snapshot info, click on Edit.  If another user is currently editing the page, the EDIT button will not be available</a:t>
            </a:r>
          </a:p>
          <a:p>
            <a:pPr marL="225425" lvl="1" indent="-225425">
              <a:spcAft>
                <a:spcPts val="200"/>
              </a:spcAft>
              <a:buFont typeface="+mj-lt"/>
              <a:buAutoNum type="arabicPeriod"/>
              <a:tabLst>
                <a:tab pos="225425" algn="l"/>
              </a:tabLst>
            </a:pPr>
            <a:r>
              <a:rPr lang="en-US" sz="1400" dirty="0" smtClean="0"/>
              <a:t>Associated Documents:  Search/Filter Fields</a:t>
            </a:r>
          </a:p>
          <a:p>
            <a:pPr marL="225425" lvl="1" indent="-225425">
              <a:spcAft>
                <a:spcPts val="200"/>
              </a:spcAft>
              <a:buFont typeface="+mj-lt"/>
              <a:buAutoNum type="arabicPeriod"/>
              <a:tabLst>
                <a:tab pos="225425" algn="l"/>
              </a:tabLst>
            </a:pPr>
            <a:r>
              <a:rPr lang="en-US" sz="1400" dirty="0" smtClean="0"/>
              <a:t>List of</a:t>
            </a:r>
            <a:r>
              <a:rPr lang="en-US" sz="1400" u="sng" dirty="0" smtClean="0"/>
              <a:t> </a:t>
            </a:r>
            <a:r>
              <a:rPr lang="en-US" sz="1400" dirty="0" smtClean="0"/>
              <a:t>documents uploaded for project from the SNAPSHOT Page or from CIDM</a:t>
            </a:r>
          </a:p>
        </p:txBody>
      </p:sp>
      <p:sp>
        <p:nvSpPr>
          <p:cNvPr id="9" name="Oval 8"/>
          <p:cNvSpPr/>
          <p:nvPr/>
        </p:nvSpPr>
        <p:spPr>
          <a:xfrm>
            <a:off x="1575079" y="2006542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0" name="Oval 9"/>
          <p:cNvSpPr/>
          <p:nvPr/>
        </p:nvSpPr>
        <p:spPr>
          <a:xfrm>
            <a:off x="1207854" y="5503331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1" name="Oval 10"/>
          <p:cNvSpPr/>
          <p:nvPr/>
        </p:nvSpPr>
        <p:spPr>
          <a:xfrm>
            <a:off x="1917763" y="1752508"/>
            <a:ext cx="819101" cy="227157"/>
          </a:xfrm>
          <a:prstGeom prst="ellipse">
            <a:avLst/>
          </a:prstGeom>
          <a:noFill/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1164721" y="4746410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3" name="Oval 12"/>
          <p:cNvSpPr/>
          <p:nvPr/>
        </p:nvSpPr>
        <p:spPr>
          <a:xfrm>
            <a:off x="7608613" y="1833998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848447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Editing Project Snapshot Information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7: Adding Project Information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9" t="14107" r="11954" b="12459"/>
          <a:stretch/>
        </p:blipFill>
        <p:spPr bwMode="auto">
          <a:xfrm>
            <a:off x="1087820" y="945931"/>
            <a:ext cx="6952594" cy="4162096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Up Arrow Callout 6"/>
          <p:cNvSpPr/>
          <p:nvPr/>
        </p:nvSpPr>
        <p:spPr>
          <a:xfrm>
            <a:off x="245660" y="3175291"/>
            <a:ext cx="8666328" cy="3273133"/>
          </a:xfrm>
          <a:prstGeom prst="upArrowCallout">
            <a:avLst>
              <a:gd name="adj1" fmla="val 13949"/>
              <a:gd name="adj2" fmla="val 28127"/>
              <a:gd name="adj3" fmla="val 11277"/>
              <a:gd name="adj4" fmla="val 82021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28600" indent="-228600"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Add/edit the SF information on the Skull and QUADs  by changing Additional, Alteration, or Demolition SF here.  The amount is summed for reporting out as total SF.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Add/edit “Year Primary Facility Built”; age of the primary building is calculated against the current year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Acquisition Strategy Methods are based on the selection of a primary contract (Milestone Tab)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600" dirty="0">
                <a:solidFill>
                  <a:schemeClr val="tx1"/>
                </a:solidFill>
              </a:rPr>
              <a:t>C</a:t>
            </a:r>
            <a:r>
              <a:rPr lang="en-US" sz="1600" dirty="0" smtClean="0">
                <a:solidFill>
                  <a:schemeClr val="tx1"/>
                </a:solidFill>
              </a:rPr>
              <a:t>hoose a Project Agent from the dropdown list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Choose from the dropdown list (Yes/No) whether there is VA Involvement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Add/Edit the Planned # of Beds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Add/edit Legislative Information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Make sure to save your changes before exiting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38542" y="1342148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9" name="Oval 8"/>
          <p:cNvSpPr/>
          <p:nvPr/>
        </p:nvSpPr>
        <p:spPr>
          <a:xfrm>
            <a:off x="3522812" y="1342147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0" name="Oval 9"/>
          <p:cNvSpPr/>
          <p:nvPr/>
        </p:nvSpPr>
        <p:spPr>
          <a:xfrm>
            <a:off x="5045011" y="1342147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1" name="Oval 10"/>
          <p:cNvSpPr/>
          <p:nvPr/>
        </p:nvSpPr>
        <p:spPr>
          <a:xfrm>
            <a:off x="2238541" y="2431208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2" name="Oval 11"/>
          <p:cNvSpPr/>
          <p:nvPr/>
        </p:nvSpPr>
        <p:spPr>
          <a:xfrm>
            <a:off x="3866088" y="2431207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3" name="Oval 12"/>
          <p:cNvSpPr/>
          <p:nvPr/>
        </p:nvSpPr>
        <p:spPr>
          <a:xfrm>
            <a:off x="5602420" y="2431208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6" name="Oval 15"/>
          <p:cNvSpPr/>
          <p:nvPr/>
        </p:nvSpPr>
        <p:spPr>
          <a:xfrm>
            <a:off x="6102526" y="3026979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7</a:t>
            </a: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2" r="4130" b="4710"/>
          <a:stretch/>
        </p:blipFill>
        <p:spPr bwMode="auto">
          <a:xfrm>
            <a:off x="1295935" y="3005730"/>
            <a:ext cx="611868" cy="6746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Arrow Connector 3"/>
          <p:cNvCxnSpPr/>
          <p:nvPr/>
        </p:nvCxnSpPr>
        <p:spPr>
          <a:xfrm flipH="1">
            <a:off x="1907803" y="2847685"/>
            <a:ext cx="750232" cy="158045"/>
          </a:xfrm>
          <a:prstGeom prst="straightConnector1">
            <a:avLst/>
          </a:prstGeom>
          <a:ln w="19050">
            <a:solidFill>
              <a:schemeClr val="tx2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/>
          <p:cNvSpPr/>
          <p:nvPr/>
        </p:nvSpPr>
        <p:spPr>
          <a:xfrm>
            <a:off x="6481906" y="1026059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21" name="Oval 20"/>
          <p:cNvSpPr/>
          <p:nvPr/>
        </p:nvSpPr>
        <p:spPr>
          <a:xfrm>
            <a:off x="6769420" y="1118715"/>
            <a:ext cx="525695" cy="327373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8091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Funding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7: Adding Project Information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031" y="1859090"/>
            <a:ext cx="6939994" cy="4302088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TextBox 1"/>
          <p:cNvSpPr txBox="1"/>
          <p:nvPr/>
        </p:nvSpPr>
        <p:spPr>
          <a:xfrm>
            <a:off x="317138" y="939624"/>
            <a:ext cx="83080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This page is restricted – only Government Users working on a project have access </a:t>
            </a:r>
          </a:p>
          <a:p>
            <a:r>
              <a:rPr lang="en-US" dirty="0" smtClean="0"/>
              <a:t>Once </a:t>
            </a:r>
            <a:r>
              <a:rPr lang="en-US" dirty="0"/>
              <a:t>a month (or so) the Data Administrator will upload current 2851 </a:t>
            </a:r>
            <a:r>
              <a:rPr lang="en-US" dirty="0" smtClean="0"/>
              <a:t>data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0188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Funding – Updating the 1391 Estimate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7: Adding Project Information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2698596" y="1642201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8" name="Oval 7"/>
          <p:cNvSpPr/>
          <p:nvPr/>
        </p:nvSpPr>
        <p:spPr>
          <a:xfrm>
            <a:off x="2983694" y="2126043"/>
            <a:ext cx="728498" cy="312206"/>
          </a:xfrm>
          <a:prstGeom prst="ellipse">
            <a:avLst/>
          </a:prstGeom>
          <a:noFill/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45" t="12258" r="13035" b="29155"/>
          <a:stretch/>
        </p:blipFill>
        <p:spPr bwMode="auto">
          <a:xfrm>
            <a:off x="259307" y="1642201"/>
            <a:ext cx="8610494" cy="4152898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09" t="33274" r="12239" b="54627"/>
          <a:stretch/>
        </p:blipFill>
        <p:spPr bwMode="auto">
          <a:xfrm>
            <a:off x="259307" y="945602"/>
            <a:ext cx="5796058" cy="691861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1" name="Up Arrow Callout 10"/>
          <p:cNvSpPr/>
          <p:nvPr/>
        </p:nvSpPr>
        <p:spPr>
          <a:xfrm>
            <a:off x="194740" y="5067196"/>
            <a:ext cx="6797814" cy="1357355"/>
          </a:xfrm>
          <a:prstGeom prst="upArrowCallout">
            <a:avLst>
              <a:gd name="adj1" fmla="val 40460"/>
              <a:gd name="adj2" fmla="val 36412"/>
              <a:gd name="adj3" fmla="val 15390"/>
              <a:gd name="adj4" fmla="val 82000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90000"/>
                </a:srgbClr>
              </a:gs>
            </a:gsLst>
          </a:gra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spcAft>
                <a:spcPts val="200"/>
              </a:spcAft>
              <a:buFont typeface="+mj-lt"/>
              <a:buAutoNum type="arabicPeriod"/>
            </a:pPr>
            <a:r>
              <a:rPr lang="en-US" sz="1600" dirty="0" smtClean="0"/>
              <a:t>To change the 1391 Amount, click on EDIT in the main “Funding” page.</a:t>
            </a:r>
          </a:p>
          <a:p>
            <a:pPr marL="342900" indent="-342900">
              <a:spcAft>
                <a:spcPts val="200"/>
              </a:spcAft>
              <a:buFont typeface="+mj-lt"/>
              <a:buAutoNum type="arabicPeriod"/>
            </a:pPr>
            <a:r>
              <a:rPr lang="en-US" sz="1600" dirty="0" smtClean="0"/>
              <a:t>Type in the Latest 1391 Estimate</a:t>
            </a:r>
          </a:p>
          <a:p>
            <a:pPr marL="342900" indent="-342900">
              <a:spcAft>
                <a:spcPts val="200"/>
              </a:spcAft>
              <a:buFont typeface="+mj-lt"/>
              <a:buAutoNum type="arabicPeriod"/>
            </a:pPr>
            <a:r>
              <a:rPr lang="en-US" sz="1600" dirty="0" smtClean="0"/>
              <a:t>Add/Update POM Year </a:t>
            </a:r>
          </a:p>
          <a:p>
            <a:pPr marL="342900" indent="-342900">
              <a:spcAft>
                <a:spcPts val="200"/>
              </a:spcAft>
              <a:buFont typeface="+mj-lt"/>
              <a:buAutoNum type="arabicPeriod"/>
            </a:pPr>
            <a:r>
              <a:rPr lang="en-US" sz="1600" dirty="0" smtClean="0"/>
              <a:t>Make sure to save your changes before exiting</a:t>
            </a:r>
          </a:p>
        </p:txBody>
      </p:sp>
      <p:sp>
        <p:nvSpPr>
          <p:cNvPr id="12" name="Oval 11"/>
          <p:cNvSpPr/>
          <p:nvPr/>
        </p:nvSpPr>
        <p:spPr>
          <a:xfrm>
            <a:off x="5886512" y="918306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866831" y="3271170"/>
            <a:ext cx="3118520" cy="325270"/>
          </a:xfrm>
          <a:prstGeom prst="roundRect">
            <a:avLst/>
          </a:prstGeom>
          <a:noFill/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6" name="Oval 15"/>
          <p:cNvSpPr/>
          <p:nvPr/>
        </p:nvSpPr>
        <p:spPr>
          <a:xfrm>
            <a:off x="4999981" y="3265721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7" name="Oval 16"/>
          <p:cNvSpPr/>
          <p:nvPr/>
        </p:nvSpPr>
        <p:spPr>
          <a:xfrm>
            <a:off x="6992554" y="2569686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9" name="Oval 18"/>
          <p:cNvSpPr/>
          <p:nvPr/>
        </p:nvSpPr>
        <p:spPr>
          <a:xfrm>
            <a:off x="7363235" y="2573569"/>
            <a:ext cx="728498" cy="312206"/>
          </a:xfrm>
          <a:prstGeom prst="ellipse">
            <a:avLst/>
          </a:prstGeom>
          <a:noFill/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475335" y="3313301"/>
            <a:ext cx="116006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/>
              <a:t>POM FY___</a:t>
            </a:r>
            <a:endParaRPr lang="en-US" sz="1100" b="1" dirty="0"/>
          </a:p>
        </p:txBody>
      </p:sp>
      <p:sp>
        <p:nvSpPr>
          <p:cNvPr id="18" name="Oval 17"/>
          <p:cNvSpPr/>
          <p:nvPr/>
        </p:nvSpPr>
        <p:spPr>
          <a:xfrm>
            <a:off x="6345857" y="3313301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04353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Downloading Funding 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3132" y="864637"/>
            <a:ext cx="8870867" cy="1310140"/>
          </a:xfrm>
        </p:spPr>
        <p:txBody>
          <a:bodyPr>
            <a:normAutofit/>
          </a:bodyPr>
          <a:lstStyle/>
          <a:p>
            <a:pPr>
              <a:spcBef>
                <a:spcPts val="200"/>
              </a:spcBef>
            </a:pPr>
            <a:r>
              <a:rPr lang="en-US" sz="1800" dirty="0" smtClean="0"/>
              <a:t>The user is able to download funding data:</a:t>
            </a:r>
          </a:p>
          <a:p>
            <a:pPr lvl="1">
              <a:spcBef>
                <a:spcPts val="200"/>
              </a:spcBef>
            </a:pPr>
            <a:r>
              <a:rPr lang="en-US" sz="1800" dirty="0" smtClean="0"/>
              <a:t>the 2851 data in a CSV file</a:t>
            </a:r>
          </a:p>
          <a:p>
            <a:pPr lvl="1">
              <a:spcBef>
                <a:spcPts val="200"/>
              </a:spcBef>
            </a:pPr>
            <a:r>
              <a:rPr lang="en-US" sz="1800" dirty="0" smtClean="0"/>
              <a:t>The set of records related to the 1391 estimate amount (CIDM event estimates, and changes from the funding page)</a:t>
            </a:r>
          </a:p>
          <a:p>
            <a:pPr>
              <a:spcBef>
                <a:spcPts val="200"/>
              </a:spcBef>
            </a:pPr>
            <a:endParaRPr lang="en-US" sz="1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768" y="2218181"/>
            <a:ext cx="5816066" cy="4194774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7: Adding Project Information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62502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Details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7: Adding Project Information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79" t="13793" r="21149" b="9517"/>
          <a:stretch/>
        </p:blipFill>
        <p:spPr bwMode="auto">
          <a:xfrm>
            <a:off x="3057098" y="1018765"/>
            <a:ext cx="5970620" cy="4812019"/>
          </a:xfrm>
          <a:prstGeom prst="rect">
            <a:avLst/>
          </a:prstGeom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6075" y="1162616"/>
            <a:ext cx="264766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buFont typeface="Arial" pitchFamily="34" charset="0"/>
              <a:buChar char="•"/>
            </a:pPr>
            <a:r>
              <a:rPr lang="en-US" dirty="0" smtClean="0"/>
              <a:t>Descriptive data from CIDM transitions to the project</a:t>
            </a:r>
          </a:p>
          <a:p>
            <a:pPr marL="177800" indent="-177800">
              <a:buFont typeface="Arial" pitchFamily="34" charset="0"/>
              <a:buChar char="•"/>
            </a:pPr>
            <a:r>
              <a:rPr lang="en-US" dirty="0" smtClean="0"/>
              <a:t>The descriptive data is collected and edited from this page</a:t>
            </a:r>
          </a:p>
          <a:p>
            <a:pPr marL="177800" indent="-177800">
              <a:buFont typeface="Arial" pitchFamily="34" charset="0"/>
              <a:buChar char="•"/>
            </a:pPr>
            <a:r>
              <a:rPr lang="en-US" dirty="0" smtClean="0"/>
              <a:t>The Skull sheet, as indicated, reports out  data collected here</a:t>
            </a:r>
          </a:p>
          <a:p>
            <a:pPr marL="177800" indent="-177800">
              <a:buFont typeface="Arial" pitchFamily="34" charset="0"/>
              <a:buChar char="•"/>
            </a:pPr>
            <a:r>
              <a:rPr lang="en-US" dirty="0" smtClean="0"/>
              <a:t>Documents uploaded from this page have the project association “Details”</a:t>
            </a:r>
          </a:p>
          <a:p>
            <a:pPr marL="177800" indent="-177800">
              <a:buFont typeface="Arial" pitchFamily="34" charset="0"/>
              <a:buChar char="•"/>
            </a:pPr>
            <a:r>
              <a:rPr lang="en-US" dirty="0" smtClean="0"/>
              <a:t>Suggested uploads include requests for information/justification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9837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117619"/>
            <a:ext cx="9144000" cy="503238"/>
          </a:xfrm>
        </p:spPr>
        <p:txBody>
          <a:bodyPr/>
          <a:lstStyle/>
          <a:p>
            <a:r>
              <a:rPr lang="en-US" sz="3600" dirty="0" smtClean="0">
                <a:solidFill>
                  <a:srgbClr val="385E8C"/>
                </a:solidFill>
              </a:rPr>
              <a:t>Module 8: Milestones</a:t>
            </a:r>
            <a:endParaRPr lang="en-US" sz="3600" dirty="0">
              <a:solidFill>
                <a:srgbClr val="385E8C"/>
              </a:solidFill>
            </a:endParaRPr>
          </a:p>
        </p:txBody>
      </p:sp>
      <p:pic>
        <p:nvPicPr>
          <p:cNvPr id="3" name="Picture 2" descr="Blue Utilities icon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4864" y="4070789"/>
            <a:ext cx="1961403" cy="1961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25593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Milestones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7035" y="1062249"/>
            <a:ext cx="2666290" cy="5210175"/>
          </a:xfrm>
        </p:spPr>
        <p:txBody>
          <a:bodyPr>
            <a:normAutofit/>
          </a:bodyPr>
          <a:lstStyle/>
          <a:p>
            <a:r>
              <a:rPr lang="en-US" sz="1800" dirty="0" smtClean="0"/>
              <a:t>Users can associate milestones with their projects</a:t>
            </a:r>
          </a:p>
          <a:p>
            <a:r>
              <a:rPr lang="en-US" sz="1800" dirty="0" smtClean="0"/>
              <a:t>Milestones may be added to or edited by project administrators</a:t>
            </a:r>
          </a:p>
          <a:p>
            <a:r>
              <a:rPr lang="en-US" sz="1800" dirty="0" smtClean="0"/>
              <a:t>The current set of milestones includes those for Facility projects and Contract Support Projects</a:t>
            </a:r>
          </a:p>
          <a:p>
            <a:r>
              <a:rPr lang="en-US" sz="1800" dirty="0" smtClean="0"/>
              <a:t>The milestone association is key for executive understanding of project status, plans, and achievements!!</a:t>
            </a:r>
          </a:p>
          <a:p>
            <a:endParaRPr lang="en-US" sz="1800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8772" y="912124"/>
            <a:ext cx="3333750" cy="5210175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4590" y="1262274"/>
            <a:ext cx="3333750" cy="5010150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8:  Milestones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35399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9410" y="1507331"/>
            <a:ext cx="5699779" cy="4148138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979410" y="1964531"/>
            <a:ext cx="5867400" cy="1143000"/>
          </a:xfrm>
          <a:prstGeom prst="roundRect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  <a:endParaRPr lang="en-US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979410" y="4250531"/>
            <a:ext cx="6014852" cy="1400039"/>
          </a:xfrm>
          <a:prstGeom prst="roundRect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  <a:endParaRPr lang="en-US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Down Arrow 9"/>
          <p:cNvSpPr/>
          <p:nvPr/>
        </p:nvSpPr>
        <p:spPr>
          <a:xfrm>
            <a:off x="3643580" y="1620114"/>
            <a:ext cx="838200" cy="421389"/>
          </a:xfrm>
          <a:prstGeom prst="downArrow">
            <a:avLst/>
          </a:prstGeom>
          <a:solidFill>
            <a:srgbClr val="385E8C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/>
              <a:t>1a</a:t>
            </a:r>
            <a:endParaRPr lang="en-US" sz="1400" b="1" dirty="0"/>
          </a:p>
        </p:txBody>
      </p:sp>
      <p:sp>
        <p:nvSpPr>
          <p:cNvPr id="11" name="Down Arrow 10"/>
          <p:cNvSpPr/>
          <p:nvPr/>
        </p:nvSpPr>
        <p:spPr>
          <a:xfrm>
            <a:off x="3850550" y="3829142"/>
            <a:ext cx="1033860" cy="421389"/>
          </a:xfrm>
          <a:prstGeom prst="downArrow">
            <a:avLst/>
          </a:prstGeom>
          <a:solidFill>
            <a:srgbClr val="385E8C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/>
              <a:t>1b</a:t>
            </a:r>
            <a:endParaRPr lang="en-US" sz="1400" b="1" dirty="0"/>
          </a:p>
        </p:txBody>
      </p:sp>
      <p:sp>
        <p:nvSpPr>
          <p:cNvPr id="12" name="Down Arrow 11"/>
          <p:cNvSpPr/>
          <p:nvPr/>
        </p:nvSpPr>
        <p:spPr>
          <a:xfrm>
            <a:off x="8119412" y="1085942"/>
            <a:ext cx="391319" cy="421389"/>
          </a:xfrm>
          <a:prstGeom prst="downArrow">
            <a:avLst/>
          </a:prstGeom>
          <a:solidFill>
            <a:srgbClr val="385E8C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/>
              <a:t>2</a:t>
            </a:r>
            <a:endParaRPr lang="en-US" sz="1400" b="1" dirty="0"/>
          </a:p>
        </p:txBody>
      </p:sp>
      <p:sp>
        <p:nvSpPr>
          <p:cNvPr id="13" name="Down Arrow 12"/>
          <p:cNvSpPr/>
          <p:nvPr/>
        </p:nvSpPr>
        <p:spPr>
          <a:xfrm>
            <a:off x="7350956" y="2041503"/>
            <a:ext cx="391319" cy="421389"/>
          </a:xfrm>
          <a:prstGeom prst="downArrow">
            <a:avLst/>
          </a:prstGeom>
          <a:solidFill>
            <a:srgbClr val="385E8C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/>
              <a:t>3</a:t>
            </a:r>
            <a:endParaRPr lang="en-US" sz="1400" b="1" dirty="0"/>
          </a:p>
        </p:txBody>
      </p:sp>
      <p:sp>
        <p:nvSpPr>
          <p:cNvPr id="14" name="Down Arrow 13"/>
          <p:cNvSpPr/>
          <p:nvPr/>
        </p:nvSpPr>
        <p:spPr>
          <a:xfrm>
            <a:off x="6234522" y="4192236"/>
            <a:ext cx="1033860" cy="421389"/>
          </a:xfrm>
          <a:prstGeom prst="downArrow">
            <a:avLst/>
          </a:prstGeom>
          <a:solidFill>
            <a:srgbClr val="385E8C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/>
              <a:t>4,5</a:t>
            </a:r>
            <a:endParaRPr lang="en-US" sz="1400" b="1" dirty="0"/>
          </a:p>
        </p:txBody>
      </p:sp>
      <p:sp>
        <p:nvSpPr>
          <p:cNvPr id="16" name="Rectangle 15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8:  Milestones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Milestone Page</a:t>
            </a:r>
            <a:endParaRPr lang="en-US" dirty="0"/>
          </a:p>
        </p:txBody>
      </p:sp>
      <p:sp>
        <p:nvSpPr>
          <p:cNvPr id="15" name="Right Arrow Callout 14"/>
          <p:cNvSpPr/>
          <p:nvPr/>
        </p:nvSpPr>
        <p:spPr>
          <a:xfrm>
            <a:off x="160534" y="1085942"/>
            <a:ext cx="3045803" cy="5006099"/>
          </a:xfrm>
          <a:prstGeom prst="rightArrowCallout">
            <a:avLst>
              <a:gd name="adj1" fmla="val 25000"/>
              <a:gd name="adj2" fmla="val 20573"/>
              <a:gd name="adj3" fmla="val 10110"/>
              <a:gd name="adj4" fmla="val 85501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28600" indent="-228600">
              <a:buFont typeface="+mj-lt"/>
              <a:buAutoNum type="arabicPeriod"/>
            </a:pPr>
            <a:r>
              <a:rPr lang="en-US" sz="1600" dirty="0"/>
              <a:t>The Milestone tab has two sections:</a:t>
            </a:r>
          </a:p>
          <a:p>
            <a:pPr marL="225425" lvl="1" indent="0">
              <a:buNone/>
              <a:tabLst>
                <a:tab pos="403225" algn="l"/>
              </a:tabLst>
            </a:pPr>
            <a:r>
              <a:rPr lang="en-US" sz="1600" dirty="0"/>
              <a:t>a. List of Milestones</a:t>
            </a:r>
          </a:p>
          <a:p>
            <a:pPr marL="225425" lvl="1" indent="0">
              <a:buNone/>
              <a:tabLst>
                <a:tab pos="403225" algn="l"/>
              </a:tabLst>
            </a:pPr>
            <a:r>
              <a:rPr lang="en-US" sz="1600" dirty="0"/>
              <a:t>b. List of  Associated Documents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600" dirty="0"/>
              <a:t>Users may select milestones for each project and provide descriptors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600" dirty="0"/>
              <a:t>Users may upload documents associated with each milestone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600" dirty="0">
                <a:sym typeface="Wingdings" pitchFamily="2" charset="2"/>
              </a:rPr>
              <a:t>Result is a “virtual sub-folder” for each set of documents where documents are tied to the milestone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600" b="1" i="1" dirty="0">
                <a:sym typeface="Wingdings" pitchFamily="2" charset="2"/>
              </a:rPr>
              <a:t>The User determines the organization scheme for their project </a:t>
            </a:r>
            <a:r>
              <a:rPr lang="en-US" sz="1600" b="1" i="1" dirty="0" smtClean="0">
                <a:sym typeface="Wingdings" pitchFamily="2" charset="2"/>
              </a:rPr>
              <a:t>document</a:t>
            </a:r>
            <a:endParaRPr lang="en-US" sz="1600" b="1" i="1" dirty="0"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16321034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Editing Project Milestone Information</a:t>
            </a:r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60" t="14162" r="11609" b="16442"/>
          <a:stretch/>
        </p:blipFill>
        <p:spPr bwMode="auto">
          <a:xfrm>
            <a:off x="870191" y="965600"/>
            <a:ext cx="7520152" cy="4185326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8" name="Oval 7"/>
          <p:cNvSpPr/>
          <p:nvPr/>
        </p:nvSpPr>
        <p:spPr>
          <a:xfrm>
            <a:off x="7030245" y="2953697"/>
            <a:ext cx="525695" cy="327373"/>
          </a:xfrm>
          <a:prstGeom prst="ellipse">
            <a:avLst/>
          </a:prstGeom>
          <a:noFill/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9" name="Up Arrow Callout 8"/>
          <p:cNvSpPr/>
          <p:nvPr/>
        </p:nvSpPr>
        <p:spPr>
          <a:xfrm>
            <a:off x="808604" y="4655127"/>
            <a:ext cx="7581740" cy="1747748"/>
          </a:xfrm>
          <a:prstGeom prst="upArrowCallout">
            <a:avLst>
              <a:gd name="adj1" fmla="val 30660"/>
              <a:gd name="adj2" fmla="val 30973"/>
              <a:gd name="adj3" fmla="val 15263"/>
              <a:gd name="adj4" fmla="val 78481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spcBef>
                <a:spcPct val="20000"/>
              </a:spcBef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Click on “Add a Row” to add a new Milestone.</a:t>
            </a:r>
          </a:p>
          <a:p>
            <a:pPr marL="342900" indent="-342900">
              <a:spcBef>
                <a:spcPct val="20000"/>
              </a:spcBef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You can edit/add the milestone description  in this column – the </a:t>
            </a:r>
            <a:r>
              <a:rPr lang="en-US" sz="1600" i="1" dirty="0" smtClean="0">
                <a:solidFill>
                  <a:schemeClr val="tx1"/>
                </a:solidFill>
              </a:rPr>
              <a:t>Project Association </a:t>
            </a:r>
            <a:r>
              <a:rPr lang="en-US" sz="1600" dirty="0" smtClean="0">
                <a:solidFill>
                  <a:schemeClr val="tx1"/>
                </a:solidFill>
              </a:rPr>
              <a:t>is the milestone and the description</a:t>
            </a:r>
          </a:p>
          <a:p>
            <a:pPr marL="342900" indent="-342900">
              <a:spcBef>
                <a:spcPct val="20000"/>
              </a:spcBef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You can update the Status by entering the latest “percent complete” amount</a:t>
            </a:r>
          </a:p>
          <a:p>
            <a:pPr marL="342900" indent="-342900">
              <a:spcBef>
                <a:spcPct val="20000"/>
              </a:spcBef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Planned and Actual dates can be added/edited in these columns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1922453" y="4073066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1" name="Oval 10"/>
          <p:cNvSpPr/>
          <p:nvPr/>
        </p:nvSpPr>
        <p:spPr>
          <a:xfrm>
            <a:off x="3844687" y="3306794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2" name="Oval 11"/>
          <p:cNvSpPr/>
          <p:nvPr/>
        </p:nvSpPr>
        <p:spPr>
          <a:xfrm>
            <a:off x="4793099" y="3306794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3" name="Oval 12"/>
          <p:cNvSpPr/>
          <p:nvPr/>
        </p:nvSpPr>
        <p:spPr>
          <a:xfrm>
            <a:off x="6199596" y="3306794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6" name="Oval 15"/>
          <p:cNvSpPr/>
          <p:nvPr/>
        </p:nvSpPr>
        <p:spPr>
          <a:xfrm>
            <a:off x="6751007" y="2795652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162346" y="1953315"/>
            <a:ext cx="1064525" cy="2539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 smtClean="0"/>
              <a:t>John Jones</a:t>
            </a:r>
            <a:endParaRPr lang="en-US" sz="1050" b="1" dirty="0"/>
          </a:p>
        </p:txBody>
      </p:sp>
      <p:sp>
        <p:nvSpPr>
          <p:cNvPr id="18" name="Rectangle 17"/>
          <p:cNvSpPr/>
          <p:nvPr/>
        </p:nvSpPr>
        <p:spPr>
          <a:xfrm>
            <a:off x="70511" y="-6843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8:  Milestones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771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en-US" dirty="0" smtClean="0"/>
              <a:t>Project Milestones – Associating the Project to a Contract</a:t>
            </a:r>
            <a:endParaRPr lang="en-US" dirty="0"/>
          </a:p>
        </p:txBody>
      </p:sp>
      <p:sp>
        <p:nvSpPr>
          <p:cNvPr id="21" name="Oval 20"/>
          <p:cNvSpPr/>
          <p:nvPr/>
        </p:nvSpPr>
        <p:spPr>
          <a:xfrm>
            <a:off x="-4884722" y="1448324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5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83" y="2034459"/>
            <a:ext cx="6816574" cy="351388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Up Arrow Callout 25"/>
          <p:cNvSpPr/>
          <p:nvPr/>
        </p:nvSpPr>
        <p:spPr>
          <a:xfrm rot="5400000">
            <a:off x="-304093" y="2642683"/>
            <a:ext cx="3352022" cy="2431977"/>
          </a:xfrm>
          <a:prstGeom prst="upArrowCallout">
            <a:avLst>
              <a:gd name="adj1" fmla="val 25000"/>
              <a:gd name="adj2" fmla="val 25000"/>
              <a:gd name="adj3" fmla="val 17187"/>
              <a:gd name="adj4" fmla="val 71467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82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>
              <a:spcAft>
                <a:spcPts val="600"/>
              </a:spcAft>
            </a:pPr>
            <a:r>
              <a:rPr lang="en-US" sz="1600" dirty="0" smtClean="0"/>
              <a:t>1. Popup screen shows the current contract (or is empty)</a:t>
            </a:r>
          </a:p>
          <a:p>
            <a:pPr>
              <a:spcAft>
                <a:spcPts val="600"/>
              </a:spcAft>
            </a:pPr>
            <a:r>
              <a:rPr lang="en-US" sz="1600" dirty="0" smtClean="0"/>
              <a:t>2. Select edit to add/edit the selected contractor</a:t>
            </a:r>
          </a:p>
          <a:p>
            <a:pPr>
              <a:spcAft>
                <a:spcPts val="600"/>
              </a:spcAft>
            </a:pPr>
            <a:r>
              <a:rPr lang="en-US" sz="1600" b="1" dirty="0" smtClean="0"/>
              <a:t>3. !! User may indicate here if this is the primary contractor for the project</a:t>
            </a:r>
            <a:endParaRPr lang="en-US" sz="1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9911" y="897475"/>
            <a:ext cx="8103008" cy="126765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n-US" sz="1600" dirty="0" smtClean="0"/>
              <a:t>Facility Project Contracts:  each milestone may be associated with the contract that is responsible for the milestone</a:t>
            </a:r>
          </a:p>
          <a:p>
            <a:r>
              <a:rPr lang="en-US" sz="1600" dirty="0"/>
              <a:t>If a contractor is selected as the Primary Contractor, then the Acquisition Methods of this contract are displayed on the Snap Shot Page and in the Skull Report</a:t>
            </a:r>
          </a:p>
          <a:p>
            <a:endParaRPr lang="en-US" sz="1600" dirty="0" smtClean="0"/>
          </a:p>
          <a:p>
            <a:endParaRPr lang="en-US" sz="1800" dirty="0"/>
          </a:p>
          <a:p>
            <a:endParaRPr lang="en-US" sz="1800" dirty="0"/>
          </a:p>
        </p:txBody>
      </p:sp>
      <p:sp>
        <p:nvSpPr>
          <p:cNvPr id="5" name="Rectangle 4"/>
          <p:cNvSpPr/>
          <p:nvPr/>
        </p:nvSpPr>
        <p:spPr>
          <a:xfrm>
            <a:off x="559679" y="5743602"/>
            <a:ext cx="72537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/>
              <a:t>Note:  If </a:t>
            </a:r>
            <a:r>
              <a:rPr lang="en-US" sz="1200" dirty="0"/>
              <a:t>the </a:t>
            </a:r>
            <a:r>
              <a:rPr lang="en-US" sz="1200" dirty="0" smtClean="0"/>
              <a:t>Acquisition Methods fields </a:t>
            </a:r>
            <a:r>
              <a:rPr lang="en-US" sz="1200" dirty="0"/>
              <a:t>are not filled in, contact Support and request the information be added to the contract</a:t>
            </a: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1200" y="2476429"/>
            <a:ext cx="4033153" cy="214752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Oval 30"/>
          <p:cNvSpPr/>
          <p:nvPr/>
        </p:nvSpPr>
        <p:spPr>
          <a:xfrm>
            <a:off x="4653156" y="2459634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32" name="Oval 31"/>
          <p:cNvSpPr/>
          <p:nvPr/>
        </p:nvSpPr>
        <p:spPr>
          <a:xfrm>
            <a:off x="8566312" y="3076058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33" name="Oval 32"/>
          <p:cNvSpPr/>
          <p:nvPr/>
        </p:nvSpPr>
        <p:spPr>
          <a:xfrm>
            <a:off x="4653156" y="4465908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34" name="Rectangle 33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8:  Milestones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1215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784" y="958334"/>
            <a:ext cx="7530091" cy="3618914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03238"/>
          </a:xfrm>
        </p:spPr>
        <p:txBody>
          <a:bodyPr/>
          <a:lstStyle/>
          <a:p>
            <a:r>
              <a:rPr lang="en-US" dirty="0" smtClean="0"/>
              <a:t>Uploading a Document Specific to a Milestones</a:t>
            </a:r>
            <a:endParaRPr lang="en-US" dirty="0"/>
          </a:p>
        </p:txBody>
      </p:sp>
      <p:sp>
        <p:nvSpPr>
          <p:cNvPr id="9" name="Oval 8"/>
          <p:cNvSpPr/>
          <p:nvPr/>
        </p:nvSpPr>
        <p:spPr>
          <a:xfrm>
            <a:off x="6224066" y="1856147"/>
            <a:ext cx="525695" cy="327373"/>
          </a:xfrm>
          <a:prstGeom prst="ellipse">
            <a:avLst/>
          </a:prstGeom>
          <a:noFill/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0" name="Left Arrow Callout 9"/>
          <p:cNvSpPr/>
          <p:nvPr/>
        </p:nvSpPr>
        <p:spPr>
          <a:xfrm>
            <a:off x="6742407" y="1486298"/>
            <a:ext cx="2143871" cy="1281494"/>
          </a:xfrm>
          <a:prstGeom prst="leftArrowCallout">
            <a:avLst>
              <a:gd name="adj1" fmla="val 27349"/>
              <a:gd name="adj2" fmla="val 28568"/>
              <a:gd name="adj3" fmla="val 10490"/>
              <a:gd name="adj4" fmla="val 90752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73038" indent="-173038">
              <a:spcAft>
                <a:spcPts val="600"/>
              </a:spcAft>
              <a:buFont typeface="+mj-lt"/>
              <a:buAutoNum type="arabicPeriod"/>
            </a:pPr>
            <a:r>
              <a:rPr lang="en-US" sz="1600" dirty="0" smtClean="0"/>
              <a:t>To upload …select Milestone, click on </a:t>
            </a:r>
            <a:br>
              <a:rPr lang="en-US" sz="1600" dirty="0" smtClean="0"/>
            </a:br>
            <a:r>
              <a:rPr lang="en-US" sz="1600" dirty="0" smtClean="0"/>
              <a:t>“Upload” link</a:t>
            </a:r>
            <a:endParaRPr lang="en-US" sz="1600" dirty="0"/>
          </a:p>
        </p:txBody>
      </p:sp>
      <p:sp>
        <p:nvSpPr>
          <p:cNvPr id="2" name="TextBox 1"/>
          <p:cNvSpPr txBox="1"/>
          <p:nvPr/>
        </p:nvSpPr>
        <p:spPr>
          <a:xfrm>
            <a:off x="352747" y="4661600"/>
            <a:ext cx="8490495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1600" dirty="0" smtClean="0"/>
              <a:t>Milestone documents are organized by the milestone event and the description of that event – the Project Association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smtClean="0"/>
              <a:t>The user may only upload with the milestone upload link (1); The Upload Button on the left side of the page is inactive when the user is working in the Milestone Tab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smtClean="0"/>
              <a:t>During the upload, the user defines the Document Type (Module 9); the combination of the Project Association and Document Type create powerful filter combinations  -- virtual Sub-folders</a:t>
            </a:r>
            <a:endParaRPr lang="en-US" sz="1600" dirty="0"/>
          </a:p>
        </p:txBody>
      </p:sp>
      <p:sp>
        <p:nvSpPr>
          <p:cNvPr id="16" name="Rectangle 15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8:  Milestones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400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of the “Sub Folder” Affect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549260" y="1129056"/>
            <a:ext cx="7115311" cy="5151664"/>
            <a:chOff x="242887" y="228600"/>
            <a:chExt cx="8658225" cy="5924550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887" y="228600"/>
              <a:ext cx="8658225" cy="5924550"/>
            </a:xfrm>
            <a:prstGeom prst="rect">
              <a:avLst/>
            </a:prstGeom>
            <a:ln w="9525">
              <a:solidFill>
                <a:schemeClr val="tx2">
                  <a:lumMod val="40000"/>
                  <a:lumOff val="60000"/>
                </a:schemeClr>
              </a:solidFill>
              <a:miter lim="800000"/>
              <a:headEnd/>
              <a:tailEnd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5" name="Rounded Rectangle 4"/>
            <p:cNvSpPr/>
            <p:nvPr/>
          </p:nvSpPr>
          <p:spPr>
            <a:xfrm>
              <a:off x="242887" y="1866900"/>
              <a:ext cx="5548313" cy="419100"/>
            </a:xfrm>
            <a:prstGeom prst="roundRect">
              <a:avLst/>
            </a:prstGeom>
            <a:noFill/>
            <a:ln w="3810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dirty="0" smtClean="0">
                  <a:solidFill>
                    <a:schemeClr val="tx2">
                      <a:lumMod val="50000"/>
                    </a:schemeClr>
                  </a:solidFill>
                </a:rPr>
                <a:t>.</a:t>
              </a:r>
              <a:endParaRPr lang="en-US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5257800" y="5638800"/>
              <a:ext cx="2133600" cy="419100"/>
            </a:xfrm>
            <a:prstGeom prst="roundRect">
              <a:avLst/>
            </a:prstGeom>
            <a:noFill/>
            <a:ln w="3810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dirty="0" smtClean="0">
                  <a:solidFill>
                    <a:schemeClr val="tx2">
                      <a:lumMod val="50000"/>
                    </a:schemeClr>
                  </a:solidFill>
                </a:rPr>
                <a:t>.</a:t>
              </a:r>
              <a:endParaRPr lang="en-US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3276600" y="3505200"/>
              <a:ext cx="2362200" cy="419100"/>
            </a:xfrm>
            <a:prstGeom prst="roundRect">
              <a:avLst/>
            </a:prstGeom>
            <a:noFill/>
            <a:ln w="3810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dirty="0" smtClean="0">
                  <a:solidFill>
                    <a:schemeClr val="tx2">
                      <a:lumMod val="50000"/>
                    </a:schemeClr>
                  </a:solidFill>
                </a:rPr>
                <a:t>.</a:t>
              </a:r>
              <a:endParaRPr lang="en-US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</p:grpSp>
      <p:cxnSp>
        <p:nvCxnSpPr>
          <p:cNvPr id="8" name="Elbow Connector 7"/>
          <p:cNvCxnSpPr>
            <a:stCxn id="7" idx="3"/>
            <a:endCxn id="6" idx="0"/>
          </p:cNvCxnSpPr>
          <p:nvPr/>
        </p:nvCxnSpPr>
        <p:spPr bwMode="auto">
          <a:xfrm>
            <a:off x="4983610" y="4160421"/>
            <a:ext cx="563589" cy="1673048"/>
          </a:xfrm>
          <a:prstGeom prst="bentConnector2">
            <a:avLst/>
          </a:prstGeom>
          <a:solidFill>
            <a:schemeClr val="bg1"/>
          </a:solidFill>
          <a:ln w="57150" cap="flat" cmpd="sng" algn="ctr">
            <a:solidFill>
              <a:srgbClr val="FFC0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9" name="Elbow Connector 8"/>
          <p:cNvCxnSpPr>
            <a:stCxn id="5" idx="2"/>
            <a:endCxn id="7" idx="0"/>
          </p:cNvCxnSpPr>
          <p:nvPr/>
        </p:nvCxnSpPr>
        <p:spPr bwMode="auto">
          <a:xfrm rot="16200000" flipH="1">
            <a:off x="2890945" y="2856168"/>
            <a:ext cx="1060150" cy="1183929"/>
          </a:xfrm>
          <a:prstGeom prst="bentConnector3">
            <a:avLst>
              <a:gd name="adj1" fmla="val 50000"/>
            </a:avLst>
          </a:prstGeom>
          <a:solidFill>
            <a:schemeClr val="bg1"/>
          </a:solidFill>
          <a:ln w="57150" cap="flat" cmpd="sng" algn="ctr">
            <a:solidFill>
              <a:srgbClr val="FFC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1" name="Rectangle 10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8:  Milestones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640784" y="2107582"/>
            <a:ext cx="3313216" cy="1424576"/>
          </a:xfrm>
          <a:prstGeom prst="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Arial" pitchFamily="34" charset="0"/>
              <a:buChar char="•"/>
            </a:pPr>
            <a:r>
              <a:rPr lang="en-US" sz="1600" dirty="0"/>
              <a:t>All requirements documents for Release 14 can be identified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/>
              <a:t>All requirements documents for all Releases can also be identified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/>
              <a:t>Or, All Release 14 documents.</a:t>
            </a:r>
          </a:p>
        </p:txBody>
      </p:sp>
    </p:spTree>
    <p:extLst>
      <p:ext uri="{BB962C8B-B14F-4D97-AF65-F5344CB8AC3E}">
        <p14:creationId xmlns:p14="http://schemas.microsoft.com/office/powerpoint/2010/main" val="96446681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03238"/>
          </a:xfrm>
        </p:spPr>
        <p:txBody>
          <a:bodyPr/>
          <a:lstStyle/>
          <a:p>
            <a:r>
              <a:rPr lang="en-US" dirty="0" smtClean="0"/>
              <a:t>Download CSV View of Milestones</a:t>
            </a:r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81" t="37195" r="12299" b="32424"/>
          <a:stretch/>
        </p:blipFill>
        <p:spPr bwMode="auto">
          <a:xfrm>
            <a:off x="2511484" y="1382047"/>
            <a:ext cx="6416565" cy="2178786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Oval 6"/>
          <p:cNvSpPr/>
          <p:nvPr/>
        </p:nvSpPr>
        <p:spPr>
          <a:xfrm>
            <a:off x="8362681" y="1399801"/>
            <a:ext cx="525695" cy="327373"/>
          </a:xfrm>
          <a:prstGeom prst="ellipse">
            <a:avLst/>
          </a:prstGeom>
          <a:noFill/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944" y="4846815"/>
            <a:ext cx="8551432" cy="1169709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350" y="2989014"/>
            <a:ext cx="1257300" cy="1895475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8:  Milestones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0" name="Right Arrow Callout 9"/>
          <p:cNvSpPr/>
          <p:nvPr/>
        </p:nvSpPr>
        <p:spPr>
          <a:xfrm>
            <a:off x="434650" y="1382047"/>
            <a:ext cx="2143871" cy="640747"/>
          </a:xfrm>
          <a:prstGeom prst="rightArrowCallout">
            <a:avLst>
              <a:gd name="adj1" fmla="val 43534"/>
              <a:gd name="adj2" fmla="val 36120"/>
              <a:gd name="adj3" fmla="val 25000"/>
              <a:gd name="adj4" fmla="val 81041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600" dirty="0"/>
              <a:t>From the Milestone Tab</a:t>
            </a:r>
          </a:p>
        </p:txBody>
      </p:sp>
      <p:sp>
        <p:nvSpPr>
          <p:cNvPr id="11" name="Right Arrow Callout 10"/>
          <p:cNvSpPr/>
          <p:nvPr/>
        </p:nvSpPr>
        <p:spPr>
          <a:xfrm>
            <a:off x="367613" y="3929395"/>
            <a:ext cx="5949737" cy="640747"/>
          </a:xfrm>
          <a:prstGeom prst="rightArrowCallout">
            <a:avLst>
              <a:gd name="adj1" fmla="val 43534"/>
              <a:gd name="adj2" fmla="val 36120"/>
              <a:gd name="adj3" fmla="val 25000"/>
              <a:gd name="adj4" fmla="val 95212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600" dirty="0"/>
              <a:t>Or From the Download Information Button, detailed information including the associated contracts to each milestone</a:t>
            </a:r>
          </a:p>
        </p:txBody>
      </p:sp>
    </p:spTree>
    <p:extLst>
      <p:ext uri="{BB962C8B-B14F-4D97-AF65-F5344CB8AC3E}">
        <p14:creationId xmlns:p14="http://schemas.microsoft.com/office/powerpoint/2010/main" val="2058260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Milestones – Viewing and Adding Notes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84" t="17286" r="13219" b="20001"/>
          <a:stretch/>
        </p:blipFill>
        <p:spPr bwMode="auto">
          <a:xfrm>
            <a:off x="1210618" y="1447126"/>
            <a:ext cx="7346722" cy="4430257"/>
          </a:xfrm>
          <a:prstGeom prst="rect">
            <a:avLst/>
          </a:prstGeom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Oval 5"/>
          <p:cNvSpPr/>
          <p:nvPr/>
        </p:nvSpPr>
        <p:spPr>
          <a:xfrm>
            <a:off x="8100140" y="3498567"/>
            <a:ext cx="457200" cy="327373"/>
          </a:xfrm>
          <a:prstGeom prst="ellipse">
            <a:avLst/>
          </a:prstGeom>
          <a:noFill/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8100140" y="3070340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8" name="Oval 7"/>
          <p:cNvSpPr/>
          <p:nvPr/>
        </p:nvSpPr>
        <p:spPr>
          <a:xfrm>
            <a:off x="1900588" y="1439671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9" name="Oval 8"/>
          <p:cNvSpPr/>
          <p:nvPr/>
        </p:nvSpPr>
        <p:spPr>
          <a:xfrm>
            <a:off x="4279013" y="2139983"/>
            <a:ext cx="804046" cy="525870"/>
          </a:xfrm>
          <a:prstGeom prst="ellipse">
            <a:avLst/>
          </a:prstGeom>
          <a:noFill/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1" name="Up Arrow Callout 10"/>
          <p:cNvSpPr/>
          <p:nvPr/>
        </p:nvSpPr>
        <p:spPr>
          <a:xfrm>
            <a:off x="373638" y="4580281"/>
            <a:ext cx="8183702" cy="1700560"/>
          </a:xfrm>
          <a:prstGeom prst="upArrowCallout">
            <a:avLst>
              <a:gd name="adj1" fmla="val 25000"/>
              <a:gd name="adj2" fmla="val 25000"/>
              <a:gd name="adj3" fmla="val 25000"/>
              <a:gd name="adj4" fmla="val 71467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25425" indent="-225425">
              <a:spcAft>
                <a:spcPts val="600"/>
              </a:spcAft>
            </a:pPr>
            <a:r>
              <a:rPr lang="en-US" sz="1600" dirty="0" smtClean="0"/>
              <a:t>1.	Select the NOTE link, to add or view information written by team members concerning the project’s milestone</a:t>
            </a:r>
          </a:p>
          <a:p>
            <a:pPr marL="236538" indent="-236538">
              <a:spcAft>
                <a:spcPts val="600"/>
              </a:spcAft>
              <a:buFont typeface="+mj-lt"/>
              <a:buAutoNum type="arabicPeriod" startAt="2"/>
            </a:pPr>
            <a:r>
              <a:rPr lang="en-US" sz="1600" dirty="0" smtClean="0"/>
              <a:t>The Note pop-up screen appears.  All notes  added are viewable;  Notes may be added</a:t>
            </a:r>
          </a:p>
          <a:p>
            <a:pPr marL="236538" indent="-236538">
              <a:spcAft>
                <a:spcPts val="600"/>
              </a:spcAft>
              <a:buFont typeface="+mj-lt"/>
              <a:buAutoNum type="arabicPeriod" startAt="2"/>
            </a:pPr>
            <a:r>
              <a:rPr lang="en-US" sz="1600" dirty="0" smtClean="0"/>
              <a:t>Save your changes when done.</a:t>
            </a:r>
            <a:endParaRPr lang="en-US" sz="1600" dirty="0"/>
          </a:p>
        </p:txBody>
      </p:sp>
      <p:sp>
        <p:nvSpPr>
          <p:cNvPr id="12" name="Rectangle 11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8:  Milestones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07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117619"/>
            <a:ext cx="9144000" cy="503238"/>
          </a:xfrm>
        </p:spPr>
        <p:txBody>
          <a:bodyPr/>
          <a:lstStyle/>
          <a:p>
            <a:r>
              <a:rPr lang="en-US" sz="3600" dirty="0" smtClean="0">
                <a:solidFill>
                  <a:srgbClr val="385E8C"/>
                </a:solidFill>
              </a:rPr>
              <a:t>Module 9: Managing Project Documents</a:t>
            </a:r>
            <a:endParaRPr lang="en-US" sz="3600" dirty="0">
              <a:solidFill>
                <a:srgbClr val="385E8C"/>
              </a:solidFill>
            </a:endParaRPr>
          </a:p>
        </p:txBody>
      </p:sp>
      <p:pic>
        <p:nvPicPr>
          <p:cNvPr id="3" name="Picture 2" descr="Blue Utilities icon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4864" y="4070789"/>
            <a:ext cx="1961403" cy="1961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160837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3270" y="1653615"/>
            <a:ext cx="5179886" cy="2740255"/>
          </a:xfr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spcAft>
                <a:spcPts val="1200"/>
              </a:spcAft>
              <a:buNone/>
            </a:pP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What is covered</a:t>
            </a:r>
          </a:p>
          <a:p>
            <a:pPr marL="338138" indent="-338138"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Quick-path for uploading</a:t>
            </a:r>
          </a:p>
          <a:p>
            <a:pPr marL="338138" indent="-338138"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Uploading from a project information tab</a:t>
            </a:r>
          </a:p>
          <a:p>
            <a:pPr marL="338138" indent="-338138"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Parsing, Indexing, Editing</a:t>
            </a:r>
          </a:p>
          <a:p>
            <a:pPr marL="338138" indent="-338138"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Sharing documents with links</a:t>
            </a:r>
          </a:p>
          <a:p>
            <a:pPr marL="338138" indent="-338138"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Replacing a document with an updated version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304800"/>
            <a:ext cx="9144000" cy="715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Module 9: Managing</a:t>
            </a:r>
            <a:r>
              <a:rPr kumimoji="0" lang="en-US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Project Documents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0" y="3938133"/>
            <a:ext cx="4281827" cy="2008812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19113" indent="-22860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Char char="Ø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914400" indent="-166688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tabLst>
                <a:tab pos="862013" algn="l"/>
              </a:tabLst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204913" indent="-290513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  <a:buFont typeface="Arial" pitchFamily="34" charset="0"/>
              <a:buNone/>
            </a:pP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  <a:t>Who is involved</a:t>
            </a:r>
          </a:p>
          <a:p>
            <a:pPr marL="338138" indent="-338138">
              <a:lnSpc>
                <a:spcPct val="120000"/>
              </a:lnSpc>
              <a:spcAft>
                <a:spcPts val="900"/>
              </a:spcAft>
              <a:buFont typeface="Arial" pitchFamily="34" charset="0"/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Users with privileges to manage, contribute or administer projects</a:t>
            </a:r>
          </a:p>
          <a:p>
            <a:pPr marL="338138" indent="-338138">
              <a:lnSpc>
                <a:spcPct val="120000"/>
              </a:lnSpc>
              <a:spcAft>
                <a:spcPts val="900"/>
              </a:spcAft>
              <a:buFont typeface="Arial" pitchFamily="34" charset="0"/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Document access is based on assigned privileges of documents and users (</a:t>
            </a:r>
            <a:r>
              <a:rPr lang="en-US" sz="2400" dirty="0" err="1" smtClean="0">
                <a:solidFill>
                  <a:schemeClr val="tx1"/>
                </a:solidFill>
              </a:rPr>
              <a:t>Gov</a:t>
            </a:r>
            <a:r>
              <a:rPr lang="en-US" sz="2400" dirty="0" smtClean="0">
                <a:solidFill>
                  <a:schemeClr val="tx1"/>
                </a:solidFill>
              </a:rPr>
              <a:t>, Non-</a:t>
            </a:r>
            <a:r>
              <a:rPr lang="en-US" sz="2400" dirty="0" err="1" smtClean="0">
                <a:solidFill>
                  <a:schemeClr val="tx1"/>
                </a:solidFill>
              </a:rPr>
              <a:t>Gov</a:t>
            </a:r>
            <a:r>
              <a:rPr lang="en-US" sz="2400" dirty="0" smtClean="0">
                <a:solidFill>
                  <a:schemeClr val="tx1"/>
                </a:solidFill>
              </a:rPr>
              <a:t>, etc.)</a:t>
            </a:r>
          </a:p>
        </p:txBody>
      </p:sp>
      <p:sp>
        <p:nvSpPr>
          <p:cNvPr id="8" name="Rectangle 7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9:  Managing Project Resources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40203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69543"/>
            <a:ext cx="9143999" cy="563562"/>
          </a:xfrm>
        </p:spPr>
        <p:txBody>
          <a:bodyPr>
            <a:normAutofit/>
          </a:bodyPr>
          <a:lstStyle/>
          <a:p>
            <a:r>
              <a:rPr lang="en-US" b="1" dirty="0" smtClean="0"/>
              <a:t>Quick-Path to Uploading Documents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7884" y="1007016"/>
            <a:ext cx="3425191" cy="346467"/>
          </a:xfrm>
        </p:spPr>
        <p:txBody>
          <a:bodyPr>
            <a:noAutofit/>
          </a:bodyPr>
          <a:lstStyle/>
          <a:p>
            <a:pPr marL="287338" indent="-287338">
              <a:buFont typeface="+mj-lt"/>
              <a:buAutoNum type="arabicPeriod"/>
            </a:pPr>
            <a:r>
              <a:rPr lang="en-US" sz="1600" dirty="0" smtClean="0"/>
              <a:t>Select Develop Project – Open Project Viewer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593756"/>
            <a:ext cx="1859998" cy="903042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297884" y="2770257"/>
            <a:ext cx="8431713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/>
            <a:r>
              <a:rPr lang="en-US" sz="1600" dirty="0" smtClean="0">
                <a:sym typeface="Wingdings" pitchFamily="2" charset="2"/>
              </a:rPr>
              <a:t>3.</a:t>
            </a:r>
            <a:r>
              <a:rPr lang="en-US" sz="1700" dirty="0" smtClean="0">
                <a:sym typeface="Wingdings" pitchFamily="2" charset="2"/>
              </a:rPr>
              <a:t> The Project Information Page  has “folders” – </a:t>
            </a:r>
            <a:r>
              <a:rPr lang="en-US" sz="1700" b="1" i="1" dirty="0" smtClean="0">
                <a:sym typeface="Wingdings" pitchFamily="2" charset="2"/>
              </a:rPr>
              <a:t>Overview</a:t>
            </a:r>
            <a:r>
              <a:rPr lang="en-US" sz="1700" dirty="0" smtClean="0">
                <a:sym typeface="Wingdings" pitchFamily="2" charset="2"/>
              </a:rPr>
              <a:t> is the Default Folder</a:t>
            </a:r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71" y="3124200"/>
            <a:ext cx="6436971" cy="623626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  <p:style>
          <a:lnRef idx="1">
            <a:schemeClr val="accent6"/>
          </a:lnRef>
          <a:fillRef idx="1003">
            <a:schemeClr val="lt2"/>
          </a:fillRef>
          <a:effectRef idx="1">
            <a:schemeClr val="accent6"/>
          </a:effectRef>
          <a:fontRef idx="minor">
            <a:schemeClr val="dk1"/>
          </a:fontRef>
        </p:style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3416" y="1007016"/>
            <a:ext cx="3048000" cy="1504950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8" name="Content Placeholder 2"/>
          <p:cNvSpPr>
            <a:spLocks noGrp="1"/>
          </p:cNvSpPr>
          <p:nvPr>
            <p:ph sz="half" idx="1"/>
          </p:nvPr>
        </p:nvSpPr>
        <p:spPr>
          <a:xfrm>
            <a:off x="3802859" y="1007016"/>
            <a:ext cx="1850557" cy="1147709"/>
          </a:xfrm>
        </p:spPr>
        <p:txBody>
          <a:bodyPr>
            <a:normAutofit/>
          </a:bodyPr>
          <a:lstStyle/>
          <a:p>
            <a:pPr marL="228600" indent="-228600">
              <a:buNone/>
            </a:pPr>
            <a:r>
              <a:rPr lang="en-US" sz="1600" dirty="0" smtClean="0"/>
              <a:t>2. Select Project ID – Open Project Info Page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97884" y="3973486"/>
            <a:ext cx="397837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AutoNum type="arabicPeriod" startAt="4"/>
            </a:pPr>
            <a:r>
              <a:rPr lang="en-US" sz="1600" dirty="0" smtClean="0"/>
              <a:t>From Project Information Page, use the Upload Button to add documents</a:t>
            </a:r>
            <a:endParaRPr lang="en-US" sz="1600" dirty="0"/>
          </a:p>
          <a:p>
            <a:pPr marL="342900" indent="-342900">
              <a:spcAft>
                <a:spcPts val="600"/>
              </a:spcAft>
              <a:buAutoNum type="arabicPeriod" startAt="4"/>
            </a:pPr>
            <a:r>
              <a:rPr lang="en-US" sz="1700" dirty="0" smtClean="0">
                <a:sym typeface="Wingdings" pitchFamily="2" charset="2"/>
              </a:rPr>
              <a:t>A document may be uploaded from each folder – documents are tied to the folders</a:t>
            </a:r>
          </a:p>
          <a:p>
            <a:pPr marL="342900" indent="-342900">
              <a:spcAft>
                <a:spcPts val="600"/>
              </a:spcAft>
              <a:buAutoNum type="arabicPeriod" startAt="4"/>
            </a:pPr>
            <a:r>
              <a:rPr lang="en-US" sz="1700" b="1" dirty="0" smtClean="0">
                <a:sym typeface="Wingdings" pitchFamily="2" charset="2"/>
              </a:rPr>
              <a:t> If the document is a deliverable </a:t>
            </a:r>
            <a:r>
              <a:rPr lang="en-US" sz="1700" dirty="0" smtClean="0">
                <a:sym typeface="Wingdings" pitchFamily="2" charset="2"/>
              </a:rPr>
              <a:t>it should be uploaded from the </a:t>
            </a:r>
            <a:r>
              <a:rPr lang="en-US" sz="1700" dirty="0" smtClean="0">
                <a:sym typeface="Wingdings" pitchFamily="2" charset="2"/>
                <a:hlinkClick r:id="rId5" action="ppaction://hlinksldjump"/>
              </a:rPr>
              <a:t>Milestones page</a:t>
            </a:r>
            <a:endParaRPr lang="en-US" sz="1700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6477332" y="4213861"/>
            <a:ext cx="2052961" cy="646331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b="1" i="1" dirty="0" smtClean="0">
                <a:latin typeface="Bodoni" pitchFamily="18" charset="0"/>
              </a:rPr>
              <a:t>Note: </a:t>
            </a:r>
            <a:r>
              <a:rPr lang="en-US" sz="1200" i="1" dirty="0" smtClean="0">
                <a:latin typeface="Bodoni" pitchFamily="18" charset="0"/>
              </a:rPr>
              <a:t>Facility Projects have 5 folders;  Contract Support Projects have 3 folder</a:t>
            </a:r>
            <a:endParaRPr lang="en-US" sz="1200" i="1" dirty="0">
              <a:latin typeface="Bodoni" pitchFamily="18" charset="0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478" y="3829107"/>
            <a:ext cx="4588018" cy="2580394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</p:pic>
      <p:sp>
        <p:nvSpPr>
          <p:cNvPr id="22" name="Down Arrow 21"/>
          <p:cNvSpPr/>
          <p:nvPr/>
        </p:nvSpPr>
        <p:spPr>
          <a:xfrm rot="16200000">
            <a:off x="4119261" y="6038286"/>
            <a:ext cx="391319" cy="421389"/>
          </a:xfrm>
          <a:prstGeom prst="downArrow">
            <a:avLst/>
          </a:prstGeom>
          <a:solidFill>
            <a:srgbClr val="385E8C"/>
          </a:solidFill>
          <a:ln>
            <a:solidFill>
              <a:srgbClr val="385E8C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9:  Managing Project Resources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96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9835" y="2595048"/>
            <a:ext cx="5397080" cy="3020278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0" y="304799"/>
            <a:ext cx="9144000" cy="538349"/>
          </a:xfrm>
        </p:spPr>
        <p:txBody>
          <a:bodyPr/>
          <a:lstStyle/>
          <a:p>
            <a:r>
              <a:rPr lang="en-US" dirty="0" smtClean="0"/>
              <a:t>Upload Documents From Project Information Page</a:t>
            </a:r>
            <a:endParaRPr lang="en-US" dirty="0"/>
          </a:p>
        </p:txBody>
      </p:sp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1125" y="992588"/>
            <a:ext cx="1257300" cy="1895475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0" name="Rounded Rectangle 19"/>
          <p:cNvSpPr/>
          <p:nvPr/>
        </p:nvSpPr>
        <p:spPr>
          <a:xfrm>
            <a:off x="7182068" y="2316824"/>
            <a:ext cx="1108036" cy="463697"/>
          </a:xfrm>
          <a:prstGeom prst="roundRect">
            <a:avLst/>
          </a:prstGeom>
          <a:noFill/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9182" y="1143729"/>
            <a:ext cx="7301552" cy="1184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1" indent="-285750">
              <a:spcBef>
                <a:spcPts val="600"/>
              </a:spcBef>
              <a:buFont typeface="+mj-lt"/>
              <a:buAutoNum type="arabicPeriod"/>
            </a:pPr>
            <a:r>
              <a:rPr lang="en-US" sz="1600" dirty="0"/>
              <a:t>The Project </a:t>
            </a:r>
            <a:r>
              <a:rPr lang="en-US" sz="1600" dirty="0" smtClean="0"/>
              <a:t>Managers (</a:t>
            </a:r>
            <a:r>
              <a:rPr lang="en-US" sz="1600" dirty="0"/>
              <a:t>M) and Contributors (W) are able to upload documents specific to a selected project.  </a:t>
            </a:r>
          </a:p>
          <a:p>
            <a:pPr marL="285750" lvl="1" indent="-285750">
              <a:spcBef>
                <a:spcPts val="600"/>
              </a:spcBef>
              <a:buFont typeface="+mj-lt"/>
              <a:buAutoNum type="arabicPeriod"/>
            </a:pPr>
            <a:r>
              <a:rPr lang="en-US" sz="1600" dirty="0"/>
              <a:t>Select “Upload Document” Button  or upload link on the Milestones Page </a:t>
            </a:r>
          </a:p>
          <a:p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109182" y="2113754"/>
            <a:ext cx="316628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>
              <a:spcBef>
                <a:spcPts val="600"/>
              </a:spcBef>
              <a:buFont typeface="+mj-lt"/>
              <a:buAutoNum type="arabicPeriod" startAt="3"/>
            </a:pPr>
            <a:r>
              <a:rPr lang="en-US" sz="1600" dirty="0" smtClean="0"/>
              <a:t>An </a:t>
            </a:r>
            <a:r>
              <a:rPr lang="en-US" sz="1600" dirty="0"/>
              <a:t>upload dialog will open.</a:t>
            </a:r>
          </a:p>
          <a:p>
            <a:pPr marL="285750" lvl="1" indent="-285750">
              <a:spcBef>
                <a:spcPts val="600"/>
              </a:spcBef>
              <a:buFont typeface="+mj-lt"/>
              <a:buAutoNum type="arabicPeriod" startAt="3"/>
            </a:pPr>
            <a:r>
              <a:rPr lang="en-US" sz="1600" dirty="0"/>
              <a:t>The user may upload 1 or more documents and/or links</a:t>
            </a:r>
          </a:p>
          <a:p>
            <a:pPr marL="285750" lvl="1" indent="-285750">
              <a:spcBef>
                <a:spcPts val="600"/>
              </a:spcBef>
              <a:buFont typeface="+mj-lt"/>
              <a:buAutoNum type="arabicPeriod" startAt="3"/>
            </a:pPr>
            <a:r>
              <a:rPr lang="en-US" sz="1600" dirty="0"/>
              <a:t>The process takes time – documents 0-50mbs are indexed by the system so that it can be readily located through searches and filters</a:t>
            </a:r>
          </a:p>
          <a:p>
            <a:pPr marL="285750" lvl="1" indent="-285750">
              <a:spcBef>
                <a:spcPts val="600"/>
              </a:spcBef>
              <a:buFont typeface="+mj-lt"/>
              <a:buAutoNum type="arabicPeriod" startAt="3"/>
            </a:pPr>
            <a:r>
              <a:rPr lang="en-US" sz="1600" dirty="0"/>
              <a:t>Larger documents are not indexed (but user added data will be part of their searchable </a:t>
            </a:r>
            <a:r>
              <a:rPr lang="en-US" sz="1600" dirty="0" smtClean="0"/>
              <a:t>content)</a:t>
            </a:r>
          </a:p>
          <a:p>
            <a:pPr marL="285750" lvl="1" indent="-285750">
              <a:spcBef>
                <a:spcPts val="600"/>
              </a:spcBef>
              <a:buFont typeface="+mj-lt"/>
              <a:buAutoNum type="arabicPeriod" startAt="3"/>
            </a:pPr>
            <a:r>
              <a:rPr lang="en-US" sz="1600" dirty="0" smtClean="0"/>
              <a:t>Files </a:t>
            </a:r>
            <a:r>
              <a:rPr lang="en-US" sz="1600" dirty="0"/>
              <a:t>greater than 250 MB also may not be uploaded (try zipping like materials </a:t>
            </a:r>
            <a:r>
              <a:rPr lang="en-US" sz="1600" dirty="0" smtClean="0"/>
              <a:t>together)</a:t>
            </a:r>
            <a:endParaRPr lang="en-US" sz="1600" dirty="0"/>
          </a:p>
        </p:txBody>
      </p:sp>
      <p:sp>
        <p:nvSpPr>
          <p:cNvPr id="4" name="Rectangle 3"/>
          <p:cNvSpPr/>
          <p:nvPr/>
        </p:nvSpPr>
        <p:spPr>
          <a:xfrm>
            <a:off x="3795146" y="5845861"/>
            <a:ext cx="52270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3225" indent="-403225">
              <a:spcBef>
                <a:spcPts val="300"/>
              </a:spcBef>
            </a:pPr>
            <a:r>
              <a:rPr lang="en-US" sz="1200" dirty="0" smtClean="0">
                <a:latin typeface="Arial Narrow" pitchFamily="34" charset="0"/>
              </a:rPr>
              <a:t>Note: 	Some </a:t>
            </a:r>
            <a:r>
              <a:rPr lang="en-US" sz="1200" dirty="0">
                <a:latin typeface="Arial Narrow" pitchFamily="34" charset="0"/>
              </a:rPr>
              <a:t>file types are not allowed; users will be informed if they try to upload a file of the wrong type</a:t>
            </a:r>
          </a:p>
        </p:txBody>
      </p:sp>
      <p:sp>
        <p:nvSpPr>
          <p:cNvPr id="27" name="Rectangle 26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9:  Managing Project Resources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047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smtClean="0"/>
              <a:t>Uploading a document(s) – Waiting for Indexing </a:t>
            </a:r>
            <a:endParaRPr lang="en-US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012" y="2276213"/>
            <a:ext cx="7279308" cy="2793106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2" name="Rectangle 1"/>
          <p:cNvSpPr/>
          <p:nvPr/>
        </p:nvSpPr>
        <p:spPr>
          <a:xfrm>
            <a:off x="5702804" y="4530338"/>
            <a:ext cx="3153516" cy="54641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713" y="5213325"/>
            <a:ext cx="3845768" cy="113007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5412872" y="3493275"/>
            <a:ext cx="2910469" cy="157604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7" name="Oval 16"/>
          <p:cNvSpPr/>
          <p:nvPr/>
        </p:nvSpPr>
        <p:spPr>
          <a:xfrm>
            <a:off x="7464698" y="4630699"/>
            <a:ext cx="858644" cy="562588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1,2,3</a:t>
            </a:r>
            <a:endParaRPr lang="en-US" b="1" dirty="0"/>
          </a:p>
        </p:txBody>
      </p:sp>
      <p:sp>
        <p:nvSpPr>
          <p:cNvPr id="18" name="Oval 17"/>
          <p:cNvSpPr/>
          <p:nvPr/>
        </p:nvSpPr>
        <p:spPr>
          <a:xfrm>
            <a:off x="2957118" y="5213325"/>
            <a:ext cx="419723" cy="389744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4</a:t>
            </a:r>
            <a:endParaRPr lang="en-US" b="1" dirty="0"/>
          </a:p>
        </p:txBody>
      </p:sp>
      <p:sp>
        <p:nvSpPr>
          <p:cNvPr id="13" name="Right Arrow Callout 12"/>
          <p:cNvSpPr/>
          <p:nvPr/>
        </p:nvSpPr>
        <p:spPr>
          <a:xfrm>
            <a:off x="228600" y="5468599"/>
            <a:ext cx="1496329" cy="621348"/>
          </a:xfrm>
          <a:prstGeom prst="rightArrowCallout">
            <a:avLst>
              <a:gd name="adj1" fmla="val 42313"/>
              <a:gd name="adj2" fmla="val 47226"/>
              <a:gd name="adj3" fmla="val 25000"/>
              <a:gd name="adj4" fmla="val 82785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marL="228600" lvl="1" indent="-228600">
              <a:spcBef>
                <a:spcPts val="300"/>
              </a:spcBef>
            </a:pPr>
            <a:r>
              <a:rPr lang="en-US" sz="1600" dirty="0" smtClean="0"/>
              <a:t>4.	and </a:t>
            </a:r>
            <a:r>
              <a:rPr lang="en-US" sz="1600" dirty="0"/>
              <a:t>when it is </a:t>
            </a:r>
            <a:r>
              <a:rPr lang="en-US" sz="1600" dirty="0" smtClean="0"/>
              <a:t>done</a:t>
            </a:r>
            <a:endParaRPr lang="en-US" sz="1600" dirty="0"/>
          </a:p>
          <a:p>
            <a:pPr marL="166688" lvl="1" indent="-166688">
              <a:spcBef>
                <a:spcPts val="300"/>
              </a:spcBef>
              <a:buAutoNum type="arabicPeriod"/>
            </a:pPr>
            <a:endParaRPr lang="en-US" sz="1600" dirty="0" smtClean="0"/>
          </a:p>
          <a:p>
            <a:pPr marL="166688" lvl="1" indent="-166688">
              <a:spcBef>
                <a:spcPts val="300"/>
              </a:spcBef>
              <a:buAutoNum type="arabicPeriod"/>
            </a:pPr>
            <a:endParaRPr lang="en-US" sz="1600" dirty="0"/>
          </a:p>
          <a:p>
            <a:pPr marL="166688" lvl="1" indent="-166688">
              <a:spcBef>
                <a:spcPts val="300"/>
              </a:spcBef>
              <a:buAutoNum type="arabicPeriod"/>
            </a:pPr>
            <a:endParaRPr lang="en-US" sz="1600" dirty="0" smtClean="0"/>
          </a:p>
          <a:p>
            <a:pPr marL="166688" lvl="1" indent="-166688">
              <a:spcBef>
                <a:spcPts val="300"/>
              </a:spcBef>
              <a:buAutoNum type="arabicPeriod"/>
            </a:pPr>
            <a:endParaRPr lang="en-US" sz="1600" dirty="0"/>
          </a:p>
          <a:p>
            <a:pPr marL="166688" lvl="1" indent="-166688">
              <a:spcBef>
                <a:spcPts val="300"/>
              </a:spcBef>
              <a:buAutoNum type="arabicPeriod"/>
            </a:pPr>
            <a:endParaRPr lang="en-US" sz="1600" dirty="0" smtClean="0"/>
          </a:p>
          <a:p>
            <a:pPr marL="166688" lvl="1" indent="-166688">
              <a:spcBef>
                <a:spcPts val="300"/>
              </a:spcBef>
              <a:buAutoNum type="arabicPeriod"/>
            </a:pPr>
            <a:endParaRPr lang="en-US" sz="1600" dirty="0"/>
          </a:p>
          <a:p>
            <a:pPr marL="166688" lvl="1" indent="-166688">
              <a:spcBef>
                <a:spcPts val="300"/>
              </a:spcBef>
              <a:buAutoNum type="arabicPeriod"/>
            </a:pPr>
            <a:endParaRPr lang="en-US" sz="1600" dirty="0" smtClean="0"/>
          </a:p>
          <a:p>
            <a:pPr marL="0" lvl="1">
              <a:spcBef>
                <a:spcPts val="300"/>
              </a:spcBef>
            </a:pPr>
            <a:endParaRPr lang="en-US" sz="1600" dirty="0" smtClean="0"/>
          </a:p>
        </p:txBody>
      </p:sp>
      <p:sp>
        <p:nvSpPr>
          <p:cNvPr id="9" name="Down Arrow Callout 8"/>
          <p:cNvSpPr/>
          <p:nvPr/>
        </p:nvSpPr>
        <p:spPr>
          <a:xfrm>
            <a:off x="395785" y="939352"/>
            <a:ext cx="8460535" cy="1602142"/>
          </a:xfrm>
          <a:prstGeom prst="downArrowCallout">
            <a:avLst>
              <a:gd name="adj1" fmla="val 25000"/>
              <a:gd name="adj2" fmla="val 23322"/>
              <a:gd name="adj3" fmla="val 13250"/>
              <a:gd name="adj4" fmla="val 75049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marL="166688" lvl="1" indent="-166688">
              <a:spcBef>
                <a:spcPts val="300"/>
              </a:spcBef>
              <a:buAutoNum type="arabicPeriod"/>
            </a:pPr>
            <a:r>
              <a:rPr lang="en-US" sz="1600" dirty="0" smtClean="0"/>
              <a:t>Uploading takes time – the more you upload, the larger the files, the more time is required</a:t>
            </a:r>
          </a:p>
          <a:p>
            <a:pPr marL="166688" lvl="1" indent="-166688">
              <a:spcBef>
                <a:spcPts val="300"/>
              </a:spcBef>
              <a:buAutoNum type="arabicPeriod"/>
            </a:pPr>
            <a:r>
              <a:rPr lang="en-US" sz="1600" dirty="0" smtClean="0"/>
              <a:t>System stores the document and then “reads” everything in the document and adds the content into the search index</a:t>
            </a:r>
          </a:p>
          <a:p>
            <a:pPr marL="166688" lvl="1" indent="-166688">
              <a:spcBef>
                <a:spcPts val="300"/>
              </a:spcBef>
              <a:buAutoNum type="arabicPeriod"/>
            </a:pPr>
            <a:r>
              <a:rPr lang="en-US" sz="1600" dirty="0" smtClean="0"/>
              <a:t>The user will know while this is going on</a:t>
            </a:r>
            <a:endParaRPr lang="en-US" sz="1600" dirty="0"/>
          </a:p>
          <a:p>
            <a:pPr marL="166688" lvl="1" indent="-166688">
              <a:spcBef>
                <a:spcPts val="300"/>
              </a:spcBef>
              <a:buAutoNum type="arabicPeriod"/>
            </a:pPr>
            <a:endParaRPr lang="en-US" sz="1600" dirty="0" smtClean="0"/>
          </a:p>
          <a:p>
            <a:pPr marL="0" lvl="1">
              <a:spcBef>
                <a:spcPts val="300"/>
              </a:spcBef>
            </a:pPr>
            <a:endParaRPr lang="en-US" sz="1600" dirty="0" smtClean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9:  Managing Project Resources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190567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38747" y="1221739"/>
            <a:ext cx="7886032" cy="4878810"/>
          </a:xfrm>
          <a:prstGeom prst="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marL="349250" lvl="1" indent="-349250">
              <a:lnSpc>
                <a:spcPct val="110000"/>
              </a:lnSpc>
              <a:spcBef>
                <a:spcPts val="600"/>
              </a:spcBef>
              <a:buAutoNum type="arabicPeriod"/>
            </a:pPr>
            <a:r>
              <a:rPr lang="en-US" dirty="0" smtClean="0"/>
              <a:t>Upon successful UPLOAD, each document has its own unique ID</a:t>
            </a:r>
          </a:p>
          <a:p>
            <a:pPr marL="349250" lvl="1" indent="-349250">
              <a:lnSpc>
                <a:spcPct val="110000"/>
              </a:lnSpc>
              <a:spcBef>
                <a:spcPts val="600"/>
              </a:spcBef>
              <a:buAutoNum type="arabicPeriod"/>
            </a:pPr>
            <a:r>
              <a:rPr lang="en-US" dirty="0" smtClean="0"/>
              <a:t>The user now has three  options:</a:t>
            </a:r>
          </a:p>
          <a:p>
            <a:pPr marL="742950" lvl="2" indent="-285750">
              <a:lnSpc>
                <a:spcPct val="110000"/>
              </a:lnSpc>
              <a:spcBef>
                <a:spcPts val="600"/>
              </a:spcBef>
              <a:buFont typeface="Wingdings" pitchFamily="2" charset="2"/>
              <a:buChar char="§"/>
            </a:pPr>
            <a:r>
              <a:rPr lang="en-US" dirty="0" smtClean="0"/>
              <a:t>Return back to the starting place – where they first selected UPLOAD</a:t>
            </a:r>
          </a:p>
          <a:p>
            <a:pPr marL="742950" lvl="2" indent="-285750">
              <a:lnSpc>
                <a:spcPct val="110000"/>
              </a:lnSpc>
              <a:spcBef>
                <a:spcPts val="600"/>
              </a:spcBef>
              <a:buFont typeface="Wingdings" pitchFamily="2" charset="2"/>
              <a:buChar char="§"/>
            </a:pPr>
            <a:r>
              <a:rPr lang="en-US" dirty="0" smtClean="0"/>
              <a:t>Edit each document one at a time (more details can be added)</a:t>
            </a:r>
          </a:p>
          <a:p>
            <a:pPr marL="742950" lvl="2" indent="-285750">
              <a:lnSpc>
                <a:spcPct val="110000"/>
              </a:lnSpc>
              <a:spcBef>
                <a:spcPts val="600"/>
              </a:spcBef>
              <a:buFont typeface="Wingdings" pitchFamily="2" charset="2"/>
              <a:buChar char="§"/>
            </a:pPr>
            <a:r>
              <a:rPr lang="en-US" dirty="0" smtClean="0"/>
              <a:t>Or mass edit all as a group (fewer details but swifter updating process</a:t>
            </a:r>
          </a:p>
          <a:p>
            <a:pPr marL="166688" lvl="1" indent="-166688">
              <a:lnSpc>
                <a:spcPct val="110000"/>
              </a:lnSpc>
              <a:spcBef>
                <a:spcPts val="600"/>
              </a:spcBef>
              <a:buAutoNum type="arabicPeriod"/>
            </a:pPr>
            <a:endParaRPr lang="en-US" dirty="0"/>
          </a:p>
          <a:p>
            <a:pPr marL="166688" lvl="1" indent="-166688">
              <a:lnSpc>
                <a:spcPct val="110000"/>
              </a:lnSpc>
              <a:spcBef>
                <a:spcPts val="600"/>
              </a:spcBef>
              <a:buAutoNum type="arabicPeriod"/>
            </a:pPr>
            <a:endParaRPr lang="en-US" dirty="0" smtClean="0"/>
          </a:p>
          <a:p>
            <a:pPr marL="166688" lvl="1" indent="-166688">
              <a:lnSpc>
                <a:spcPct val="110000"/>
              </a:lnSpc>
              <a:spcBef>
                <a:spcPts val="600"/>
              </a:spcBef>
              <a:buAutoNum type="arabicPeriod"/>
            </a:pPr>
            <a:endParaRPr lang="en-US" dirty="0"/>
          </a:p>
          <a:p>
            <a:pPr marL="166688" lvl="1" indent="-166688">
              <a:lnSpc>
                <a:spcPct val="110000"/>
              </a:lnSpc>
              <a:spcBef>
                <a:spcPts val="600"/>
              </a:spcBef>
              <a:buAutoNum type="arabicPeriod"/>
            </a:pPr>
            <a:endParaRPr lang="en-US" dirty="0" smtClean="0"/>
          </a:p>
          <a:p>
            <a:pPr marL="166688" lvl="1" indent="-166688">
              <a:lnSpc>
                <a:spcPct val="110000"/>
              </a:lnSpc>
              <a:spcBef>
                <a:spcPts val="600"/>
              </a:spcBef>
              <a:buAutoNum type="arabicPeriod"/>
            </a:pPr>
            <a:endParaRPr lang="en-US" dirty="0"/>
          </a:p>
          <a:p>
            <a:pPr marL="349250" lvl="1" indent="-349250">
              <a:lnSpc>
                <a:spcPct val="110000"/>
              </a:lnSpc>
              <a:spcBef>
                <a:spcPts val="600"/>
              </a:spcBef>
              <a:buAutoNum type="arabicPeriod"/>
            </a:pPr>
            <a:r>
              <a:rPr lang="en-US" dirty="0" smtClean="0"/>
              <a:t>What is important to remember?</a:t>
            </a:r>
          </a:p>
          <a:p>
            <a:pPr marL="742950" lvl="2" indent="-285750">
              <a:lnSpc>
                <a:spcPct val="110000"/>
              </a:lnSpc>
              <a:spcBef>
                <a:spcPts val="600"/>
              </a:spcBef>
              <a:buFont typeface="Wingdings" pitchFamily="2" charset="2"/>
              <a:buChar char="§"/>
            </a:pPr>
            <a:r>
              <a:rPr lang="en-US" dirty="0" smtClean="0"/>
              <a:t>You are adding the key elements required for swiftly finding a document or a group of documents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smtClean="0"/>
              <a:t>Uploading a document(s) – Waiting for Indexing </a:t>
            </a:r>
            <a:endParaRPr lang="en-US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1631" y="3287275"/>
            <a:ext cx="4866064" cy="1429892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9:  Managing Project Resources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9853654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own Arrow Callout 8"/>
          <p:cNvSpPr/>
          <p:nvPr/>
        </p:nvSpPr>
        <p:spPr>
          <a:xfrm>
            <a:off x="776902" y="1210234"/>
            <a:ext cx="7559576" cy="1905099"/>
          </a:xfrm>
          <a:prstGeom prst="downArrowCallout">
            <a:avLst>
              <a:gd name="adj1" fmla="val 25000"/>
              <a:gd name="adj2" fmla="val 25000"/>
              <a:gd name="adj3" fmla="val 15730"/>
              <a:gd name="adj4" fmla="val 76398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marL="285750" lvl="1" indent="-285750">
              <a:lnSpc>
                <a:spcPct val="110000"/>
              </a:lnSpc>
              <a:spcBef>
                <a:spcPts val="600"/>
              </a:spcBef>
              <a:buAutoNum type="arabicPeriod"/>
            </a:pPr>
            <a:r>
              <a:rPr lang="en-US" sz="1600" dirty="0" smtClean="0"/>
              <a:t>Links are added just like documents – only the user types/pastes in the link instead of uploading a file </a:t>
            </a:r>
          </a:p>
          <a:p>
            <a:pPr marL="285750" lvl="1" indent="-285750">
              <a:lnSpc>
                <a:spcPct val="110000"/>
              </a:lnSpc>
              <a:spcBef>
                <a:spcPts val="600"/>
              </a:spcBef>
              <a:buAutoNum type="arabicPeriod"/>
            </a:pPr>
            <a:r>
              <a:rPr lang="en-US" sz="1600" dirty="0" smtClean="0"/>
              <a:t>Until the user leaves this page, they may continue adding links to the list</a:t>
            </a:r>
          </a:p>
          <a:p>
            <a:pPr marL="285750" lvl="1" indent="-285750">
              <a:lnSpc>
                <a:spcPct val="110000"/>
              </a:lnSpc>
              <a:spcBef>
                <a:spcPts val="600"/>
              </a:spcBef>
              <a:buAutoNum type="arabicPeriod"/>
            </a:pPr>
            <a:r>
              <a:rPr lang="en-US" sz="1600" dirty="0" smtClean="0"/>
              <a:t>When finished, the user has an opportunity to edit information about each link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smtClean="0"/>
              <a:t>Adding Links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4828478" y="4070195"/>
            <a:ext cx="3153516" cy="54641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245" y="3304106"/>
            <a:ext cx="7040141" cy="2482453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Oval 9"/>
          <p:cNvSpPr/>
          <p:nvPr/>
        </p:nvSpPr>
        <p:spPr>
          <a:xfrm>
            <a:off x="4076842" y="3704435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1</a:t>
            </a:r>
            <a:endParaRPr lang="en-US" b="1" dirty="0"/>
          </a:p>
        </p:txBody>
      </p:sp>
      <p:sp>
        <p:nvSpPr>
          <p:cNvPr id="13" name="Oval 12"/>
          <p:cNvSpPr/>
          <p:nvPr/>
        </p:nvSpPr>
        <p:spPr>
          <a:xfrm>
            <a:off x="4076842" y="4179572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2</a:t>
            </a:r>
            <a:endParaRPr lang="en-US" b="1" dirty="0"/>
          </a:p>
        </p:txBody>
      </p:sp>
      <p:sp>
        <p:nvSpPr>
          <p:cNvPr id="14" name="Oval 13"/>
          <p:cNvSpPr/>
          <p:nvPr/>
        </p:nvSpPr>
        <p:spPr>
          <a:xfrm>
            <a:off x="5766730" y="5603679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3</a:t>
            </a:r>
            <a:endParaRPr lang="en-US" b="1" dirty="0"/>
          </a:p>
        </p:txBody>
      </p:sp>
      <p:sp>
        <p:nvSpPr>
          <p:cNvPr id="12" name="Rectangle 11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9:  Managing Project Resources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324288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Document Data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57200" y="2564838"/>
            <a:ext cx="4040188" cy="3795620"/>
          </a:xfr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>
                  <a:lumMod val="20000"/>
                  <a:lumOff val="80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>
            <a:normAutofit/>
          </a:bodyPr>
          <a:lstStyle/>
          <a:p>
            <a:r>
              <a:rPr lang="en-US" sz="2000" dirty="0" smtClean="0">
                <a:solidFill>
                  <a:schemeClr val="tx2">
                    <a:lumMod val="50000"/>
                  </a:schemeClr>
                </a:solidFill>
              </a:rPr>
              <a:t>Title/Name</a:t>
            </a:r>
          </a:p>
          <a:p>
            <a:r>
              <a:rPr lang="en-US" sz="2000" dirty="0" smtClean="0">
                <a:solidFill>
                  <a:schemeClr val="tx2">
                    <a:lumMod val="50000"/>
                  </a:schemeClr>
                </a:solidFill>
              </a:rPr>
              <a:t>Security Role</a:t>
            </a:r>
          </a:p>
          <a:p>
            <a:r>
              <a:rPr lang="en-US" sz="2000" dirty="0" smtClean="0">
                <a:solidFill>
                  <a:schemeClr val="tx2">
                    <a:lumMod val="50000"/>
                  </a:schemeClr>
                </a:solidFill>
              </a:rPr>
              <a:t>Document Date</a:t>
            </a:r>
          </a:p>
          <a:p>
            <a:r>
              <a:rPr lang="en-US" sz="2000" dirty="0">
                <a:solidFill>
                  <a:schemeClr val="tx2">
                    <a:lumMod val="50000"/>
                  </a:schemeClr>
                </a:solidFill>
              </a:rPr>
              <a:t>Abstract</a:t>
            </a:r>
          </a:p>
          <a:p>
            <a:r>
              <a:rPr lang="en-US" sz="2000" dirty="0">
                <a:solidFill>
                  <a:schemeClr val="tx2">
                    <a:lumMod val="50000"/>
                  </a:schemeClr>
                </a:solidFill>
              </a:rPr>
              <a:t>Document Version Comment</a:t>
            </a:r>
          </a:p>
          <a:p>
            <a:r>
              <a:rPr lang="en-US" sz="2000" dirty="0" smtClean="0">
                <a:solidFill>
                  <a:schemeClr val="tx2">
                    <a:lumMod val="50000"/>
                  </a:schemeClr>
                </a:solidFill>
              </a:rPr>
              <a:t>Keywords</a:t>
            </a:r>
            <a:endParaRPr lang="en-US" sz="20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en-US" sz="2000" dirty="0" smtClean="0">
                <a:solidFill>
                  <a:schemeClr val="tx2">
                    <a:lumMod val="50000"/>
                  </a:schemeClr>
                </a:solidFill>
              </a:rPr>
              <a:t>Associated Project</a:t>
            </a:r>
          </a:p>
          <a:p>
            <a:r>
              <a:rPr lang="en-US" sz="2000" dirty="0" smtClean="0">
                <a:solidFill>
                  <a:schemeClr val="tx2">
                    <a:lumMod val="50000"/>
                  </a:schemeClr>
                </a:solidFill>
              </a:rPr>
              <a:t>Project Association</a:t>
            </a:r>
          </a:p>
          <a:p>
            <a:r>
              <a:rPr lang="en-US" sz="2000" dirty="0" smtClean="0">
                <a:solidFill>
                  <a:schemeClr val="tx2">
                    <a:lumMod val="50000"/>
                  </a:schemeClr>
                </a:solidFill>
              </a:rPr>
              <a:t>Document Type</a:t>
            </a:r>
          </a:p>
          <a:p>
            <a:r>
              <a:rPr lang="en-US" sz="2000" dirty="0" smtClean="0">
                <a:solidFill>
                  <a:schemeClr val="tx2">
                    <a:lumMod val="50000"/>
                  </a:schemeClr>
                </a:solidFill>
              </a:rPr>
              <a:t>CIDM Event</a:t>
            </a:r>
            <a:endParaRPr lang="en-US" sz="2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43753" y="2084948"/>
            <a:ext cx="4040188" cy="479890"/>
          </a:xfrm>
          <a:solidFill>
            <a:schemeClr val="accent1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Editable Data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4645025" y="2578285"/>
            <a:ext cx="4041775" cy="3645094"/>
          </a:xfr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Based on the Tab, the system sets the project association</a:t>
            </a: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631578" y="2086440"/>
            <a:ext cx="4041775" cy="484632"/>
          </a:xfrm>
          <a:solidFill>
            <a:schemeClr val="accent3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Project Association Source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4510" y="1008749"/>
            <a:ext cx="865807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en-US" dirty="0" smtClean="0"/>
              <a:t>The system adds:  File Type, File Size, File Name, who uploaded, when Uploaded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US" dirty="0" smtClean="0"/>
              <a:t>The system provides default values:   Document Date, Security Role, Project Association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US" dirty="0" smtClean="0"/>
              <a:t>The user may modify and add the following values:</a:t>
            </a:r>
            <a:endParaRPr lang="en-US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339" y="3478858"/>
            <a:ext cx="3646160" cy="20819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9:  Managing Project Resources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62425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Editing Resource Information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3939" y="1039285"/>
            <a:ext cx="8586302" cy="1716206"/>
          </a:xfrm>
        </p:spPr>
        <p:txBody>
          <a:bodyPr>
            <a:normAutofit/>
          </a:bodyPr>
          <a:lstStyle/>
          <a:p>
            <a:pPr marL="228600" lvl="1">
              <a:buSzTx/>
              <a:buFont typeface="Arial" pitchFamily="34" charset="0"/>
              <a:buChar char="•"/>
            </a:pPr>
            <a:r>
              <a:rPr lang="en-US" sz="1800" dirty="0" smtClean="0"/>
              <a:t>Users can elect to edit resource data (documents &amp; links) from two directions:</a:t>
            </a:r>
            <a:endParaRPr lang="en-US" sz="1800" dirty="0"/>
          </a:p>
          <a:p>
            <a:pPr marL="681037" lvl="3" indent="-285750">
              <a:buFont typeface="Wingdings" pitchFamily="2" charset="2"/>
              <a:buChar char="Ø"/>
            </a:pPr>
            <a:r>
              <a:rPr lang="en-US" sz="1600" dirty="0" smtClean="0"/>
              <a:t>the project information page</a:t>
            </a:r>
          </a:p>
          <a:p>
            <a:pPr marL="681037" lvl="3" indent="-285750">
              <a:spcAft>
                <a:spcPts val="900"/>
              </a:spcAft>
              <a:buFont typeface="Wingdings" pitchFamily="2" charset="2"/>
              <a:buChar char="Ø"/>
            </a:pPr>
            <a:r>
              <a:rPr lang="en-US" sz="1600" dirty="0" smtClean="0"/>
              <a:t>The project repository</a:t>
            </a:r>
            <a:endParaRPr lang="en-US" dirty="0"/>
          </a:p>
          <a:p>
            <a:pPr marL="342900" lvl="1" indent="-342900">
              <a:buSzPct val="100000"/>
              <a:buFont typeface="Arial" pitchFamily="34" charset="0"/>
              <a:buChar char="•"/>
            </a:pPr>
            <a:r>
              <a:rPr lang="en-US" sz="1800" dirty="0" smtClean="0"/>
              <a:t>Documents can only be deleted from the Project Repository Page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62" y="2773907"/>
            <a:ext cx="4787592" cy="3314487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6" name="TextBox 5"/>
          <p:cNvSpPr txBox="1"/>
          <p:nvPr/>
        </p:nvSpPr>
        <p:spPr>
          <a:xfrm>
            <a:off x="5031230" y="2517991"/>
            <a:ext cx="1943737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b="1" dirty="0" smtClean="0"/>
              <a:t>Project Repository</a:t>
            </a:r>
          </a:p>
          <a:p>
            <a:pPr algn="ctr"/>
            <a:r>
              <a:rPr lang="en-US" b="1" dirty="0" smtClean="0"/>
              <a:t>EDIT, DELETE</a:t>
            </a:r>
            <a:endParaRPr lang="en-US" b="1" dirty="0"/>
          </a:p>
        </p:txBody>
      </p:sp>
      <p:sp>
        <p:nvSpPr>
          <p:cNvPr id="18" name="Rectangle 17"/>
          <p:cNvSpPr/>
          <p:nvPr/>
        </p:nvSpPr>
        <p:spPr>
          <a:xfrm>
            <a:off x="7192370" y="3835021"/>
            <a:ext cx="1184584" cy="46402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1195" y="2589241"/>
            <a:ext cx="3138984" cy="337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900"/>
              </a:spcAft>
              <a:buFont typeface="Arial" pitchFamily="34" charset="0"/>
              <a:buChar char="•"/>
            </a:pPr>
            <a:r>
              <a:rPr lang="en-US" dirty="0" smtClean="0"/>
              <a:t>To edit a document, the user selects the resources from whatever list they are viewing and then the EDIT button</a:t>
            </a:r>
          </a:p>
          <a:p>
            <a:pPr marL="285750" indent="-285750">
              <a:spcAft>
                <a:spcPts val="900"/>
              </a:spcAft>
              <a:buFont typeface="Arial" pitchFamily="34" charset="0"/>
              <a:buChar char="•"/>
            </a:pPr>
            <a:r>
              <a:rPr lang="en-US" dirty="0" smtClean="0"/>
              <a:t>If more than one document was selected, a MASS EDIT form is provided</a:t>
            </a:r>
          </a:p>
          <a:p>
            <a:pPr marL="285750" indent="-285750">
              <a:spcAft>
                <a:spcPts val="900"/>
              </a:spcAft>
              <a:buFont typeface="Arial" pitchFamily="34" charset="0"/>
              <a:buChar char="•"/>
            </a:pPr>
            <a:r>
              <a:rPr lang="en-US" dirty="0" smtClean="0"/>
              <a:t>If one document was selected, the user is provided with the edit form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3728114" y="4483920"/>
            <a:ext cx="721056" cy="160447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9:  Managing Project Resources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776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Sharing Documents 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33496" y="872709"/>
            <a:ext cx="88540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Users may send a document link to another user – they can do this by identifying the URL (file location).</a:t>
            </a:r>
          </a:p>
          <a:p>
            <a:r>
              <a:rPr lang="en-US" sz="1600" dirty="0" smtClean="0"/>
              <a:t>If the user has the right privileges to open the document, they will be able to by clicking on the sent link:</a:t>
            </a:r>
            <a:endParaRPr lang="en-US" sz="1600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109" y="1660538"/>
            <a:ext cx="5343525" cy="3543300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696" y="4826097"/>
            <a:ext cx="5010150" cy="1476375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9" name="Up Arrow Callout 18"/>
          <p:cNvSpPr/>
          <p:nvPr/>
        </p:nvSpPr>
        <p:spPr>
          <a:xfrm>
            <a:off x="469909" y="4982656"/>
            <a:ext cx="2872274" cy="1158502"/>
          </a:xfrm>
          <a:prstGeom prst="upArrowCallout">
            <a:avLst>
              <a:gd name="adj1" fmla="val 29719"/>
              <a:gd name="adj2" fmla="val 30847"/>
              <a:gd name="adj3" fmla="val 21836"/>
              <a:gd name="adj4" fmla="val 64801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Bef>
                <a:spcPct val="2000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To get URL, right click on name, and then copy the address</a:t>
            </a:r>
          </a:p>
        </p:txBody>
      </p:sp>
      <p:sp>
        <p:nvSpPr>
          <p:cNvPr id="9" name="Down Arrow Callout 8"/>
          <p:cNvSpPr/>
          <p:nvPr/>
        </p:nvSpPr>
        <p:spPr>
          <a:xfrm>
            <a:off x="5870222" y="1919798"/>
            <a:ext cx="2992624" cy="2856624"/>
          </a:xfrm>
          <a:prstGeom prst="downArrowCallout">
            <a:avLst>
              <a:gd name="adj1" fmla="val 25000"/>
              <a:gd name="adj2" fmla="val 18677"/>
              <a:gd name="adj3" fmla="val 15911"/>
              <a:gd name="adj4" fmla="val 81179"/>
            </a:avLst>
          </a:prstGeom>
          <a:gradFill flip="none" rotWithShape="1">
            <a:gsLst>
              <a:gs pos="56000">
                <a:schemeClr val="accent1">
                  <a:lumMod val="20000"/>
                  <a:lumOff val="80000"/>
                  <a:alpha val="73000"/>
                </a:schemeClr>
              </a:gs>
              <a:gs pos="50000">
                <a:schemeClr val="bg1"/>
              </a:gs>
              <a:gs pos="35000">
                <a:schemeClr val="bg1">
                  <a:lumMod val="85000"/>
                  <a:alpha val="2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600" dirty="0"/>
              <a:t>If a document has privileges set so only </a:t>
            </a:r>
            <a:r>
              <a:rPr lang="en-US" sz="1600" dirty="0" smtClean="0"/>
              <a:t>registered users </a:t>
            </a:r>
            <a:r>
              <a:rPr lang="en-US" sz="1600" dirty="0"/>
              <a:t>can access the document, the user must first be logged in before they can access the document.</a:t>
            </a:r>
          </a:p>
          <a:p>
            <a:endParaRPr lang="en-US" sz="1600" dirty="0"/>
          </a:p>
          <a:p>
            <a:r>
              <a:rPr lang="en-US" sz="1600" dirty="0"/>
              <a:t>If they do not have the right privilege, the system will not let them access the document</a:t>
            </a:r>
          </a:p>
        </p:txBody>
      </p:sp>
      <p:sp>
        <p:nvSpPr>
          <p:cNvPr id="11" name="Rectangle 10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9:  Managing Project Resources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549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Replace a Document</a:t>
            </a:r>
            <a:endParaRPr lang="en-US" dirty="0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8399" y="1673496"/>
            <a:ext cx="4848225" cy="367665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4118400" y="2840123"/>
            <a:ext cx="1273872" cy="257241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4750" y="4348162"/>
            <a:ext cx="2781300" cy="1838325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2" name="Oval 11"/>
          <p:cNvSpPr/>
          <p:nvPr/>
        </p:nvSpPr>
        <p:spPr>
          <a:xfrm>
            <a:off x="3752640" y="1803769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1</a:t>
            </a:r>
            <a:endParaRPr lang="en-US" b="1" dirty="0"/>
          </a:p>
        </p:txBody>
      </p:sp>
      <p:sp>
        <p:nvSpPr>
          <p:cNvPr id="13" name="Oval 12"/>
          <p:cNvSpPr/>
          <p:nvPr/>
        </p:nvSpPr>
        <p:spPr>
          <a:xfrm>
            <a:off x="5434016" y="2785863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2</a:t>
            </a:r>
            <a:endParaRPr lang="en-US" b="1" dirty="0"/>
          </a:p>
        </p:txBody>
      </p:sp>
      <p:sp>
        <p:nvSpPr>
          <p:cNvPr id="14" name="Oval 13"/>
          <p:cNvSpPr/>
          <p:nvPr/>
        </p:nvSpPr>
        <p:spPr>
          <a:xfrm>
            <a:off x="8155722" y="5155274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3</a:t>
            </a:r>
            <a:endParaRPr lang="en-US" b="1" dirty="0"/>
          </a:p>
        </p:txBody>
      </p:sp>
      <p:sp>
        <p:nvSpPr>
          <p:cNvPr id="10" name="Right Arrow Callout 9"/>
          <p:cNvSpPr/>
          <p:nvPr/>
        </p:nvSpPr>
        <p:spPr>
          <a:xfrm>
            <a:off x="94129" y="1321537"/>
            <a:ext cx="4118399" cy="4537864"/>
          </a:xfrm>
          <a:prstGeom prst="rightArrowCallout">
            <a:avLst>
              <a:gd name="adj1" fmla="val 17164"/>
              <a:gd name="adj2" fmla="val 15858"/>
              <a:gd name="adj3" fmla="val 8815"/>
              <a:gd name="adj4" fmla="val 86520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marL="342900" indent="-342900">
              <a:buFont typeface="+mj-lt"/>
              <a:buAutoNum type="arabicPeriod"/>
            </a:pPr>
            <a:r>
              <a:rPr lang="en-US" sz="1600" dirty="0"/>
              <a:t>To replace a document, find the document in </a:t>
            </a:r>
            <a:r>
              <a:rPr lang="en-US" sz="1600" dirty="0" smtClean="0"/>
              <a:t>any resource </a:t>
            </a:r>
            <a:r>
              <a:rPr lang="en-US" sz="1600" dirty="0"/>
              <a:t>list and select it (alone).  The Single-Edit Page will be provided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/>
              <a:t>The user selects the REPLACE Link and identifies the new document.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/>
              <a:t>While the document is being replaced (and the new version indexed) the user will have a Wait Message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/>
              <a:t>The previous version is maintained in the repository but it is taken out of the main list.  The New Document is assigned the original’s Resource ID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/>
              <a:t>Any links sent with that original </a:t>
            </a:r>
            <a:r>
              <a:rPr lang="en-US" sz="1600" dirty="0" err="1"/>
              <a:t>ResourceID</a:t>
            </a:r>
            <a:r>
              <a:rPr lang="en-US" sz="1600" dirty="0"/>
              <a:t> will still be viable – but they will lead to the new document and not the </a:t>
            </a:r>
            <a:r>
              <a:rPr lang="en-US" sz="1600" dirty="0" smtClean="0"/>
              <a:t>original</a:t>
            </a:r>
            <a:endParaRPr lang="en-US" sz="1600" dirty="0"/>
          </a:p>
          <a:p>
            <a:pPr marL="166688" lvl="1" indent="-166688">
              <a:buAutoNum type="arabicPeriod"/>
            </a:pPr>
            <a:endParaRPr lang="en-US" sz="1600" dirty="0" smtClean="0"/>
          </a:p>
          <a:p>
            <a:pPr marL="166688" lvl="1" indent="-166688">
              <a:buAutoNum type="arabicPeriod"/>
            </a:pPr>
            <a:endParaRPr lang="en-US" sz="1600" dirty="0"/>
          </a:p>
          <a:p>
            <a:pPr marL="166688" lvl="1" indent="-166688">
              <a:buAutoNum type="arabicPeriod"/>
            </a:pPr>
            <a:endParaRPr lang="en-US" sz="1600" dirty="0" smtClean="0"/>
          </a:p>
          <a:p>
            <a:pPr marL="166688" lvl="1" indent="-166688">
              <a:buAutoNum type="arabicPeriod"/>
            </a:pPr>
            <a:endParaRPr lang="en-US" sz="1600" dirty="0"/>
          </a:p>
          <a:p>
            <a:pPr marL="166688" lvl="1" indent="-166688">
              <a:buAutoNum type="arabicPeriod"/>
            </a:pPr>
            <a:endParaRPr lang="en-US" sz="1600" dirty="0" smtClean="0"/>
          </a:p>
          <a:p>
            <a:pPr marL="166688" lvl="1" indent="-166688">
              <a:buAutoNum type="arabicPeriod"/>
            </a:pPr>
            <a:endParaRPr lang="en-US" sz="1600" dirty="0" smtClean="0"/>
          </a:p>
          <a:p>
            <a:pPr marL="166688" lvl="1" indent="-166688">
              <a:buAutoNum type="arabicPeriod"/>
            </a:pPr>
            <a:endParaRPr lang="en-US" sz="1600" dirty="0"/>
          </a:p>
          <a:p>
            <a:pPr marL="166688" lvl="1" indent="-166688">
              <a:buAutoNum type="arabicPeriod"/>
            </a:pPr>
            <a:endParaRPr lang="en-US" sz="1600" dirty="0"/>
          </a:p>
          <a:p>
            <a:pPr marL="166688" lvl="1" indent="-166688">
              <a:buAutoNum type="arabicPeriod"/>
            </a:pPr>
            <a:endParaRPr lang="en-US" sz="1600" dirty="0" smtClean="0"/>
          </a:p>
          <a:p>
            <a:pPr marL="166688" lvl="1" indent="-166688">
              <a:buAutoNum type="arabicPeriod"/>
            </a:pPr>
            <a:endParaRPr lang="en-US" sz="1600" dirty="0"/>
          </a:p>
          <a:p>
            <a:pPr marL="0" lvl="1"/>
            <a:endParaRPr lang="en-US" sz="1600" dirty="0"/>
          </a:p>
          <a:p>
            <a:pPr marL="166688" lvl="1" indent="-166688">
              <a:buAutoNum type="arabicPeriod"/>
            </a:pPr>
            <a:endParaRPr lang="en-US" sz="1600" dirty="0" smtClean="0"/>
          </a:p>
          <a:p>
            <a:pPr marL="166688" lvl="1" indent="-166688">
              <a:buAutoNum type="arabicPeriod"/>
            </a:pPr>
            <a:endParaRPr lang="en-US" sz="1600" dirty="0"/>
          </a:p>
          <a:p>
            <a:pPr marL="166688" lvl="1" indent="-166688">
              <a:buAutoNum type="arabicPeriod"/>
            </a:pPr>
            <a:endParaRPr lang="en-US" sz="1600" dirty="0" smtClean="0"/>
          </a:p>
          <a:p>
            <a:pPr marL="0" lvl="1"/>
            <a:endParaRPr lang="en-US" sz="1600" dirty="0" smtClean="0"/>
          </a:p>
        </p:txBody>
      </p:sp>
      <p:sp>
        <p:nvSpPr>
          <p:cNvPr id="11" name="Rectangle 10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9:  Managing Project Resources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905984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395" y="2860285"/>
            <a:ext cx="6942418" cy="3216853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Viewing the History</a:t>
            </a:r>
            <a:endParaRPr 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1139395" y="4565070"/>
            <a:ext cx="1274187" cy="293385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719672" y="4370198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1</a:t>
            </a:r>
            <a:endParaRPr lang="en-US" b="1" dirty="0"/>
          </a:p>
        </p:txBody>
      </p:sp>
      <p:sp>
        <p:nvSpPr>
          <p:cNvPr id="13" name="Oval 12"/>
          <p:cNvSpPr/>
          <p:nvPr/>
        </p:nvSpPr>
        <p:spPr>
          <a:xfrm>
            <a:off x="2770421" y="3015504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2</a:t>
            </a:r>
            <a:endParaRPr lang="en-US" b="1" dirty="0"/>
          </a:p>
        </p:txBody>
      </p:sp>
      <p:sp>
        <p:nvSpPr>
          <p:cNvPr id="14" name="Oval 13"/>
          <p:cNvSpPr/>
          <p:nvPr/>
        </p:nvSpPr>
        <p:spPr>
          <a:xfrm>
            <a:off x="6836900" y="4468711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3</a:t>
            </a:r>
            <a:endParaRPr lang="en-US" b="1" dirty="0"/>
          </a:p>
        </p:txBody>
      </p:sp>
      <p:sp>
        <p:nvSpPr>
          <p:cNvPr id="9" name="Down Arrow Callout 8"/>
          <p:cNvSpPr/>
          <p:nvPr/>
        </p:nvSpPr>
        <p:spPr>
          <a:xfrm>
            <a:off x="791639" y="1192445"/>
            <a:ext cx="7637930" cy="1938704"/>
          </a:xfrm>
          <a:prstGeom prst="downArrowCallout">
            <a:avLst>
              <a:gd name="adj1" fmla="val 25000"/>
              <a:gd name="adj2" fmla="val 25000"/>
              <a:gd name="adj3" fmla="val 21532"/>
              <a:gd name="adj4" fmla="val 69139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spcAft>
                <a:spcPts val="400"/>
              </a:spcAft>
              <a:buFont typeface="+mj-lt"/>
              <a:buAutoNum type="arabicPeriod"/>
            </a:pPr>
            <a:r>
              <a:rPr lang="en-US" sz="1600" dirty="0"/>
              <a:t>The user selects the link “View Document History”</a:t>
            </a:r>
          </a:p>
          <a:p>
            <a:pPr marL="342900" indent="-342900">
              <a:spcAft>
                <a:spcPts val="400"/>
              </a:spcAft>
              <a:buFont typeface="+mj-lt"/>
              <a:buAutoNum type="arabicPeriod"/>
            </a:pPr>
            <a:r>
              <a:rPr lang="en-US" sz="1600" dirty="0"/>
              <a:t>A record of each previous document is kept in the repository data store</a:t>
            </a:r>
          </a:p>
          <a:p>
            <a:pPr marL="342900" indent="-342900">
              <a:spcAft>
                <a:spcPts val="400"/>
              </a:spcAft>
              <a:buFont typeface="+mj-lt"/>
              <a:buAutoNum type="arabicPeriod"/>
            </a:pPr>
            <a:r>
              <a:rPr lang="en-US" sz="1600" dirty="0"/>
              <a:t>If the user added Version Comments when editing the document, then that note will be included in the history </a:t>
            </a:r>
            <a:r>
              <a:rPr lang="en-US" sz="1600" dirty="0" smtClean="0"/>
              <a:t>view</a:t>
            </a:r>
          </a:p>
        </p:txBody>
      </p:sp>
      <p:sp>
        <p:nvSpPr>
          <p:cNvPr id="10" name="Rectangle 9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9:  Managing Project Resources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8106134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117619"/>
            <a:ext cx="9144000" cy="503238"/>
          </a:xfrm>
        </p:spPr>
        <p:txBody>
          <a:bodyPr/>
          <a:lstStyle/>
          <a:p>
            <a:r>
              <a:rPr lang="en-US" sz="3600" dirty="0" smtClean="0">
                <a:solidFill>
                  <a:srgbClr val="385E8C"/>
                </a:solidFill>
              </a:rPr>
              <a:t>Module 10: Skull Sheets and QUADs</a:t>
            </a:r>
            <a:endParaRPr lang="en-US" sz="3600" dirty="0">
              <a:solidFill>
                <a:srgbClr val="385E8C"/>
              </a:solidFill>
            </a:endParaRPr>
          </a:p>
        </p:txBody>
      </p:sp>
      <p:pic>
        <p:nvPicPr>
          <p:cNvPr id="4" name="Picture 3" descr="Blue Utilities icon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4864" y="4070789"/>
            <a:ext cx="1961403" cy="1961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6723168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2809" y="1788357"/>
            <a:ext cx="4311082" cy="1731412"/>
          </a:xfr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spcAft>
                <a:spcPts val="1200"/>
              </a:spcAft>
              <a:buNone/>
            </a:pP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  <a:t>What is covered</a:t>
            </a:r>
          </a:p>
          <a:p>
            <a:pPr marL="457200" indent="-457200">
              <a:spcAft>
                <a:spcPts val="12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Creating/Editing a QUAD chart</a:t>
            </a:r>
          </a:p>
          <a:p>
            <a:pPr marL="457200" indent="-457200">
              <a:spcAft>
                <a:spcPts val="1200"/>
              </a:spcAft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Viewing a Skull </a:t>
            </a:r>
            <a:r>
              <a:rPr lang="en-US" sz="2000" dirty="0" smtClean="0">
                <a:solidFill>
                  <a:schemeClr val="tx1"/>
                </a:solidFill>
              </a:rPr>
              <a:t>Sheet</a:t>
            </a:r>
            <a:endParaRPr lang="en-US" sz="2000" dirty="0" smtClean="0">
              <a:solidFill>
                <a:schemeClr val="tx1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304800"/>
            <a:ext cx="9144000" cy="715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Module 10: Skull Sheets and QUADs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89692" y="3519768"/>
            <a:ext cx="3528508" cy="2083320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19113" indent="-22860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Char char="Ø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914400" indent="-166688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tabLst>
                <a:tab pos="862013" algn="l"/>
              </a:tabLst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204913" indent="-290513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  <a:buFont typeface="Arial" pitchFamily="34" charset="0"/>
              <a:buNone/>
            </a:pPr>
            <a:r>
              <a:rPr lang="en-US" sz="2600" b="1" dirty="0" smtClean="0">
                <a:solidFill>
                  <a:schemeClr val="accent1">
                    <a:lumMod val="50000"/>
                  </a:schemeClr>
                </a:solidFill>
              </a:rPr>
              <a:t>Who is involved</a:t>
            </a:r>
          </a:p>
          <a:p>
            <a:pPr marL="338138" indent="-338138">
              <a:spcAft>
                <a:spcPts val="900"/>
              </a:spcAft>
              <a:buFont typeface="Arial" pitchFamily="34" charset="0"/>
              <a:buAutoNum type="arabicPeriod"/>
            </a:pPr>
            <a:r>
              <a:rPr lang="en-US" sz="1900" dirty="0" smtClean="0">
                <a:solidFill>
                  <a:schemeClr val="tx1"/>
                </a:solidFill>
              </a:rPr>
              <a:t>All users assigned access to the project as Managers and Contributors</a:t>
            </a:r>
          </a:p>
          <a:p>
            <a:pPr marL="338138" indent="-338138">
              <a:spcAft>
                <a:spcPts val="900"/>
              </a:spcAft>
              <a:buFont typeface="Arial" pitchFamily="34" charset="0"/>
              <a:buAutoNum type="arabicPeriod"/>
            </a:pPr>
            <a:r>
              <a:rPr lang="en-US" sz="1900" dirty="0" smtClean="0">
                <a:solidFill>
                  <a:schemeClr val="tx1"/>
                </a:solidFill>
              </a:rPr>
              <a:t>The Project administrators</a:t>
            </a:r>
          </a:p>
        </p:txBody>
      </p:sp>
    </p:spTree>
    <p:extLst>
      <p:ext uri="{BB962C8B-B14F-4D97-AF65-F5344CB8AC3E}">
        <p14:creationId xmlns:p14="http://schemas.microsoft.com/office/powerpoint/2010/main" val="3406830048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975" y="2174826"/>
            <a:ext cx="8067675" cy="4242674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Select Project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10: Skull Sheets and QUADs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712274" y="2750376"/>
            <a:ext cx="7936777" cy="1537464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24" name="Down Arrow Callout 23"/>
          <p:cNvSpPr/>
          <p:nvPr/>
        </p:nvSpPr>
        <p:spPr>
          <a:xfrm>
            <a:off x="394405" y="1035772"/>
            <a:ext cx="8361521" cy="1166680"/>
          </a:xfrm>
          <a:prstGeom prst="downArrowCallout">
            <a:avLst>
              <a:gd name="adj1" fmla="val 38063"/>
              <a:gd name="adj2" fmla="val 42961"/>
              <a:gd name="adj3" fmla="val 25000"/>
              <a:gd name="adj4" fmla="val 64977"/>
            </a:avLst>
          </a:prstGeom>
          <a:gradFill flip="none" rotWithShape="1">
            <a:gsLst>
              <a:gs pos="56000">
                <a:schemeClr val="accent1">
                  <a:lumMod val="20000"/>
                  <a:lumOff val="80000"/>
                  <a:alpha val="73000"/>
                </a:schemeClr>
              </a:gs>
              <a:gs pos="50000">
                <a:schemeClr val="bg1"/>
              </a:gs>
              <a:gs pos="35000">
                <a:schemeClr val="bg1">
                  <a:lumMod val="85000"/>
                  <a:alpha val="2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71450" lvl="1" indent="-171450">
              <a:spcAft>
                <a:spcPts val="600"/>
              </a:spcAft>
              <a:buFont typeface="+mj-lt"/>
              <a:buAutoNum type="arabicPeriod"/>
            </a:pPr>
            <a:r>
              <a:rPr lang="en-US" sz="1600" dirty="0" smtClean="0"/>
              <a:t>Filters and Search for project</a:t>
            </a:r>
          </a:p>
          <a:p>
            <a:pPr marL="171450" lvl="1" indent="-171450">
              <a:spcAft>
                <a:spcPts val="600"/>
              </a:spcAft>
              <a:buFont typeface="+mj-lt"/>
              <a:buAutoNum type="arabicPeriod"/>
            </a:pPr>
            <a:r>
              <a:rPr lang="en-US" sz="1600" dirty="0" smtClean="0"/>
              <a:t>Select the facility project to develop or edit QUAD chart and/or Skull Sheet.</a:t>
            </a:r>
          </a:p>
        </p:txBody>
      </p:sp>
      <p:sp>
        <p:nvSpPr>
          <p:cNvPr id="19" name="Oval 18"/>
          <p:cNvSpPr/>
          <p:nvPr/>
        </p:nvSpPr>
        <p:spPr>
          <a:xfrm>
            <a:off x="287530" y="2896129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752608" y="2449134"/>
            <a:ext cx="829768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smtClean="0"/>
              <a:t>John Jones</a:t>
            </a:r>
            <a:endParaRPr lang="en-US" sz="900" b="1" dirty="0"/>
          </a:p>
        </p:txBody>
      </p:sp>
      <p:sp>
        <p:nvSpPr>
          <p:cNvPr id="22" name="Oval 21"/>
          <p:cNvSpPr/>
          <p:nvPr/>
        </p:nvSpPr>
        <p:spPr>
          <a:xfrm>
            <a:off x="396185" y="4945065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144871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125" y="2392648"/>
            <a:ext cx="3665047" cy="3244985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13" y="2031051"/>
            <a:ext cx="4030980" cy="262890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Add/Edit QUAD charts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10: Skull Sheets and QUADs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205100" y="4947893"/>
            <a:ext cx="3484072" cy="613540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24" name="Down Arrow Callout 23"/>
          <p:cNvSpPr/>
          <p:nvPr/>
        </p:nvSpPr>
        <p:spPr>
          <a:xfrm>
            <a:off x="394405" y="893272"/>
            <a:ext cx="8361521" cy="1499376"/>
          </a:xfrm>
          <a:prstGeom prst="downArrowCallout">
            <a:avLst>
              <a:gd name="adj1" fmla="val 38063"/>
              <a:gd name="adj2" fmla="val 35833"/>
              <a:gd name="adj3" fmla="val 25000"/>
              <a:gd name="adj4" fmla="val 64977"/>
            </a:avLst>
          </a:prstGeom>
          <a:gradFill flip="none" rotWithShape="1">
            <a:gsLst>
              <a:gs pos="56000">
                <a:schemeClr val="accent1">
                  <a:lumMod val="20000"/>
                  <a:lumOff val="80000"/>
                  <a:alpha val="73000"/>
                </a:schemeClr>
              </a:gs>
              <a:gs pos="50000">
                <a:schemeClr val="bg1"/>
              </a:gs>
              <a:gs pos="35000">
                <a:schemeClr val="bg1">
                  <a:lumMod val="85000"/>
                  <a:alpha val="2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71450" lvl="1" indent="-171450">
              <a:spcAft>
                <a:spcPts val="600"/>
              </a:spcAft>
              <a:buFont typeface="+mj-lt"/>
              <a:buAutoNum type="arabicPeriod"/>
            </a:pPr>
            <a:r>
              <a:rPr lang="en-US" sz="1600" dirty="0" smtClean="0"/>
              <a:t>Click on QUAD button</a:t>
            </a:r>
          </a:p>
          <a:p>
            <a:pPr marL="171450" lvl="1" indent="-171450">
              <a:spcAft>
                <a:spcPts val="600"/>
              </a:spcAft>
              <a:buFont typeface="+mj-lt"/>
              <a:buAutoNum type="arabicPeriod"/>
            </a:pPr>
            <a:r>
              <a:rPr lang="en-US" sz="1600" dirty="0" smtClean="0"/>
              <a:t>Click on EDIT QUAD</a:t>
            </a:r>
          </a:p>
          <a:p>
            <a:pPr marL="171450" lvl="1" indent="-171450">
              <a:spcAft>
                <a:spcPts val="600"/>
              </a:spcAft>
              <a:buFont typeface="+mj-lt"/>
              <a:buAutoNum type="arabicPeriod"/>
            </a:pPr>
            <a:r>
              <a:rPr lang="en-US" sz="1600" dirty="0" smtClean="0"/>
              <a:t>Add/Modify Planned Amount (PA) and Fiscal year (FY)</a:t>
            </a:r>
          </a:p>
        </p:txBody>
      </p:sp>
      <p:sp>
        <p:nvSpPr>
          <p:cNvPr id="19" name="Oval 18"/>
          <p:cNvSpPr/>
          <p:nvPr/>
        </p:nvSpPr>
        <p:spPr>
          <a:xfrm>
            <a:off x="269846" y="3256246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975" y="4719326"/>
            <a:ext cx="1271905" cy="1734415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2" name="Oval 11"/>
          <p:cNvSpPr/>
          <p:nvPr/>
        </p:nvSpPr>
        <p:spPr>
          <a:xfrm>
            <a:off x="269846" y="4755779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6" name="Oval 15"/>
          <p:cNvSpPr/>
          <p:nvPr/>
        </p:nvSpPr>
        <p:spPr>
          <a:xfrm>
            <a:off x="4866080" y="5146587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739295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8475" y="1034288"/>
            <a:ext cx="4995863" cy="53416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Quad Chart: Add/Edit QUAD sections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10: Skull Sheets and QUADs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85255" y="2669040"/>
            <a:ext cx="2977445" cy="2388241"/>
          </a:xfrm>
          <a:prstGeom prst="rect">
            <a:avLst/>
          </a:prstGeom>
          <a:gradFill flip="none" rotWithShape="1">
            <a:gsLst>
              <a:gs pos="56000">
                <a:schemeClr val="accent1">
                  <a:lumMod val="20000"/>
                  <a:lumOff val="80000"/>
                  <a:alpha val="73000"/>
                </a:schemeClr>
              </a:gs>
              <a:gs pos="50000">
                <a:schemeClr val="bg1"/>
              </a:gs>
              <a:gs pos="35000">
                <a:schemeClr val="bg1">
                  <a:lumMod val="85000"/>
                  <a:alpha val="2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lvl="1" indent="-285750">
              <a:spcAft>
                <a:spcPts val="600"/>
              </a:spcAft>
              <a:buFont typeface="+mj-lt"/>
              <a:buAutoNum type="arabicPeriod"/>
            </a:pPr>
            <a:r>
              <a:rPr lang="en-US" sz="1600" dirty="0" smtClean="0"/>
              <a:t>Select “Edit Instructions” to view instructions to Add/ Modify QUAD sections 1,2 and 3</a:t>
            </a:r>
          </a:p>
          <a:p>
            <a:pPr marL="285750" lvl="1" indent="-285750">
              <a:spcAft>
                <a:spcPts val="600"/>
              </a:spcAft>
              <a:buFont typeface="+mj-lt"/>
              <a:buAutoNum type="arabicPeriod"/>
            </a:pPr>
            <a:r>
              <a:rPr lang="en-US" sz="1600" dirty="0" smtClean="0"/>
              <a:t>Modify QUAD section titles as necessary</a:t>
            </a:r>
          </a:p>
          <a:p>
            <a:pPr marL="285750" lvl="1" indent="-285750">
              <a:spcAft>
                <a:spcPts val="600"/>
              </a:spcAft>
              <a:buFont typeface="+mj-lt"/>
              <a:buAutoNum type="arabicPeriod"/>
            </a:pPr>
            <a:r>
              <a:rPr lang="en-US" sz="1600" dirty="0" smtClean="0"/>
              <a:t>Save</a:t>
            </a:r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8475" y="855560"/>
            <a:ext cx="4995863" cy="178728"/>
          </a:xfrm>
          <a:prstGeom prst="rect">
            <a:avLst/>
          </a:prstGeom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8475" y="2976563"/>
            <a:ext cx="4995863" cy="162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8475" y="5092756"/>
            <a:ext cx="5076825" cy="181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55" y="1171649"/>
            <a:ext cx="2724150" cy="108229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9" name="Oval 18"/>
          <p:cNvSpPr/>
          <p:nvPr/>
        </p:nvSpPr>
        <p:spPr>
          <a:xfrm>
            <a:off x="1589285" y="1712798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2" name="Oval 11"/>
          <p:cNvSpPr/>
          <p:nvPr/>
        </p:nvSpPr>
        <p:spPr>
          <a:xfrm>
            <a:off x="7289680" y="3547072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2</a:t>
            </a:r>
          </a:p>
        </p:txBody>
      </p:sp>
      <p:cxnSp>
        <p:nvCxnSpPr>
          <p:cNvPr id="3" name="Straight Arrow Connector 2"/>
          <p:cNvCxnSpPr>
            <a:stCxn id="12" idx="2"/>
          </p:cNvCxnSpPr>
          <p:nvPr/>
        </p:nvCxnSpPr>
        <p:spPr>
          <a:xfrm flipH="1" flipV="1">
            <a:off x="4962900" y="3057692"/>
            <a:ext cx="2326780" cy="647425"/>
          </a:xfrm>
          <a:prstGeom prst="straightConnector1">
            <a:avLst/>
          </a:prstGeom>
          <a:ln w="190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>
            <a:stCxn id="12" idx="2"/>
            <a:endCxn id="3081" idx="0"/>
          </p:cNvCxnSpPr>
          <p:nvPr/>
        </p:nvCxnSpPr>
        <p:spPr>
          <a:xfrm flipH="1">
            <a:off x="6386888" y="3705117"/>
            <a:ext cx="902792" cy="1387639"/>
          </a:xfrm>
          <a:prstGeom prst="straightConnector1">
            <a:avLst/>
          </a:prstGeom>
          <a:ln w="190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12" idx="2"/>
          </p:cNvCxnSpPr>
          <p:nvPr/>
        </p:nvCxnSpPr>
        <p:spPr>
          <a:xfrm flipH="1" flipV="1">
            <a:off x="5173570" y="944924"/>
            <a:ext cx="2116110" cy="2760193"/>
          </a:xfrm>
          <a:prstGeom prst="straightConnector1">
            <a:avLst/>
          </a:prstGeom>
          <a:ln w="190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015" y="5448300"/>
            <a:ext cx="1819275" cy="51435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3" name="Oval 32"/>
          <p:cNvSpPr/>
          <p:nvPr/>
        </p:nvSpPr>
        <p:spPr>
          <a:xfrm>
            <a:off x="325585" y="5547430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488246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894" y="2354597"/>
            <a:ext cx="6775181" cy="4055217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QUAD chart: Add QUAD Images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10: Skull Sheets and QUADs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4" name="Right Arrow Callout 23"/>
          <p:cNvSpPr/>
          <p:nvPr/>
        </p:nvSpPr>
        <p:spPr>
          <a:xfrm>
            <a:off x="95004" y="964066"/>
            <a:ext cx="2302438" cy="5418340"/>
          </a:xfrm>
          <a:prstGeom prst="rightArrowCallout">
            <a:avLst>
              <a:gd name="adj1" fmla="val 25000"/>
              <a:gd name="adj2" fmla="val 25000"/>
              <a:gd name="adj3" fmla="val 13731"/>
              <a:gd name="adj4" fmla="val 81783"/>
            </a:avLst>
          </a:prstGeom>
          <a:gradFill flip="none" rotWithShape="1">
            <a:gsLst>
              <a:gs pos="56000">
                <a:schemeClr val="accent1">
                  <a:lumMod val="20000"/>
                  <a:lumOff val="80000"/>
                  <a:alpha val="73000"/>
                </a:schemeClr>
              </a:gs>
              <a:gs pos="50000">
                <a:schemeClr val="bg1"/>
              </a:gs>
              <a:gs pos="35000">
                <a:schemeClr val="bg1">
                  <a:lumMod val="85000"/>
                  <a:alpha val="2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71450" lvl="1" indent="-171450">
              <a:spcAft>
                <a:spcPts val="600"/>
              </a:spcAft>
              <a:buFont typeface="+mj-lt"/>
              <a:buAutoNum type="arabicPeriod"/>
            </a:pPr>
            <a:r>
              <a:rPr lang="en-US" sz="1600" dirty="0"/>
              <a:t> To upload QUAD Image, select “Upload Image” button or click </a:t>
            </a:r>
            <a:r>
              <a:rPr lang="en-US" sz="1600" dirty="0" smtClean="0"/>
              <a:t>“Upload an image here”</a:t>
            </a:r>
          </a:p>
          <a:p>
            <a:pPr marL="171450" lvl="1" indent="-171450">
              <a:spcAft>
                <a:spcPts val="600"/>
              </a:spcAft>
              <a:buFont typeface="+mj-lt"/>
              <a:buAutoNum type="arabicPeriod"/>
            </a:pPr>
            <a:r>
              <a:rPr lang="en-US" sz="1600" dirty="0"/>
              <a:t>Add/Modify Image Caption</a:t>
            </a:r>
          </a:p>
          <a:p>
            <a:pPr marL="171450" lvl="1" indent="-171450">
              <a:spcAft>
                <a:spcPts val="600"/>
              </a:spcAft>
              <a:buFont typeface="+mj-lt"/>
              <a:buAutoNum type="arabicPeriod"/>
            </a:pPr>
            <a:r>
              <a:rPr lang="en-US" sz="1600" dirty="0" smtClean="0"/>
              <a:t>Click UPLOAD to upload single image or multiple images</a:t>
            </a:r>
          </a:p>
          <a:p>
            <a:pPr marL="171450" lvl="1" indent="-171450">
              <a:spcAft>
                <a:spcPts val="600"/>
              </a:spcAft>
              <a:buFont typeface="+mj-lt"/>
              <a:buAutoNum type="arabicPeriod"/>
            </a:pPr>
            <a:r>
              <a:rPr lang="en-US" sz="1600" dirty="0" smtClean="0"/>
              <a:t>When Upload complete, select Return or Mass Edit or Edit New resources to edit Image information</a:t>
            </a:r>
          </a:p>
          <a:p>
            <a:pPr marL="171450" lvl="1" indent="-171450">
              <a:spcAft>
                <a:spcPts val="600"/>
              </a:spcAft>
              <a:buFont typeface="+mj-lt"/>
              <a:buAutoNum type="arabicPeriod"/>
            </a:pPr>
            <a:r>
              <a:rPr lang="en-US" sz="1600" dirty="0" smtClean="0"/>
              <a:t>View QUAD in </a:t>
            </a:r>
            <a:r>
              <a:rPr lang="en-US" sz="1600" dirty="0" err="1" smtClean="0"/>
              <a:t>pdf</a:t>
            </a:r>
            <a:r>
              <a:rPr lang="en-US" sz="1600" dirty="0" smtClean="0"/>
              <a:t> or </a:t>
            </a:r>
            <a:r>
              <a:rPr lang="en-US" sz="1600" dirty="0" err="1" smtClean="0"/>
              <a:t>pptx</a:t>
            </a:r>
            <a:r>
              <a:rPr lang="en-US" sz="1600" dirty="0" smtClean="0"/>
              <a:t> format</a:t>
            </a:r>
          </a:p>
        </p:txBody>
      </p:sp>
      <p:sp>
        <p:nvSpPr>
          <p:cNvPr id="19" name="Oval 18"/>
          <p:cNvSpPr/>
          <p:nvPr/>
        </p:nvSpPr>
        <p:spPr>
          <a:xfrm>
            <a:off x="2290566" y="1221757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4931" y="6038911"/>
            <a:ext cx="2441785" cy="370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" name="Oval 32"/>
          <p:cNvSpPr/>
          <p:nvPr/>
        </p:nvSpPr>
        <p:spPr>
          <a:xfrm>
            <a:off x="4385507" y="1634433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2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606655" y="943436"/>
            <a:ext cx="1218790" cy="1333500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7869" y="1172697"/>
            <a:ext cx="3381375" cy="428625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6" name="Oval 15"/>
          <p:cNvSpPr/>
          <p:nvPr/>
        </p:nvSpPr>
        <p:spPr>
          <a:xfrm>
            <a:off x="7580461" y="1172697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7" name="Oval 16"/>
          <p:cNvSpPr/>
          <p:nvPr/>
        </p:nvSpPr>
        <p:spPr>
          <a:xfrm>
            <a:off x="3340369" y="4139166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8" name="Oval 17"/>
          <p:cNvSpPr/>
          <p:nvPr/>
        </p:nvSpPr>
        <p:spPr>
          <a:xfrm>
            <a:off x="6014905" y="6066317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4</a:t>
            </a:r>
          </a:p>
        </p:txBody>
      </p:sp>
      <p:pic>
        <p:nvPicPr>
          <p:cNvPr id="5127" name="Picture 7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84"/>
          <a:stretch/>
        </p:blipFill>
        <p:spPr bwMode="auto">
          <a:xfrm>
            <a:off x="2606656" y="1698903"/>
            <a:ext cx="1218789" cy="578033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1" name="Oval 20"/>
          <p:cNvSpPr/>
          <p:nvPr/>
        </p:nvSpPr>
        <p:spPr>
          <a:xfrm>
            <a:off x="2290566" y="1843150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32607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703" y="1309600"/>
            <a:ext cx="6571794" cy="2774592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Skulls sheet – Add/Modify Snapshot and Milestones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10: Skull Sheets and QUADs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867012" y="1312078"/>
            <a:ext cx="673396" cy="203006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03710" y="959022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1145" y="1312078"/>
            <a:ext cx="1277352" cy="305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703" y="4539785"/>
            <a:ext cx="6656627" cy="1757649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7" name="Oval 16"/>
          <p:cNvSpPr/>
          <p:nvPr/>
        </p:nvSpPr>
        <p:spPr>
          <a:xfrm>
            <a:off x="7255056" y="1318787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8" name="Right Arrow Callout 17"/>
          <p:cNvSpPr/>
          <p:nvPr/>
        </p:nvSpPr>
        <p:spPr>
          <a:xfrm>
            <a:off x="118754" y="848001"/>
            <a:ext cx="2351314" cy="5508807"/>
          </a:xfrm>
          <a:prstGeom prst="rightArrowCallout">
            <a:avLst>
              <a:gd name="adj1" fmla="val 25000"/>
              <a:gd name="adj2" fmla="val 25000"/>
              <a:gd name="adj3" fmla="val 18176"/>
              <a:gd name="adj4" fmla="val 76351"/>
            </a:avLst>
          </a:prstGeom>
          <a:gradFill flip="none" rotWithShape="1">
            <a:gsLst>
              <a:gs pos="56000">
                <a:schemeClr val="accent1">
                  <a:lumMod val="20000"/>
                  <a:lumOff val="80000"/>
                  <a:alpha val="73000"/>
                </a:schemeClr>
              </a:gs>
              <a:gs pos="50000">
                <a:schemeClr val="bg1"/>
              </a:gs>
              <a:gs pos="35000">
                <a:schemeClr val="bg1">
                  <a:lumMod val="85000"/>
                  <a:alpha val="2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71450" lvl="1" indent="-171450">
              <a:spcAft>
                <a:spcPts val="600"/>
              </a:spcAft>
              <a:buFont typeface="+mj-lt"/>
              <a:buAutoNum type="arabicPeriod"/>
            </a:pPr>
            <a:r>
              <a:rPr lang="en-US" sz="1600" dirty="0"/>
              <a:t> </a:t>
            </a:r>
            <a:r>
              <a:rPr lang="en-US" sz="1600" dirty="0" smtClean="0"/>
              <a:t>Select  project “Snapshot” and “edit” buttons to add/modify project information </a:t>
            </a:r>
          </a:p>
          <a:p>
            <a:pPr marL="171450" lvl="1" indent="-171450">
              <a:spcAft>
                <a:spcPts val="600"/>
              </a:spcAft>
              <a:buFont typeface="+mj-lt"/>
              <a:buAutoNum type="arabicPeriod"/>
            </a:pPr>
            <a:r>
              <a:rPr lang="en-US" sz="1600" dirty="0"/>
              <a:t> </a:t>
            </a:r>
            <a:r>
              <a:rPr lang="en-US" sz="1600" dirty="0" smtClean="0"/>
              <a:t>Save project Snapshot</a:t>
            </a:r>
          </a:p>
          <a:p>
            <a:pPr marL="171450" lvl="1" indent="-171450">
              <a:spcAft>
                <a:spcPts val="600"/>
              </a:spcAft>
              <a:buFont typeface="+mj-lt"/>
              <a:buAutoNum type="arabicPeriod"/>
            </a:pPr>
            <a:r>
              <a:rPr lang="en-US" sz="1600" dirty="0"/>
              <a:t> Select  project </a:t>
            </a:r>
            <a:r>
              <a:rPr lang="en-US" sz="1600" dirty="0" smtClean="0"/>
              <a:t>“Milestones” and “edit” buttons </a:t>
            </a:r>
            <a:r>
              <a:rPr lang="en-US" sz="1600" dirty="0"/>
              <a:t>to </a:t>
            </a:r>
            <a:r>
              <a:rPr lang="en-US" sz="1600" dirty="0" smtClean="0"/>
              <a:t>add/modify </a:t>
            </a:r>
            <a:r>
              <a:rPr lang="en-US" sz="1600" dirty="0"/>
              <a:t>project </a:t>
            </a:r>
            <a:r>
              <a:rPr lang="en-US" sz="1600" dirty="0" smtClean="0"/>
              <a:t>milestones </a:t>
            </a:r>
          </a:p>
          <a:p>
            <a:pPr marL="171450" lvl="1" indent="-171450">
              <a:spcAft>
                <a:spcPts val="600"/>
              </a:spcAft>
              <a:buFont typeface="+mj-lt"/>
              <a:buAutoNum type="arabicPeriod"/>
            </a:pPr>
            <a:r>
              <a:rPr lang="en-US" sz="1600" dirty="0" smtClean="0"/>
              <a:t>Add rows as necessary for additional milestone/event</a:t>
            </a:r>
          </a:p>
          <a:p>
            <a:pPr marL="171450" lvl="1" indent="-171450">
              <a:spcAft>
                <a:spcPts val="600"/>
              </a:spcAft>
              <a:buFont typeface="+mj-lt"/>
              <a:buAutoNum type="arabicPeriod"/>
            </a:pPr>
            <a:r>
              <a:rPr lang="en-US" sz="1600" dirty="0" smtClean="0"/>
              <a:t>Save </a:t>
            </a:r>
            <a:r>
              <a:rPr lang="en-US" sz="1600" dirty="0"/>
              <a:t>project </a:t>
            </a:r>
            <a:r>
              <a:rPr lang="en-US" sz="1600" dirty="0" smtClean="0"/>
              <a:t>Milestones information</a:t>
            </a:r>
            <a:endParaRPr lang="en-US" sz="1600" dirty="0"/>
          </a:p>
        </p:txBody>
      </p:sp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1145" y="4607728"/>
            <a:ext cx="1277352" cy="305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Oval 20"/>
          <p:cNvSpPr/>
          <p:nvPr/>
        </p:nvSpPr>
        <p:spPr>
          <a:xfrm>
            <a:off x="7255056" y="4614437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3540407" y="4569475"/>
            <a:ext cx="755367" cy="191229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23" name="Oval 22"/>
          <p:cNvSpPr/>
          <p:nvPr/>
        </p:nvSpPr>
        <p:spPr>
          <a:xfrm>
            <a:off x="3877106" y="4216419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5" name="Oval 24"/>
          <p:cNvSpPr/>
          <p:nvPr/>
        </p:nvSpPr>
        <p:spPr>
          <a:xfrm>
            <a:off x="2981640" y="6048922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359331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1724" y="934514"/>
            <a:ext cx="4568504" cy="1775284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8709" y="1771526"/>
            <a:ext cx="601033" cy="132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8543" y="1952230"/>
            <a:ext cx="643461" cy="142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2759" y="1384944"/>
            <a:ext cx="11620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Skulls Sheet – Add/Modify Funding and Details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10: Skull Sheets and QUADs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836186" y="965736"/>
            <a:ext cx="673396" cy="203006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6" name="Oval 15"/>
          <p:cNvSpPr/>
          <p:nvPr/>
        </p:nvSpPr>
        <p:spPr>
          <a:xfrm>
            <a:off x="6062339" y="1216344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8" name="Right Arrow Callout 17"/>
          <p:cNvSpPr/>
          <p:nvPr/>
        </p:nvSpPr>
        <p:spPr>
          <a:xfrm>
            <a:off x="313435" y="1275500"/>
            <a:ext cx="3086414" cy="3684587"/>
          </a:xfrm>
          <a:prstGeom prst="rightArrowCallout">
            <a:avLst>
              <a:gd name="adj1" fmla="val 21922"/>
              <a:gd name="adj2" fmla="val 18843"/>
              <a:gd name="adj3" fmla="val 14996"/>
              <a:gd name="adj4" fmla="val 78059"/>
            </a:avLst>
          </a:prstGeom>
          <a:gradFill flip="none" rotWithShape="1">
            <a:gsLst>
              <a:gs pos="56000">
                <a:schemeClr val="accent1">
                  <a:lumMod val="20000"/>
                  <a:lumOff val="80000"/>
                  <a:alpha val="73000"/>
                </a:schemeClr>
              </a:gs>
              <a:gs pos="50000">
                <a:schemeClr val="bg1"/>
              </a:gs>
              <a:gs pos="35000">
                <a:schemeClr val="bg1">
                  <a:lumMod val="85000"/>
                  <a:alpha val="2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25425" lvl="1" indent="-225425">
              <a:spcAft>
                <a:spcPts val="1200"/>
              </a:spcAft>
              <a:buFont typeface="+mj-lt"/>
              <a:buAutoNum type="arabicPeriod"/>
            </a:pPr>
            <a:r>
              <a:rPr lang="en-US" sz="1600" dirty="0"/>
              <a:t> </a:t>
            </a:r>
            <a:r>
              <a:rPr lang="en-US" sz="1600" dirty="0" smtClean="0"/>
              <a:t>Select “Funding” and “edit” buttons to add/modify project funding information. Then Save</a:t>
            </a:r>
          </a:p>
          <a:p>
            <a:pPr marL="225425" lvl="1" indent="-225425">
              <a:spcAft>
                <a:spcPts val="1200"/>
              </a:spcAft>
              <a:buFont typeface="+mj-lt"/>
              <a:buAutoNum type="arabicPeriod"/>
            </a:pPr>
            <a:r>
              <a:rPr lang="en-US" sz="1600" dirty="0" smtClean="0"/>
              <a:t> Select “Details” and “edit” buttons </a:t>
            </a:r>
            <a:r>
              <a:rPr lang="en-US" sz="1600" dirty="0"/>
              <a:t>to </a:t>
            </a:r>
            <a:r>
              <a:rPr lang="en-US" sz="1600" dirty="0" smtClean="0"/>
              <a:t>add/modify </a:t>
            </a:r>
            <a:r>
              <a:rPr lang="en-US" sz="1600" dirty="0"/>
              <a:t>project </a:t>
            </a:r>
            <a:r>
              <a:rPr lang="en-US" sz="1600" dirty="0" smtClean="0"/>
              <a:t>details. Then Save </a:t>
            </a:r>
          </a:p>
          <a:p>
            <a:pPr marL="225425" lvl="1" indent="-225425">
              <a:spcAft>
                <a:spcPts val="1200"/>
              </a:spcAft>
              <a:buFont typeface="+mj-lt"/>
              <a:buAutoNum type="arabicPeriod"/>
            </a:pPr>
            <a:r>
              <a:rPr lang="en-US" sz="1600" dirty="0" smtClean="0"/>
              <a:t>Select (+) to expand and (-) to collapse information views</a:t>
            </a:r>
          </a:p>
        </p:txBody>
      </p:sp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1597" y="2774284"/>
            <a:ext cx="4197540" cy="3673870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0" name="Rounded Rectangle 29"/>
          <p:cNvSpPr/>
          <p:nvPr/>
        </p:nvSpPr>
        <p:spPr>
          <a:xfrm>
            <a:off x="6663957" y="2824507"/>
            <a:ext cx="673396" cy="203006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31" name="Oval 30"/>
          <p:cNvSpPr/>
          <p:nvPr/>
        </p:nvSpPr>
        <p:spPr>
          <a:xfrm>
            <a:off x="7363362" y="2746372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32" name="Oval 31"/>
          <p:cNvSpPr/>
          <p:nvPr/>
        </p:nvSpPr>
        <p:spPr>
          <a:xfrm>
            <a:off x="5535167" y="4520712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33" name="Oval 32"/>
          <p:cNvSpPr/>
          <p:nvPr/>
        </p:nvSpPr>
        <p:spPr>
          <a:xfrm>
            <a:off x="6062339" y="2239412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641235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781" y="2589509"/>
            <a:ext cx="6366410" cy="3626060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Skulls Sheet – View/Print/Save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10: Skull Sheets and QUADs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867400" y="2763339"/>
            <a:ext cx="1924050" cy="305428"/>
          </a:xfrm>
          <a:prstGeom prst="roundRect">
            <a:avLst/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7" name="Down Arrow Callout 16"/>
          <p:cNvSpPr/>
          <p:nvPr/>
        </p:nvSpPr>
        <p:spPr>
          <a:xfrm>
            <a:off x="1898940" y="1112745"/>
            <a:ext cx="6023694" cy="1391546"/>
          </a:xfrm>
          <a:prstGeom prst="downArrowCallout">
            <a:avLst>
              <a:gd name="adj1" fmla="val 38063"/>
              <a:gd name="adj2" fmla="val 42961"/>
              <a:gd name="adj3" fmla="val 25000"/>
              <a:gd name="adj4" fmla="val 64977"/>
            </a:avLst>
          </a:prstGeom>
          <a:gradFill flip="none" rotWithShape="1">
            <a:gsLst>
              <a:gs pos="56000">
                <a:schemeClr val="accent1">
                  <a:lumMod val="20000"/>
                  <a:lumOff val="80000"/>
                  <a:alpha val="73000"/>
                </a:schemeClr>
              </a:gs>
              <a:gs pos="50000">
                <a:schemeClr val="bg1"/>
              </a:gs>
              <a:gs pos="35000">
                <a:schemeClr val="bg1">
                  <a:lumMod val="85000"/>
                  <a:alpha val="2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lvl="1">
              <a:spcAft>
                <a:spcPts val="600"/>
              </a:spcAft>
            </a:pPr>
            <a:r>
              <a:rPr lang="en-US" sz="1600" dirty="0" smtClean="0"/>
              <a:t>Click on “Skull Sheet” button to view, print, or save Skull sheet to Project Repository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824" y="754945"/>
            <a:ext cx="1199116" cy="1728787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98472" y="2916053"/>
            <a:ext cx="14004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data for the Skull sheet comes from the M2 database, user input, and CIDM history.</a:t>
            </a:r>
          </a:p>
        </p:txBody>
      </p:sp>
    </p:spTree>
    <p:extLst>
      <p:ext uri="{BB962C8B-B14F-4D97-AF65-F5344CB8AC3E}">
        <p14:creationId xmlns:p14="http://schemas.microsoft.com/office/powerpoint/2010/main" val="1444059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117619"/>
            <a:ext cx="9144000" cy="503238"/>
          </a:xfrm>
        </p:spPr>
        <p:txBody>
          <a:bodyPr/>
          <a:lstStyle/>
          <a:p>
            <a:r>
              <a:rPr lang="en-US" sz="3600" dirty="0" smtClean="0">
                <a:solidFill>
                  <a:srgbClr val="385E8C"/>
                </a:solidFill>
              </a:rPr>
              <a:t>Module 11: Closing a Project</a:t>
            </a:r>
            <a:endParaRPr lang="en-US" sz="3600" dirty="0">
              <a:solidFill>
                <a:srgbClr val="385E8C"/>
              </a:solidFill>
            </a:endParaRPr>
          </a:p>
        </p:txBody>
      </p:sp>
      <p:pic>
        <p:nvPicPr>
          <p:cNvPr id="4" name="Picture 3" descr="Blue Utilities icon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4864" y="4070789"/>
            <a:ext cx="1961403" cy="1961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6462921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Close Project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24" t="16329" r="11358" b="23226"/>
          <a:stretch/>
        </p:blipFill>
        <p:spPr bwMode="auto">
          <a:xfrm>
            <a:off x="191912" y="944751"/>
            <a:ext cx="8748888" cy="4209370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52" t="32624" r="46303" b="12173"/>
          <a:stretch/>
        </p:blipFill>
        <p:spPr bwMode="auto">
          <a:xfrm>
            <a:off x="4921956" y="3049436"/>
            <a:ext cx="4018844" cy="3206389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7" name="Elbow Connector 6"/>
          <p:cNvCxnSpPr/>
          <p:nvPr/>
        </p:nvCxnSpPr>
        <p:spPr>
          <a:xfrm>
            <a:off x="3739552" y="2647661"/>
            <a:ext cx="1241779" cy="1235714"/>
          </a:xfrm>
          <a:prstGeom prst="bentConnector3">
            <a:avLst>
              <a:gd name="adj1" fmla="val 0"/>
            </a:avLst>
          </a:prstGeom>
          <a:ln w="38100">
            <a:solidFill>
              <a:srgbClr val="25406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Left Arrow Callout 10"/>
          <p:cNvSpPr/>
          <p:nvPr/>
        </p:nvSpPr>
        <p:spPr>
          <a:xfrm>
            <a:off x="6473037" y="3055991"/>
            <a:ext cx="2343586" cy="1549877"/>
          </a:xfrm>
          <a:prstGeom prst="leftArrowCallout">
            <a:avLst>
              <a:gd name="adj1" fmla="val 26456"/>
              <a:gd name="adj2" fmla="val 20634"/>
              <a:gd name="adj3" fmla="val 15536"/>
              <a:gd name="adj4" fmla="val 81013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5100" indent="-1651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1600" dirty="0" smtClean="0">
                <a:solidFill>
                  <a:schemeClr val="tx1"/>
                </a:solidFill>
              </a:rPr>
              <a:t>Select Project</a:t>
            </a:r>
          </a:p>
          <a:p>
            <a:pPr marL="165100" indent="-1651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1600" dirty="0" smtClean="0">
                <a:solidFill>
                  <a:schemeClr val="tx1"/>
                </a:solidFill>
              </a:rPr>
              <a:t>Select Reason for Status Change</a:t>
            </a:r>
          </a:p>
          <a:p>
            <a:pPr marL="165100" indent="-1651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1600" dirty="0" smtClean="0">
                <a:solidFill>
                  <a:schemeClr val="tx1"/>
                </a:solidFill>
              </a:rPr>
              <a:t>Add any relevant notes</a:t>
            </a:r>
          </a:p>
        </p:txBody>
      </p:sp>
      <p:sp>
        <p:nvSpPr>
          <p:cNvPr id="16" name="Left Arrow Callout 15"/>
          <p:cNvSpPr/>
          <p:nvPr/>
        </p:nvSpPr>
        <p:spPr>
          <a:xfrm>
            <a:off x="4975563" y="1194286"/>
            <a:ext cx="2669267" cy="1423929"/>
          </a:xfrm>
          <a:prstGeom prst="leftArrowCallout">
            <a:avLst>
              <a:gd name="adj1" fmla="val 32798"/>
              <a:gd name="adj2" fmla="val 25713"/>
              <a:gd name="adj3" fmla="val 15536"/>
              <a:gd name="adj4" fmla="val 83697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92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25425" indent="-225425">
              <a:spcAft>
                <a:spcPts val="600"/>
              </a:spcAft>
              <a:buFont typeface="Wingdings" pitchFamily="2" charset="2"/>
              <a:buChar char="§"/>
            </a:pPr>
            <a:r>
              <a:rPr lang="en-US" sz="1600" dirty="0"/>
              <a:t>From the Project Tool page, select Close from the Project Information navigation dropdown</a:t>
            </a:r>
          </a:p>
        </p:txBody>
      </p:sp>
      <p:sp>
        <p:nvSpPr>
          <p:cNvPr id="19" name="Right Arrow Callout 18"/>
          <p:cNvSpPr/>
          <p:nvPr/>
        </p:nvSpPr>
        <p:spPr>
          <a:xfrm>
            <a:off x="1056908" y="5593278"/>
            <a:ext cx="4047755" cy="792872"/>
          </a:xfrm>
          <a:prstGeom prst="rightArrowCallout">
            <a:avLst>
              <a:gd name="adj1" fmla="val 40464"/>
              <a:gd name="adj2" fmla="val 42366"/>
              <a:gd name="adj3" fmla="val 16125"/>
              <a:gd name="adj4" fmla="val 93049"/>
            </a:avLst>
          </a:prstGeom>
          <a:gradFill flip="none" rotWithShape="1">
            <a:gsLst>
              <a:gs pos="56000">
                <a:schemeClr val="accent1">
                  <a:lumMod val="20000"/>
                  <a:lumOff val="80000"/>
                  <a:alpha val="73000"/>
                </a:schemeClr>
              </a:gs>
              <a:gs pos="50000">
                <a:schemeClr val="bg1"/>
              </a:gs>
              <a:gs pos="35000">
                <a:schemeClr val="bg1">
                  <a:lumMod val="85000"/>
                  <a:alpha val="2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25425" indent="-225425">
              <a:spcAft>
                <a:spcPts val="600"/>
              </a:spcAft>
              <a:buFont typeface="Wingdings" pitchFamily="2" charset="2"/>
              <a:buChar char="§"/>
            </a:pPr>
            <a:r>
              <a:rPr lang="en-US" sz="1600" dirty="0"/>
              <a:t>Select SAVE to Close the Project</a:t>
            </a:r>
          </a:p>
          <a:p>
            <a:pPr marL="225425" indent="-225425">
              <a:spcAft>
                <a:spcPts val="600"/>
              </a:spcAft>
              <a:buFont typeface="Wingdings" pitchFamily="2" charset="2"/>
              <a:buChar char="§"/>
            </a:pPr>
            <a:r>
              <a:rPr lang="en-US" sz="1600" dirty="0"/>
              <a:t>Select CANCEL to keep the project open</a:t>
            </a:r>
          </a:p>
        </p:txBody>
      </p:sp>
      <p:sp>
        <p:nvSpPr>
          <p:cNvPr id="10" name="Rectangle 9"/>
          <p:cNvSpPr/>
          <p:nvPr/>
        </p:nvSpPr>
        <p:spPr>
          <a:xfrm>
            <a:off x="-1" y="-36411"/>
            <a:ext cx="5316071" cy="2923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 11:  Closing a Project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23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>
          <a:gsLst>
            <a:gs pos="3000">
              <a:schemeClr val="accent1">
                <a:lumMod val="20000"/>
                <a:lumOff val="80000"/>
              </a:schemeClr>
            </a:gs>
            <a:gs pos="35000">
              <a:schemeClr val="bg1">
                <a:alpha val="97000"/>
              </a:schemeClr>
            </a:gs>
            <a:gs pos="67000">
              <a:srgbClr val="EBF2FF">
                <a:alpha val="64000"/>
              </a:srgbClr>
            </a:gs>
          </a:gsLst>
        </a:gradFill>
        <a:ln>
          <a:noFill/>
        </a:ln>
      </a:spPr>
      <a:bodyPr rtlCol="0" anchor="ctr"/>
      <a:lstStyle>
        <a:defPPr marL="169863" indent="-169863">
          <a:spcBef>
            <a:spcPct val="20000"/>
          </a:spcBef>
          <a:buFont typeface="+mj-lt"/>
          <a:buAutoNum type="arabicPeriod"/>
          <a:defRPr sz="1400" dirty="0" smtClean="0">
            <a:solidFill>
              <a:schemeClr val="tx1"/>
            </a:solidFill>
          </a:defRPr>
        </a:defPPr>
      </a:lstStyle>
      <a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8516ADCC1CF1D4BBA467BFC450E9B62" ma:contentTypeVersion="0" ma:contentTypeDescription="Create a new document." ma:contentTypeScope="" ma:versionID="3c423ded931dc23e6cd0d51bba0c16de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c64490b4aec6201516c3a874156f37b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CF66509-C234-469C-80E6-FDA2D9C370A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AA52527-7387-40B7-83E7-5D858C9E05B6}">
  <ds:schemaRefs>
    <ds:schemaRef ds:uri="http://purl.org/dc/terms/"/>
    <ds:schemaRef ds:uri="http://www.w3.org/XML/1998/namespace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97F8245-07BF-4C69-B2A0-BB41BED6240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31557</TotalTime>
  <Words>5662</Words>
  <Application>Microsoft Office PowerPoint</Application>
  <PresentationFormat>On-screen Show (4:3)</PresentationFormat>
  <Paragraphs>862</Paragraphs>
  <Slides>89</Slides>
  <Notes>77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89</vt:i4>
      </vt:variant>
    </vt:vector>
  </HeadingPairs>
  <TitlesOfParts>
    <vt:vector size="90" baseType="lpstr">
      <vt:lpstr>1_Office Theme</vt:lpstr>
      <vt:lpstr>Project Tool Training</vt:lpstr>
      <vt:lpstr>Training Modules</vt:lpstr>
      <vt:lpstr>Module 1: Project Privilege Model</vt:lpstr>
      <vt:lpstr>PowerPoint Presentation</vt:lpstr>
      <vt:lpstr>Training Guide Focus</vt:lpstr>
      <vt:lpstr>Module 2: Accessing Project Tool</vt:lpstr>
      <vt:lpstr>PowerPoint Presentation</vt:lpstr>
      <vt:lpstr>Accessing Project Tool</vt:lpstr>
      <vt:lpstr>Project Tool Main Page</vt:lpstr>
      <vt:lpstr>Module 3: Viewing Projects</vt:lpstr>
      <vt:lpstr>PowerPoint Presentation</vt:lpstr>
      <vt:lpstr>The Project Viewer</vt:lpstr>
      <vt:lpstr>The Project Viewer – Filters and Search</vt:lpstr>
      <vt:lpstr>The Project Viewer – List of Projects</vt:lpstr>
      <vt:lpstr>The Project Viewer – Popup Information</vt:lpstr>
      <vt:lpstr>The Project Viewer – Team Popup </vt:lpstr>
      <vt:lpstr>Project Actions – eMail Team</vt:lpstr>
      <vt:lpstr>The Project Viewer – Number of Documents</vt:lpstr>
      <vt:lpstr>The Project Viewer – Printing Out Project List</vt:lpstr>
      <vt:lpstr>Module 4: Creating Projects and  Modifying Primary Information</vt:lpstr>
      <vt:lpstr>PowerPoint Presentation</vt:lpstr>
      <vt:lpstr>Creating Projects – Creating a MHS Facility project</vt:lpstr>
      <vt:lpstr>Creating Projects – Creating a MHS Facility project</vt:lpstr>
      <vt:lpstr>Creating Projects – Creating a MHS Facility project</vt:lpstr>
      <vt:lpstr>Creating Projects – Contract Support Project</vt:lpstr>
      <vt:lpstr>Creating Projects – Contract Support Project</vt:lpstr>
      <vt:lpstr>Creating Projects – Finding a DMIS</vt:lpstr>
      <vt:lpstr>Creating Projects – Finding a DMIS</vt:lpstr>
      <vt:lpstr>Creating Projects – Modifying the Basic Information</vt:lpstr>
      <vt:lpstr>Creating Projects – Modifying the Basic Information</vt:lpstr>
      <vt:lpstr>Creating/Modifying Projects – Business Rules</vt:lpstr>
      <vt:lpstr>Creating Projects – Business Rules</vt:lpstr>
      <vt:lpstr>Modifying the Basic Information – Business Rules</vt:lpstr>
      <vt:lpstr>Module 5: Building a Project Team</vt:lpstr>
      <vt:lpstr>PowerPoint Presentation</vt:lpstr>
      <vt:lpstr>Project Teams – Creating a Team</vt:lpstr>
      <vt:lpstr>Project Teams – Adding Users</vt:lpstr>
      <vt:lpstr>Project Teams – Adding Users</vt:lpstr>
      <vt:lpstr>Project Teams – Removing Users</vt:lpstr>
      <vt:lpstr>Project Teams – Modifying User Roles</vt:lpstr>
      <vt:lpstr>Project Teams – Viewing Team History</vt:lpstr>
      <vt:lpstr>Module 6: Project Information Pages</vt:lpstr>
      <vt:lpstr>PowerPoint Presentation</vt:lpstr>
      <vt:lpstr>Project Page – Key Features</vt:lpstr>
      <vt:lpstr>Project Page – Headers</vt:lpstr>
      <vt:lpstr>Project Page – Action Buttons</vt:lpstr>
      <vt:lpstr>Project Page – Project Information Tabs</vt:lpstr>
      <vt:lpstr>Project Page – Associated Documents</vt:lpstr>
      <vt:lpstr>Module 7: Adding Project Information</vt:lpstr>
      <vt:lpstr>PowerPoint Presentation</vt:lpstr>
      <vt:lpstr>Adding Project Information – Business Rules</vt:lpstr>
      <vt:lpstr>Project Snapshot Page</vt:lpstr>
      <vt:lpstr>Editing Project Snapshot Information</vt:lpstr>
      <vt:lpstr>Project Funding</vt:lpstr>
      <vt:lpstr>Project Funding – Updating the 1391 Estimate</vt:lpstr>
      <vt:lpstr>Downloading Funding Data</vt:lpstr>
      <vt:lpstr>Project Details</vt:lpstr>
      <vt:lpstr>Module 8: Milestones</vt:lpstr>
      <vt:lpstr>Milestones</vt:lpstr>
      <vt:lpstr>Milestone Page</vt:lpstr>
      <vt:lpstr>Editing Project Milestone Information</vt:lpstr>
      <vt:lpstr>Project Milestones – Associating the Project to a Contract</vt:lpstr>
      <vt:lpstr>Uploading a Document Specific to a Milestones</vt:lpstr>
      <vt:lpstr>Example of the “Sub Folder” Affect</vt:lpstr>
      <vt:lpstr>Download CSV View of Milestones</vt:lpstr>
      <vt:lpstr>Project Milestones – Viewing and Adding Notes</vt:lpstr>
      <vt:lpstr>Module 9: Managing Project Documents</vt:lpstr>
      <vt:lpstr>PowerPoint Presentation</vt:lpstr>
      <vt:lpstr>Quick-Path to Uploading Documents</vt:lpstr>
      <vt:lpstr>Upload Documents From Project Information Page</vt:lpstr>
      <vt:lpstr>Uploading a document(s) – Waiting for Indexing </vt:lpstr>
      <vt:lpstr>Uploading a document(s) – Waiting for Indexing </vt:lpstr>
      <vt:lpstr>Adding Links</vt:lpstr>
      <vt:lpstr>Document Data</vt:lpstr>
      <vt:lpstr>Editing Resource Information</vt:lpstr>
      <vt:lpstr>Sharing Documents </vt:lpstr>
      <vt:lpstr>Replace a Document</vt:lpstr>
      <vt:lpstr>Viewing the History</vt:lpstr>
      <vt:lpstr>Module 10: Skull Sheets and QUADs</vt:lpstr>
      <vt:lpstr>PowerPoint Presentation</vt:lpstr>
      <vt:lpstr>Select Project</vt:lpstr>
      <vt:lpstr>Add/Edit QUAD charts</vt:lpstr>
      <vt:lpstr>Quad Chart: Add/Edit QUAD sections</vt:lpstr>
      <vt:lpstr>QUAD chart: Add QUAD Images</vt:lpstr>
      <vt:lpstr>Skulls sheet – Add/Modify Snapshot and Milestones</vt:lpstr>
      <vt:lpstr>Skulls Sheet – Add/Modify Funding and Details</vt:lpstr>
      <vt:lpstr>Skulls Sheet – View/Print/Save</vt:lpstr>
      <vt:lpstr>Module 11: Closing a Project</vt:lpstr>
      <vt:lpstr>Close Project</vt:lpstr>
    </vt:vector>
  </TitlesOfParts>
  <Company>Noblis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CIDM 3.0 Toolkit</dc:title>
  <dc:creator>Noblis</dc:creator>
  <cp:lastModifiedBy>test</cp:lastModifiedBy>
  <cp:revision>1715</cp:revision>
  <cp:lastPrinted>2012-02-22T21:03:25Z</cp:lastPrinted>
  <dcterms:created xsi:type="dcterms:W3CDTF">2010-11-23T15:55:25Z</dcterms:created>
  <dcterms:modified xsi:type="dcterms:W3CDTF">2012-02-23T13:55:12Z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0x01010048516ADCC1CF1D4BBA467BFC450E9B62</vt:lpwstr>
  </property>
</Properties>
</file>