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5F2BF-0535-4BA4-AAEA-0CA4671F3868}" type="datetimeFigureOut">
              <a:rPr lang="en-US" smtClean="0"/>
              <a:t>7/29/2015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0FE1F4-D032-4078-BC8D-D4E827BB5A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18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725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Checklist Training, Part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 Add a Facility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112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19888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35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658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588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274638"/>
            <a:ext cx="113792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1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400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/>
          <p:nvPr userDrawn="1"/>
        </p:nvPicPr>
        <p:blipFill rotWithShape="1">
          <a:blip r:embed="rId2" cstate="print"/>
          <a:srcRect l="10732" t="24810" r="12346" b="7645"/>
          <a:stretch/>
        </p:blipFill>
        <p:spPr bwMode="auto">
          <a:xfrm>
            <a:off x="3048000" y="1823403"/>
            <a:ext cx="6096000" cy="32111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5916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812783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815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53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5801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800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466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951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752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10668000" y="6492876"/>
            <a:ext cx="1524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0921E6-3367-45BD-B92E-B2D90AB436A0}" type="slidenum">
              <a:rPr lang="en-US" sz="1400" b="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400" b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145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2282828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92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4031381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37501142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29368231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8140852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3797277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1260338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0118083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34767160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2527568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9251341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28480507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9387160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33313743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8647494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12192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12192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8026400" y="0"/>
            <a:ext cx="41656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  <p:extLst>
      <p:ext uri="{BB962C8B-B14F-4D97-AF65-F5344CB8AC3E}">
        <p14:creationId xmlns:p14="http://schemas.microsoft.com/office/powerpoint/2010/main" val="17782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12192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1"/>
            <a:ext cx="1524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fld id="{69057689-DABF-4F8F-BDB0-11201A7341A5}" type="datetime1">
              <a:rPr lang="en-US" sz="1200" b="0" smtClean="0">
                <a:solidFill>
                  <a:prstClr val="white"/>
                </a:solidFill>
              </a:rPr>
              <a:pPr algn="ctr">
                <a:defRPr/>
              </a:pPr>
              <a:t>7/29/2015</a:t>
            </a:fld>
            <a:endParaRPr lang="en-US" sz="1200" b="0" dirty="0">
              <a:solidFill>
                <a:prstClr val="white"/>
              </a:solidFill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524000" y="6508751"/>
            <a:ext cx="9144000" cy="3651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n-US" sz="1200" dirty="0">
                <a:solidFill>
                  <a:prstClr val="white">
                    <a:lumMod val="75000"/>
                  </a:prstClr>
                </a:solidFill>
              </a:rPr>
              <a:t>Resource Library Training</a:t>
            </a:r>
            <a:endParaRPr lang="en-US" sz="12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12192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8026400" y="0"/>
            <a:ext cx="41656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1300" dirty="0" smtClean="0">
                <a:solidFill>
                  <a:prstClr val="white"/>
                </a:solidFill>
              </a:rPr>
              <a:t>www.MHSWorldClassFacilities.org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763008" y="487502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21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lucene.apache.org/java/2_4_0/queryparsersyntax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961947" y="1093304"/>
            <a:ext cx="3648456" cy="2198536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115888" indent="-115888">
              <a:buNone/>
            </a:pPr>
            <a:r>
              <a:rPr lang="en-US" sz="1700" b="1" dirty="0"/>
              <a:t>Searching by Terms</a:t>
            </a:r>
          </a:p>
          <a:p>
            <a:pPr marL="115888" indent="-115888"/>
            <a:r>
              <a:rPr lang="en-US" sz="1400" dirty="0"/>
              <a:t>To find a term type it in the box:</a:t>
            </a:r>
          </a:p>
          <a:p>
            <a:endParaRPr lang="en-US" sz="1200" dirty="0"/>
          </a:p>
          <a:p>
            <a:pPr marL="115888" indent="-115888"/>
            <a:r>
              <a:rPr lang="en-US" sz="1400" dirty="0"/>
              <a:t>To find more than one term, type in each term:</a:t>
            </a:r>
          </a:p>
          <a:p>
            <a:endParaRPr lang="en-US" sz="1200" dirty="0"/>
          </a:p>
          <a:p>
            <a:pPr marL="115888" indent="-115888"/>
            <a:r>
              <a:rPr lang="en-US" sz="1400" dirty="0"/>
              <a:t>To find a phrase add quotation marks: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27" name="Content Placeholder 5"/>
          <p:cNvSpPr txBox="1">
            <a:spLocks/>
          </p:cNvSpPr>
          <p:nvPr/>
        </p:nvSpPr>
        <p:spPr>
          <a:xfrm>
            <a:off x="1960031" y="3419061"/>
            <a:ext cx="3648952" cy="28613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228600" indent="-228600">
              <a:spcBef>
                <a:spcPct val="20000"/>
              </a:spcBef>
            </a:pPr>
            <a:r>
              <a:rPr lang="en-US" sz="1700" b="1" dirty="0">
                <a:solidFill>
                  <a:prstClr val="black"/>
                </a:solidFill>
              </a:rPr>
              <a:t>Fuzzy Searches with Wildcards</a:t>
            </a:r>
          </a:p>
          <a:p>
            <a:pPr marL="119063" indent="-119063">
              <a:spcBef>
                <a:spcPct val="20000"/>
              </a:spcBef>
              <a:buFont typeface="Arial" pitchFamily="34" charset="0"/>
              <a:buChar char="•"/>
              <a:tabLst>
                <a:tab pos="119063" algn="l"/>
              </a:tabLst>
              <a:defRPr/>
            </a:pPr>
            <a:r>
              <a:rPr lang="en-US" sz="1400" dirty="0">
                <a:solidFill>
                  <a:prstClr val="black"/>
                </a:solidFill>
              </a:rPr>
              <a:t>The ‘?’ looks for terms that match that with the single character replaced. To search for "</a:t>
            </a:r>
            <a:r>
              <a:rPr lang="en-US" sz="1400" i="1" dirty="0">
                <a:solidFill>
                  <a:prstClr val="black"/>
                </a:solidFill>
              </a:rPr>
              <a:t>tex</a:t>
            </a:r>
            <a:r>
              <a:rPr lang="en-US" sz="1400" dirty="0">
                <a:solidFill>
                  <a:prstClr val="black"/>
                </a:solidFill>
              </a:rPr>
              <a:t>t" or "</a:t>
            </a:r>
            <a:r>
              <a:rPr lang="en-US" sz="1400" i="1" dirty="0">
                <a:solidFill>
                  <a:prstClr val="black"/>
                </a:solidFill>
              </a:rPr>
              <a:t>test</a:t>
            </a:r>
            <a:r>
              <a:rPr lang="en-US" sz="1400" dirty="0">
                <a:solidFill>
                  <a:prstClr val="black"/>
                </a:solidFill>
              </a:rPr>
              <a:t>" use: </a:t>
            </a:r>
          </a:p>
          <a:p>
            <a:pPr marL="119063" indent="-119063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prstClr val="black"/>
                </a:solidFill>
              </a:rPr>
              <a:t>Multiple character wildcard searches looks for 0 or more characters. To search for </a:t>
            </a:r>
            <a:r>
              <a:rPr lang="en-US" sz="1400" i="1" dirty="0">
                <a:solidFill>
                  <a:prstClr val="black"/>
                </a:solidFill>
              </a:rPr>
              <a:t>tes</a:t>
            </a:r>
            <a:r>
              <a:rPr lang="en-US" sz="1400" dirty="0">
                <a:solidFill>
                  <a:prstClr val="black"/>
                </a:solidFill>
              </a:rPr>
              <a:t>t, t</a:t>
            </a:r>
            <a:r>
              <a:rPr lang="en-US" sz="1400" i="1" dirty="0">
                <a:solidFill>
                  <a:prstClr val="black"/>
                </a:solidFill>
              </a:rPr>
              <a:t>ests</a:t>
            </a:r>
            <a:r>
              <a:rPr lang="en-US" sz="1400" dirty="0">
                <a:solidFill>
                  <a:prstClr val="black"/>
                </a:solidFill>
              </a:rPr>
              <a:t> or t</a:t>
            </a:r>
            <a:r>
              <a:rPr lang="en-US" sz="1400" i="1" dirty="0">
                <a:solidFill>
                  <a:prstClr val="black"/>
                </a:solidFill>
              </a:rPr>
              <a:t>ester</a:t>
            </a:r>
            <a:r>
              <a:rPr lang="en-US" sz="1400" dirty="0">
                <a:solidFill>
                  <a:prstClr val="black"/>
                </a:solidFill>
              </a:rPr>
              <a:t>, use :</a:t>
            </a:r>
          </a:p>
          <a:p>
            <a:pPr marL="119063" indent="-119063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prstClr val="black"/>
                </a:solidFill>
              </a:rPr>
              <a:t>You can also use the wildcard searches in the middle of a term.</a:t>
            </a:r>
          </a:p>
          <a:p>
            <a:pPr>
              <a:spcBef>
                <a:spcPct val="20000"/>
              </a:spcBef>
              <a:defRPr/>
            </a:pPr>
            <a:endParaRPr lang="en-US" sz="1400" i="1" dirty="0">
              <a:solidFill>
                <a:prstClr val="black"/>
              </a:solidFill>
            </a:endParaRPr>
          </a:p>
          <a:p>
            <a:pPr>
              <a:spcBef>
                <a:spcPct val="20000"/>
              </a:spcBef>
              <a:defRPr/>
            </a:pPr>
            <a:r>
              <a:rPr lang="en-US" sz="1100" i="1" dirty="0">
                <a:solidFill>
                  <a:prstClr val="black"/>
                </a:solidFill>
              </a:rPr>
              <a:t>Note: Do not use the </a:t>
            </a:r>
            <a:r>
              <a:rPr lang="en-US" sz="1100" b="1" i="1" dirty="0">
                <a:solidFill>
                  <a:prstClr val="black"/>
                </a:solidFill>
              </a:rPr>
              <a:t>*</a:t>
            </a:r>
            <a:r>
              <a:rPr lang="en-US" sz="1100" i="1" dirty="0">
                <a:solidFill>
                  <a:prstClr val="black"/>
                </a:solidFill>
              </a:rPr>
              <a:t> or </a:t>
            </a:r>
            <a:r>
              <a:rPr lang="en-US" sz="1100" b="1" i="1" dirty="0">
                <a:solidFill>
                  <a:prstClr val="black"/>
                </a:solidFill>
              </a:rPr>
              <a:t>?</a:t>
            </a:r>
            <a:r>
              <a:rPr lang="en-US" sz="1100" i="1" dirty="0">
                <a:solidFill>
                  <a:prstClr val="black"/>
                </a:solidFill>
              </a:rPr>
              <a:t> symbols at the beginning of a search term</a:t>
            </a:r>
            <a:endParaRPr lang="en-US" sz="1100" i="1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Using the Content Search Function</a:t>
            </a:r>
            <a:br>
              <a:rPr lang="en-US" dirty="0" smtClean="0"/>
            </a:br>
            <a:r>
              <a:rPr lang="en-US" sz="2200" i="1" dirty="0"/>
              <a:t>Search Can be by Content,</a:t>
            </a:r>
            <a:endParaRPr lang="en-US" sz="2200" i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078545" y="1185880"/>
            <a:ext cx="4041648" cy="276989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US" sz="1700" b="1" dirty="0"/>
              <a:t>Boolean searches</a:t>
            </a:r>
          </a:p>
          <a:p>
            <a:r>
              <a:rPr lang="en-US" sz="1600" dirty="0"/>
              <a:t>To find at least one of the terms</a:t>
            </a:r>
            <a:endParaRPr lang="en-US" sz="1200" dirty="0"/>
          </a:p>
          <a:p>
            <a:pPr lvl="1"/>
            <a:r>
              <a:rPr lang="en-US" sz="1600" dirty="0"/>
              <a:t>   </a:t>
            </a:r>
          </a:p>
          <a:p>
            <a:r>
              <a:rPr lang="en-US" sz="1600" dirty="0"/>
              <a:t>To find all of the terms:</a:t>
            </a:r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To find document with 2 or more terms and possibly another use:</a:t>
            </a:r>
          </a:p>
          <a:p>
            <a:pPr>
              <a:buNone/>
            </a:pPr>
            <a:r>
              <a:rPr lang="en-US" sz="1600" i="1" dirty="0"/>
              <a:t>                         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1524001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>
                <a:solidFill>
                  <a:srgbClr val="4F81BD">
                    <a:lumMod val="20000"/>
                    <a:lumOff val="80000"/>
                  </a:srgbClr>
                </a:solidFill>
              </a:rPr>
              <a:t>Module 3: Finding a Specific Resource</a:t>
            </a:r>
            <a:endParaRPr lang="en-US" sz="1300" b="1" dirty="0">
              <a:solidFill>
                <a:srgbClr val="4F81BD">
                  <a:lumMod val="20000"/>
                  <a:lumOff val="80000"/>
                </a:srgbClr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553743" y="6100847"/>
            <a:ext cx="4571999" cy="250256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60325" indent="-60325">
              <a:spcBef>
                <a:spcPct val="20000"/>
              </a:spcBef>
            </a:pPr>
            <a:r>
              <a:rPr lang="en-US" sz="1400" b="1" dirty="0">
                <a:solidFill>
                  <a:prstClr val="black"/>
                </a:solidFill>
              </a:rPr>
              <a:t>For more information on the search engine:   </a:t>
            </a:r>
            <a:r>
              <a:rPr lang="en-US" sz="1400" b="1" dirty="0">
                <a:solidFill>
                  <a:prstClr val="black"/>
                </a:solidFill>
                <a:hlinkClick r:id="rId3"/>
              </a:rPr>
              <a:t>Apache.org</a:t>
            </a:r>
            <a:endParaRPr lang="en-US" sz="1400" b="1" dirty="0">
              <a:solidFill>
                <a:prstClr val="black"/>
              </a:solidFill>
            </a:endParaRPr>
          </a:p>
          <a:p>
            <a:pPr marL="442913" lvl="1" indent="-342900">
              <a:lnSpc>
                <a:spcPct val="110000"/>
              </a:lnSpc>
              <a:spcBef>
                <a:spcPts val="600"/>
              </a:spcBef>
              <a:buSzPct val="80000"/>
              <a:buFont typeface="Wingdings" pitchFamily="2" charset="2"/>
              <a:buChar char="§"/>
              <a:defRPr/>
            </a:pPr>
            <a:endParaRPr lang="en-US" sz="1400" b="1" dirty="0">
              <a:solidFill>
                <a:prstClr val="black"/>
              </a:solidFill>
            </a:endParaRPr>
          </a:p>
          <a:p>
            <a:pPr marL="100013" lvl="1">
              <a:lnSpc>
                <a:spcPct val="110000"/>
              </a:lnSpc>
              <a:spcBef>
                <a:spcPts val="600"/>
              </a:spcBef>
              <a:buSzPct val="80000"/>
              <a:defRPr/>
            </a:pPr>
            <a:endParaRPr lang="en-US" sz="1400" b="1" dirty="0">
              <a:solidFill>
                <a:prstClr val="black"/>
              </a:solidFill>
            </a:endParaRPr>
          </a:p>
          <a:p>
            <a:pPr marL="504825" lvl="2" indent="-238125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  <a:defRPr/>
            </a:pPr>
            <a:endParaRPr lang="en-US" sz="1400" b="1" dirty="0">
              <a:solidFill>
                <a:prstClr val="black"/>
              </a:solidFill>
            </a:endParaRPr>
          </a:p>
          <a:p>
            <a:pPr marL="504825" lvl="2" indent="-238125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§"/>
              <a:defRPr/>
            </a:pPr>
            <a:endParaRPr lang="en-US" sz="1400" b="1" dirty="0">
              <a:solidFill>
                <a:prstClr val="black"/>
              </a:solidFill>
            </a:endParaRPr>
          </a:p>
          <a:p>
            <a:pPr marL="100013" lvl="1">
              <a:lnSpc>
                <a:spcPct val="110000"/>
              </a:lnSpc>
              <a:spcBef>
                <a:spcPts val="600"/>
              </a:spcBef>
              <a:buSzPct val="80000"/>
              <a:defRPr/>
            </a:pPr>
            <a:endParaRPr lang="en-US" sz="1400" b="1" dirty="0">
              <a:solidFill>
                <a:prstClr val="black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693105" y="4197486"/>
            <a:ext cx="781249" cy="239047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err="1">
                <a:solidFill>
                  <a:prstClr val="black"/>
                </a:solidFill>
              </a:rPr>
              <a:t>Te?t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253934" y="4835796"/>
            <a:ext cx="73472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Test*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466933" y="5379575"/>
            <a:ext cx="89500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Te*t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05682" y="1819717"/>
            <a:ext cx="3099441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Facility OR Project OR Manage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05681" y="2390923"/>
            <a:ext cx="311035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Facility  AND Project AND Manage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405682" y="2706641"/>
            <a:ext cx="3121585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Facility + Project + Manage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2137121" y="1626043"/>
            <a:ext cx="2875515" cy="1441193"/>
            <a:chOff x="672755" y="1645940"/>
            <a:chExt cx="2875515" cy="1441172"/>
          </a:xfrm>
        </p:grpSpPr>
        <p:sp>
          <p:nvSpPr>
            <p:cNvPr id="17" name="Rounded Rectangle 16"/>
            <p:cNvSpPr/>
            <p:nvPr/>
          </p:nvSpPr>
          <p:spPr>
            <a:xfrm>
              <a:off x="705155" y="1645940"/>
              <a:ext cx="1241658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>
                  <a:solidFill>
                    <a:prstClr val="black"/>
                  </a:solidFill>
                </a:rPr>
                <a:t>Test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72755" y="2341081"/>
              <a:ext cx="2875514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>
                  <a:solidFill>
                    <a:prstClr val="black"/>
                  </a:solidFill>
                </a:rPr>
                <a:t>Facility Project Management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681405" y="2827230"/>
              <a:ext cx="2866865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>
                  <a:solidFill>
                    <a:prstClr val="black"/>
                  </a:solidFill>
                </a:rPr>
                <a:t>“Facility Project Management”</a:t>
              </a: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9534940" y="914400"/>
            <a:ext cx="974035" cy="805071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i="1" dirty="0">
                <a:solidFill>
                  <a:prstClr val="black"/>
                </a:solidFill>
              </a:rPr>
              <a:t>AND, OR </a:t>
            </a:r>
            <a:r>
              <a:rPr lang="en-US" sz="1400" i="1" u="sng" dirty="0">
                <a:solidFill>
                  <a:prstClr val="black"/>
                </a:solidFill>
              </a:rPr>
              <a:t>must</a:t>
            </a:r>
            <a:r>
              <a:rPr lang="en-US" sz="1400" i="1" dirty="0">
                <a:solidFill>
                  <a:prstClr val="black"/>
                </a:solidFill>
              </a:rPr>
              <a:t> be upper case!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405682" y="3529734"/>
            <a:ext cx="3079911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(facility OR project) AND Manage</a:t>
            </a: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076122" y="4061599"/>
            <a:ext cx="4045226" cy="19217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spcBef>
                <a:spcPct val="20000"/>
              </a:spcBef>
              <a:defRPr/>
            </a:pPr>
            <a:r>
              <a:rPr lang="en-US" sz="1700" b="1" dirty="0">
                <a:solidFill>
                  <a:prstClr val="black"/>
                </a:solidFill>
              </a:rPr>
              <a:t>Very Fuzzy Searches</a:t>
            </a:r>
          </a:p>
          <a:p>
            <a:pPr marL="228600" indent="-2286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To find “sort-of-alike terms”, use the </a:t>
            </a:r>
            <a:r>
              <a:rPr lang="en-US" sz="1600" b="1" dirty="0">
                <a:solidFill>
                  <a:prstClr val="black"/>
                </a:solidFill>
              </a:rPr>
              <a:t>~</a:t>
            </a:r>
          </a:p>
          <a:p>
            <a:pPr marL="228600" indent="-228600">
              <a:spcBef>
                <a:spcPct val="20000"/>
              </a:spcBef>
              <a:buFont typeface="Arial" pitchFamily="34" charset="0"/>
              <a:buChar char="•"/>
            </a:pPr>
            <a:endParaRPr lang="en-US" sz="1600" b="1" dirty="0">
              <a:solidFill>
                <a:prstClr val="black"/>
              </a:solidFill>
            </a:endParaRPr>
          </a:p>
          <a:p>
            <a:pPr marL="519113" lvl="1" indent="-228600">
              <a:spcBef>
                <a:spcPct val="20000"/>
              </a:spcBef>
              <a:buSzPct val="80000"/>
              <a:defRPr/>
            </a:pPr>
            <a:r>
              <a:rPr lang="en-US" sz="1600" dirty="0">
                <a:solidFill>
                  <a:prstClr val="black"/>
                </a:solidFill>
              </a:rPr>
              <a:t>Returned documents with following terms:</a:t>
            </a:r>
          </a:p>
          <a:p>
            <a:pPr marL="685800" lvl="2" indent="-228600">
              <a:spcBef>
                <a:spcPct val="20000"/>
              </a:spcBef>
              <a:defRPr/>
            </a:pPr>
            <a:r>
              <a:rPr lang="en-US" sz="1400" i="1" dirty="0">
                <a:solidFill>
                  <a:prstClr val="black"/>
                </a:solidFill>
              </a:rPr>
              <a:t>Department, partnering, departure</a:t>
            </a:r>
          </a:p>
          <a:p>
            <a:pPr marL="228600" indent="-228600">
              <a:spcBef>
                <a:spcPct val="20000"/>
              </a:spcBef>
              <a:defRPr/>
            </a:pPr>
            <a:r>
              <a:rPr lang="en-US" sz="1600" i="1" dirty="0">
                <a:solidFill>
                  <a:prstClr val="black"/>
                </a:solidFill>
              </a:rPr>
              <a:t>                         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716758" y="4656167"/>
            <a:ext cx="3101774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>
                <a:solidFill>
                  <a:prstClr val="black"/>
                </a:solidFill>
              </a:rPr>
              <a:t>Partner~</a:t>
            </a:r>
          </a:p>
        </p:txBody>
      </p:sp>
    </p:spTree>
    <p:extLst>
      <p:ext uri="{BB962C8B-B14F-4D97-AF65-F5344CB8AC3E}">
        <p14:creationId xmlns:p14="http://schemas.microsoft.com/office/powerpoint/2010/main" val="79394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4_Office Theme</vt:lpstr>
      <vt:lpstr>Using the Content Search Function Search Can be by Content,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the Content Search Function Search Can be by Content,</dc:title>
  <dc:creator>Carlo Tedesco</dc:creator>
  <cp:lastModifiedBy>Carlo Tedesco</cp:lastModifiedBy>
  <cp:revision>1</cp:revision>
  <dcterms:created xsi:type="dcterms:W3CDTF">2015-07-29T14:57:18Z</dcterms:created>
  <dcterms:modified xsi:type="dcterms:W3CDTF">2015-07-29T14:57:27Z</dcterms:modified>
</cp:coreProperties>
</file>