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wmv" ContentType="video/x-ms-wmv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7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08" r:id="rId2"/>
  </p:sldMasterIdLst>
  <p:notesMasterIdLst>
    <p:notesMasterId r:id="rId53"/>
  </p:notesMasterIdLst>
  <p:sldIdLst>
    <p:sldId id="256" r:id="rId3"/>
    <p:sldId id="257" r:id="rId4"/>
    <p:sldId id="293" r:id="rId5"/>
    <p:sldId id="294" r:id="rId6"/>
    <p:sldId id="295" r:id="rId7"/>
    <p:sldId id="296" r:id="rId8"/>
    <p:sldId id="303" r:id="rId9"/>
    <p:sldId id="304" r:id="rId10"/>
    <p:sldId id="305" r:id="rId11"/>
    <p:sldId id="297" r:id="rId12"/>
    <p:sldId id="292" r:id="rId13"/>
    <p:sldId id="273" r:id="rId14"/>
    <p:sldId id="307" r:id="rId15"/>
    <p:sldId id="258" r:id="rId16"/>
    <p:sldId id="270" r:id="rId17"/>
    <p:sldId id="271" r:id="rId18"/>
    <p:sldId id="274" r:id="rId19"/>
    <p:sldId id="275" r:id="rId20"/>
    <p:sldId id="291" r:id="rId21"/>
    <p:sldId id="272" r:id="rId22"/>
    <p:sldId id="276" r:id="rId23"/>
    <p:sldId id="306" r:id="rId24"/>
    <p:sldId id="290" r:id="rId25"/>
    <p:sldId id="267" r:id="rId26"/>
    <p:sldId id="268" r:id="rId27"/>
    <p:sldId id="278" r:id="rId28"/>
    <p:sldId id="301" r:id="rId29"/>
    <p:sldId id="280" r:id="rId30"/>
    <p:sldId id="281" r:id="rId31"/>
    <p:sldId id="312" r:id="rId32"/>
    <p:sldId id="308" r:id="rId33"/>
    <p:sldId id="309" r:id="rId34"/>
    <p:sldId id="282" r:id="rId35"/>
    <p:sldId id="283" r:id="rId36"/>
    <p:sldId id="310" r:id="rId37"/>
    <p:sldId id="311" r:id="rId38"/>
    <p:sldId id="284" r:id="rId39"/>
    <p:sldId id="285" r:id="rId40"/>
    <p:sldId id="286" r:id="rId41"/>
    <p:sldId id="317" r:id="rId42"/>
    <p:sldId id="287" r:id="rId43"/>
    <p:sldId id="288" r:id="rId44"/>
    <p:sldId id="318" r:id="rId45"/>
    <p:sldId id="314" r:id="rId46"/>
    <p:sldId id="315" r:id="rId47"/>
    <p:sldId id="316" r:id="rId48"/>
    <p:sldId id="313" r:id="rId49"/>
    <p:sldId id="289" r:id="rId50"/>
    <p:sldId id="261" r:id="rId51"/>
    <p:sldId id="266" r:id="rId5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4" d="100"/>
          <a:sy n="104" d="100"/>
        </p:scale>
        <p:origin x="-9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76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rmanning\My%20Documents\BIM\BIM%20Owners%20Collaboration\Industry%20Collaboration\Presentation%20Chart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9.9635608048994198E-2"/>
          <c:w val="0.88843769028871444"/>
          <c:h val="0.82458923884514435"/>
        </c:manualLayout>
      </c:layout>
      <c:ofPieChart>
        <c:ofPieType val="bar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Percentage</c:v>
                </c:pt>
              </c:strCache>
            </c:strRef>
          </c:tx>
          <c:explosion val="14"/>
          <c:dPt>
            <c:idx val="4"/>
            <c:bubble3D val="0"/>
            <c:spPr>
              <a:solidFill>
                <a:schemeClr val="bg2">
                  <a:lumMod val="75000"/>
                </a:schemeClr>
              </a:solidFill>
            </c:spPr>
          </c:dPt>
          <c:dLbls>
            <c:dLbl>
              <c:idx val="0"/>
              <c:layout>
                <c:manualLayout>
                  <c:x val="-1.2531328320802019E-3"/>
                  <c:y val="-3.611111111111117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separator>; </c:separator>
            </c:dLbl>
            <c:dLbl>
              <c:idx val="4"/>
              <c:layout>
                <c:manualLayout>
                  <c:x val="7.5305586801649796E-2"/>
                  <c:y val="3.7342415531391907E-2"/>
                </c:manualLayout>
              </c:layout>
              <c:numFmt formatCode="0%" sourceLinked="0"/>
              <c:spPr/>
              <c:txPr>
                <a:bodyPr/>
                <a:lstStyle/>
                <a:p>
                  <a:pPr>
                    <a:defRPr/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separator>; </c:separator>
            </c:dLbl>
            <c:dLbl>
              <c:idx val="5"/>
              <c:layout/>
              <c:numFmt formatCode="0%" sourceLinked="0"/>
              <c:spPr/>
              <c:txPr>
                <a:bodyPr/>
                <a:lstStyle/>
                <a:p>
                  <a:pPr>
                    <a:defRPr/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</c:dLbl>
            <c:numFmt formatCode="0.0%" sourceLinked="0"/>
            <c:dLblPos val="bestFit"/>
            <c:showLegendKey val="0"/>
            <c:showVal val="1"/>
            <c:showCatName val="1"/>
            <c:showSerName val="0"/>
            <c:showPercent val="0"/>
            <c:showBubbleSize val="0"/>
            <c:separator>; </c:separator>
            <c:showLeaderLines val="0"/>
          </c:dLbls>
          <c:cat>
            <c:strRef>
              <c:f>Sheet1!$A$2:$A$6</c:f>
              <c:strCache>
                <c:ptCount val="5"/>
                <c:pt idx="0">
                  <c:v>Planning</c:v>
                </c:pt>
                <c:pt idx="1">
                  <c:v>Design</c:v>
                </c:pt>
                <c:pt idx="2">
                  <c:v>Construction</c:v>
                </c:pt>
                <c:pt idx="3">
                  <c:v>Transition</c:v>
                </c:pt>
                <c:pt idx="4">
                  <c:v>Operations</c:v>
                </c:pt>
              </c:strCache>
            </c:strRef>
          </c:cat>
          <c:val>
            <c:numRef>
              <c:f>Sheet1!$B$2:$B$6</c:f>
              <c:numCache>
                <c:formatCode>0.0%</c:formatCode>
                <c:ptCount val="5"/>
                <c:pt idx="0">
                  <c:v>8.7260034904013996E-4</c:v>
                </c:pt>
                <c:pt idx="1">
                  <c:v>8.7260034904013961E-3</c:v>
                </c:pt>
                <c:pt idx="2">
                  <c:v>8.7260034904013961E-2</c:v>
                </c:pt>
                <c:pt idx="3">
                  <c:v>3.0541012216405046E-2</c:v>
                </c:pt>
                <c:pt idx="4">
                  <c:v>0.87260034904013961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0"/>
        </c:dLbls>
        <c:gapWidth val="58"/>
        <c:splitType val="val"/>
        <c:splitPos val="0.5"/>
        <c:secondPieSize val="100"/>
        <c:serLines/>
      </c:ofPie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5C91D35-1E13-435D-878D-5238488ACDA7}" type="doc">
      <dgm:prSet loTypeId="urn:microsoft.com/office/officeart/2005/8/layout/cycle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7219435-AC68-4153-B5C5-B40905852907}">
      <dgm:prSet phldrT="[Text]" custT="1"/>
      <dgm:spPr/>
      <dgm:t>
        <a:bodyPr/>
        <a:lstStyle/>
        <a:p>
          <a:r>
            <a:rPr lang="en-US" sz="2000" dirty="0" smtClean="0"/>
            <a:t>Plan</a:t>
          </a:r>
          <a:endParaRPr lang="en-US" sz="2000" dirty="0"/>
        </a:p>
      </dgm:t>
    </dgm:pt>
    <dgm:pt modelId="{08042EDD-87A9-4B92-B679-02384AF8D19B}" type="parTrans" cxnId="{708ED558-3E1D-4DF5-9D86-D8A06AF1235E}">
      <dgm:prSet/>
      <dgm:spPr/>
      <dgm:t>
        <a:bodyPr/>
        <a:lstStyle/>
        <a:p>
          <a:endParaRPr lang="en-US"/>
        </a:p>
      </dgm:t>
    </dgm:pt>
    <dgm:pt modelId="{CA3427CD-5126-4E48-8B66-72F6C360D4B2}" type="sibTrans" cxnId="{708ED558-3E1D-4DF5-9D86-D8A06AF1235E}">
      <dgm:prSet/>
      <dgm:spPr>
        <a:solidFill>
          <a:srgbClr val="003300"/>
        </a:solidFill>
      </dgm:spPr>
      <dgm:t>
        <a:bodyPr/>
        <a:lstStyle/>
        <a:p>
          <a:endParaRPr lang="en-US"/>
        </a:p>
      </dgm:t>
    </dgm:pt>
    <dgm:pt modelId="{2B4B5652-D3B0-4A03-A155-219ED8710A4B}">
      <dgm:prSet phldrT="[Text]" custT="1"/>
      <dgm:spPr/>
      <dgm:t>
        <a:bodyPr/>
        <a:lstStyle/>
        <a:p>
          <a:r>
            <a:rPr lang="en-US" sz="2000" dirty="0" smtClean="0"/>
            <a:t>Design</a:t>
          </a:r>
          <a:endParaRPr lang="en-US" sz="2000" dirty="0"/>
        </a:p>
      </dgm:t>
    </dgm:pt>
    <dgm:pt modelId="{36726494-1247-4C7B-9946-610C1A240661}" type="parTrans" cxnId="{9075B6D4-25D8-4B0E-9159-A4D80D09FEEA}">
      <dgm:prSet/>
      <dgm:spPr/>
      <dgm:t>
        <a:bodyPr/>
        <a:lstStyle/>
        <a:p>
          <a:endParaRPr lang="en-US"/>
        </a:p>
      </dgm:t>
    </dgm:pt>
    <dgm:pt modelId="{322015A1-FB3C-4783-BE6C-AFEEBA8758E6}" type="sibTrans" cxnId="{9075B6D4-25D8-4B0E-9159-A4D80D09FEEA}">
      <dgm:prSet/>
      <dgm:spPr>
        <a:solidFill>
          <a:srgbClr val="003300"/>
        </a:solidFill>
      </dgm:spPr>
      <dgm:t>
        <a:bodyPr/>
        <a:lstStyle/>
        <a:p>
          <a:endParaRPr lang="en-US"/>
        </a:p>
      </dgm:t>
    </dgm:pt>
    <dgm:pt modelId="{C37B1653-41A4-4B2B-AA55-88F692AB3F71}">
      <dgm:prSet phldrT="[Text]" custT="1"/>
      <dgm:spPr/>
      <dgm:t>
        <a:bodyPr/>
        <a:lstStyle/>
        <a:p>
          <a:r>
            <a:rPr lang="en-US" sz="2000" dirty="0" smtClean="0"/>
            <a:t>Build</a:t>
          </a:r>
          <a:endParaRPr lang="en-US" sz="2000" dirty="0"/>
        </a:p>
      </dgm:t>
    </dgm:pt>
    <dgm:pt modelId="{88960BFE-C89F-425A-9CDA-4E409E5F3B95}" type="parTrans" cxnId="{A63D2606-4BAD-4928-9431-6A5F2063D864}">
      <dgm:prSet/>
      <dgm:spPr/>
      <dgm:t>
        <a:bodyPr/>
        <a:lstStyle/>
        <a:p>
          <a:endParaRPr lang="en-US"/>
        </a:p>
      </dgm:t>
    </dgm:pt>
    <dgm:pt modelId="{3AFD8418-18EA-4461-817D-EAFCCF241C73}" type="sibTrans" cxnId="{A63D2606-4BAD-4928-9431-6A5F2063D864}">
      <dgm:prSet/>
      <dgm:spPr>
        <a:solidFill>
          <a:srgbClr val="003300"/>
        </a:solidFill>
      </dgm:spPr>
      <dgm:t>
        <a:bodyPr/>
        <a:lstStyle/>
        <a:p>
          <a:endParaRPr lang="en-US"/>
        </a:p>
      </dgm:t>
    </dgm:pt>
    <dgm:pt modelId="{5898704B-969C-4843-8650-A85A5D345D97}">
      <dgm:prSet phldrT="[Text]" custT="1"/>
      <dgm:spPr/>
      <dgm:t>
        <a:bodyPr/>
        <a:lstStyle/>
        <a:p>
          <a:r>
            <a:rPr lang="en-US" sz="2000" dirty="0" smtClean="0"/>
            <a:t>Transition</a:t>
          </a:r>
          <a:endParaRPr lang="en-US" sz="2000" dirty="0"/>
        </a:p>
      </dgm:t>
    </dgm:pt>
    <dgm:pt modelId="{F5C4DE5F-429E-46A7-8B9D-4FE5794BEFDC}" type="parTrans" cxnId="{1E2CD760-0B9D-47FC-A0B3-C6D9B7518F11}">
      <dgm:prSet/>
      <dgm:spPr/>
      <dgm:t>
        <a:bodyPr/>
        <a:lstStyle/>
        <a:p>
          <a:endParaRPr lang="en-US"/>
        </a:p>
      </dgm:t>
    </dgm:pt>
    <dgm:pt modelId="{1C36B39D-1F3C-4BEA-897E-D475AAF673D7}" type="sibTrans" cxnId="{1E2CD760-0B9D-47FC-A0B3-C6D9B7518F11}">
      <dgm:prSet/>
      <dgm:spPr>
        <a:solidFill>
          <a:srgbClr val="003300"/>
        </a:solidFill>
      </dgm:spPr>
      <dgm:t>
        <a:bodyPr/>
        <a:lstStyle/>
        <a:p>
          <a:endParaRPr lang="en-US"/>
        </a:p>
      </dgm:t>
    </dgm:pt>
    <dgm:pt modelId="{4CC86B48-8769-49B8-9F8D-9AFE516279C1}">
      <dgm:prSet phldrT="[Text]" custT="1"/>
      <dgm:spPr/>
      <dgm:t>
        <a:bodyPr/>
        <a:lstStyle/>
        <a:p>
          <a:r>
            <a:rPr lang="en-US" sz="2000" dirty="0" smtClean="0"/>
            <a:t>Operate</a:t>
          </a:r>
          <a:endParaRPr lang="en-US" sz="2000" dirty="0"/>
        </a:p>
      </dgm:t>
    </dgm:pt>
    <dgm:pt modelId="{424506E4-F3A3-4695-B697-A009939CAB96}" type="parTrans" cxnId="{C65411C6-1171-4190-A937-F9C1DF05351A}">
      <dgm:prSet/>
      <dgm:spPr/>
      <dgm:t>
        <a:bodyPr/>
        <a:lstStyle/>
        <a:p>
          <a:endParaRPr lang="en-US"/>
        </a:p>
      </dgm:t>
    </dgm:pt>
    <dgm:pt modelId="{A691D429-FD5A-4E8A-B434-9B41BE41CD22}" type="sibTrans" cxnId="{C65411C6-1171-4190-A937-F9C1DF05351A}">
      <dgm:prSet/>
      <dgm:spPr>
        <a:solidFill>
          <a:srgbClr val="003300"/>
        </a:solidFill>
      </dgm:spPr>
      <dgm:t>
        <a:bodyPr/>
        <a:lstStyle/>
        <a:p>
          <a:endParaRPr lang="en-US"/>
        </a:p>
      </dgm:t>
    </dgm:pt>
    <dgm:pt modelId="{8811DD01-0BCD-4B05-9DC0-B7D4DE9DC7D0}" type="pres">
      <dgm:prSet presAssocID="{15C91D35-1E13-435D-878D-5238488ACDA7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06E235B-63E1-49FC-8CD3-5FBBEF8AA805}" type="pres">
      <dgm:prSet presAssocID="{07219435-AC68-4153-B5C5-B40905852907}" presName="dummy" presStyleCnt="0"/>
      <dgm:spPr/>
    </dgm:pt>
    <dgm:pt modelId="{23062C28-7B81-4EE9-9AA4-53872472D415}" type="pres">
      <dgm:prSet presAssocID="{07219435-AC68-4153-B5C5-B40905852907}" presName="node" presStyleLbl="revTx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B7EC01E-AD19-462A-B76A-F2204E3C0066}" type="pres">
      <dgm:prSet presAssocID="{CA3427CD-5126-4E48-8B66-72F6C360D4B2}" presName="sibTrans" presStyleLbl="node1" presStyleIdx="0" presStyleCnt="5"/>
      <dgm:spPr/>
      <dgm:t>
        <a:bodyPr/>
        <a:lstStyle/>
        <a:p>
          <a:endParaRPr lang="en-US"/>
        </a:p>
      </dgm:t>
    </dgm:pt>
    <dgm:pt modelId="{75B274AA-C2E6-4C4F-AFD1-B8F11233A729}" type="pres">
      <dgm:prSet presAssocID="{2B4B5652-D3B0-4A03-A155-219ED8710A4B}" presName="dummy" presStyleCnt="0"/>
      <dgm:spPr/>
    </dgm:pt>
    <dgm:pt modelId="{946201E2-7D72-4200-9C09-137038CECE5C}" type="pres">
      <dgm:prSet presAssocID="{2B4B5652-D3B0-4A03-A155-219ED8710A4B}" presName="node" presStyleLbl="revTx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30D4A02-6A61-4AB6-B1FF-F3F35F337CFB}" type="pres">
      <dgm:prSet presAssocID="{322015A1-FB3C-4783-BE6C-AFEEBA8758E6}" presName="sibTrans" presStyleLbl="node1" presStyleIdx="1" presStyleCnt="5"/>
      <dgm:spPr/>
      <dgm:t>
        <a:bodyPr/>
        <a:lstStyle/>
        <a:p>
          <a:endParaRPr lang="en-US"/>
        </a:p>
      </dgm:t>
    </dgm:pt>
    <dgm:pt modelId="{B49B0ADF-155A-4C4D-ACF0-56612D8FB617}" type="pres">
      <dgm:prSet presAssocID="{C37B1653-41A4-4B2B-AA55-88F692AB3F71}" presName="dummy" presStyleCnt="0"/>
      <dgm:spPr/>
    </dgm:pt>
    <dgm:pt modelId="{CA560EDD-EA80-404F-8293-FAC1D3B6344F}" type="pres">
      <dgm:prSet presAssocID="{C37B1653-41A4-4B2B-AA55-88F692AB3F71}" presName="node" presStyleLbl="revTx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15F0081-F2A1-452A-AB79-7FCC2E1E0C1B}" type="pres">
      <dgm:prSet presAssocID="{3AFD8418-18EA-4461-817D-EAFCCF241C73}" presName="sibTrans" presStyleLbl="node1" presStyleIdx="2" presStyleCnt="5"/>
      <dgm:spPr/>
      <dgm:t>
        <a:bodyPr/>
        <a:lstStyle/>
        <a:p>
          <a:endParaRPr lang="en-US"/>
        </a:p>
      </dgm:t>
    </dgm:pt>
    <dgm:pt modelId="{48E19398-351D-42CC-ABBB-CBFAC6786AB8}" type="pres">
      <dgm:prSet presAssocID="{5898704B-969C-4843-8650-A85A5D345D97}" presName="dummy" presStyleCnt="0"/>
      <dgm:spPr/>
    </dgm:pt>
    <dgm:pt modelId="{195203B6-1151-48EA-B783-517FAD7F43D2}" type="pres">
      <dgm:prSet presAssocID="{5898704B-969C-4843-8650-A85A5D345D97}" presName="node" presStyleLbl="revTx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E1AC488-2112-4B30-BF6B-3158A0669A90}" type="pres">
      <dgm:prSet presAssocID="{1C36B39D-1F3C-4BEA-897E-D475AAF673D7}" presName="sibTrans" presStyleLbl="node1" presStyleIdx="3" presStyleCnt="5"/>
      <dgm:spPr/>
      <dgm:t>
        <a:bodyPr/>
        <a:lstStyle/>
        <a:p>
          <a:endParaRPr lang="en-US"/>
        </a:p>
      </dgm:t>
    </dgm:pt>
    <dgm:pt modelId="{3AE87CCD-F18E-48AB-B179-B15C1F6B6EE2}" type="pres">
      <dgm:prSet presAssocID="{4CC86B48-8769-49B8-9F8D-9AFE516279C1}" presName="dummy" presStyleCnt="0"/>
      <dgm:spPr/>
    </dgm:pt>
    <dgm:pt modelId="{1A450F4D-B555-49D2-834E-1EBFFACE46E9}" type="pres">
      <dgm:prSet presAssocID="{4CC86B48-8769-49B8-9F8D-9AFE516279C1}" presName="node" presStyleLbl="revTx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C35EA82-7669-40DD-BB06-8F5B23387D5A}" type="pres">
      <dgm:prSet presAssocID="{A691D429-FD5A-4E8A-B434-9B41BE41CD22}" presName="sibTrans" presStyleLbl="node1" presStyleIdx="4" presStyleCnt="5"/>
      <dgm:spPr/>
      <dgm:t>
        <a:bodyPr/>
        <a:lstStyle/>
        <a:p>
          <a:endParaRPr lang="en-US"/>
        </a:p>
      </dgm:t>
    </dgm:pt>
  </dgm:ptLst>
  <dgm:cxnLst>
    <dgm:cxn modelId="{13E3668C-08DB-4582-9836-25FBBEF233E1}" type="presOf" srcId="{2B4B5652-D3B0-4A03-A155-219ED8710A4B}" destId="{946201E2-7D72-4200-9C09-137038CECE5C}" srcOrd="0" destOrd="0" presId="urn:microsoft.com/office/officeart/2005/8/layout/cycle1"/>
    <dgm:cxn modelId="{A63D2606-4BAD-4928-9431-6A5F2063D864}" srcId="{15C91D35-1E13-435D-878D-5238488ACDA7}" destId="{C37B1653-41A4-4B2B-AA55-88F692AB3F71}" srcOrd="2" destOrd="0" parTransId="{88960BFE-C89F-425A-9CDA-4E409E5F3B95}" sibTransId="{3AFD8418-18EA-4461-817D-EAFCCF241C73}"/>
    <dgm:cxn modelId="{9A33A92E-DF83-46F2-85C0-029F9A45CD4F}" type="presOf" srcId="{1C36B39D-1F3C-4BEA-897E-D475AAF673D7}" destId="{8E1AC488-2112-4B30-BF6B-3158A0669A90}" srcOrd="0" destOrd="0" presId="urn:microsoft.com/office/officeart/2005/8/layout/cycle1"/>
    <dgm:cxn modelId="{A2354043-1778-4F72-BB94-7C9624E79AC8}" type="presOf" srcId="{4CC86B48-8769-49B8-9F8D-9AFE516279C1}" destId="{1A450F4D-B555-49D2-834E-1EBFFACE46E9}" srcOrd="0" destOrd="0" presId="urn:microsoft.com/office/officeart/2005/8/layout/cycle1"/>
    <dgm:cxn modelId="{708ED558-3E1D-4DF5-9D86-D8A06AF1235E}" srcId="{15C91D35-1E13-435D-878D-5238488ACDA7}" destId="{07219435-AC68-4153-B5C5-B40905852907}" srcOrd="0" destOrd="0" parTransId="{08042EDD-87A9-4B92-B679-02384AF8D19B}" sibTransId="{CA3427CD-5126-4E48-8B66-72F6C360D4B2}"/>
    <dgm:cxn modelId="{9075B6D4-25D8-4B0E-9159-A4D80D09FEEA}" srcId="{15C91D35-1E13-435D-878D-5238488ACDA7}" destId="{2B4B5652-D3B0-4A03-A155-219ED8710A4B}" srcOrd="1" destOrd="0" parTransId="{36726494-1247-4C7B-9946-610C1A240661}" sibTransId="{322015A1-FB3C-4783-BE6C-AFEEBA8758E6}"/>
    <dgm:cxn modelId="{5DDB693C-112E-418B-9DE8-A39AFE60510E}" type="presOf" srcId="{C37B1653-41A4-4B2B-AA55-88F692AB3F71}" destId="{CA560EDD-EA80-404F-8293-FAC1D3B6344F}" srcOrd="0" destOrd="0" presId="urn:microsoft.com/office/officeart/2005/8/layout/cycle1"/>
    <dgm:cxn modelId="{3ED95FC2-E943-4A83-82DE-8F12BA8E7E12}" type="presOf" srcId="{3AFD8418-18EA-4461-817D-EAFCCF241C73}" destId="{915F0081-F2A1-452A-AB79-7FCC2E1E0C1B}" srcOrd="0" destOrd="0" presId="urn:microsoft.com/office/officeart/2005/8/layout/cycle1"/>
    <dgm:cxn modelId="{1E2CD760-0B9D-47FC-A0B3-C6D9B7518F11}" srcId="{15C91D35-1E13-435D-878D-5238488ACDA7}" destId="{5898704B-969C-4843-8650-A85A5D345D97}" srcOrd="3" destOrd="0" parTransId="{F5C4DE5F-429E-46A7-8B9D-4FE5794BEFDC}" sibTransId="{1C36B39D-1F3C-4BEA-897E-D475AAF673D7}"/>
    <dgm:cxn modelId="{88D10A59-D1E4-495D-8EED-D6EFBCD17E16}" type="presOf" srcId="{5898704B-969C-4843-8650-A85A5D345D97}" destId="{195203B6-1151-48EA-B783-517FAD7F43D2}" srcOrd="0" destOrd="0" presId="urn:microsoft.com/office/officeart/2005/8/layout/cycle1"/>
    <dgm:cxn modelId="{56454EAA-3C6C-45F4-B68A-819326AF8ECC}" type="presOf" srcId="{A691D429-FD5A-4E8A-B434-9B41BE41CD22}" destId="{9C35EA82-7669-40DD-BB06-8F5B23387D5A}" srcOrd="0" destOrd="0" presId="urn:microsoft.com/office/officeart/2005/8/layout/cycle1"/>
    <dgm:cxn modelId="{830024A4-4D47-43FF-879A-CE88B5067778}" type="presOf" srcId="{15C91D35-1E13-435D-878D-5238488ACDA7}" destId="{8811DD01-0BCD-4B05-9DC0-B7D4DE9DC7D0}" srcOrd="0" destOrd="0" presId="urn:microsoft.com/office/officeart/2005/8/layout/cycle1"/>
    <dgm:cxn modelId="{DEAB2985-0701-4D44-BE7E-060BD82218A4}" type="presOf" srcId="{322015A1-FB3C-4783-BE6C-AFEEBA8758E6}" destId="{130D4A02-6A61-4AB6-B1FF-F3F35F337CFB}" srcOrd="0" destOrd="0" presId="urn:microsoft.com/office/officeart/2005/8/layout/cycle1"/>
    <dgm:cxn modelId="{C65411C6-1171-4190-A937-F9C1DF05351A}" srcId="{15C91D35-1E13-435D-878D-5238488ACDA7}" destId="{4CC86B48-8769-49B8-9F8D-9AFE516279C1}" srcOrd="4" destOrd="0" parTransId="{424506E4-F3A3-4695-B697-A009939CAB96}" sibTransId="{A691D429-FD5A-4E8A-B434-9B41BE41CD22}"/>
    <dgm:cxn modelId="{33444C6C-9174-4618-BC76-F8EC44F700C2}" type="presOf" srcId="{07219435-AC68-4153-B5C5-B40905852907}" destId="{23062C28-7B81-4EE9-9AA4-53872472D415}" srcOrd="0" destOrd="0" presId="urn:microsoft.com/office/officeart/2005/8/layout/cycle1"/>
    <dgm:cxn modelId="{FAE80C91-948B-42A7-B5CD-F81ECB7317BE}" type="presOf" srcId="{CA3427CD-5126-4E48-8B66-72F6C360D4B2}" destId="{8B7EC01E-AD19-462A-B76A-F2204E3C0066}" srcOrd="0" destOrd="0" presId="urn:microsoft.com/office/officeart/2005/8/layout/cycle1"/>
    <dgm:cxn modelId="{309864D5-CDAF-4AA8-95DA-3A5614983043}" type="presParOf" srcId="{8811DD01-0BCD-4B05-9DC0-B7D4DE9DC7D0}" destId="{D06E235B-63E1-49FC-8CD3-5FBBEF8AA805}" srcOrd="0" destOrd="0" presId="urn:microsoft.com/office/officeart/2005/8/layout/cycle1"/>
    <dgm:cxn modelId="{6DFE777B-B819-4794-B690-AD206CDE0262}" type="presParOf" srcId="{8811DD01-0BCD-4B05-9DC0-B7D4DE9DC7D0}" destId="{23062C28-7B81-4EE9-9AA4-53872472D415}" srcOrd="1" destOrd="0" presId="urn:microsoft.com/office/officeart/2005/8/layout/cycle1"/>
    <dgm:cxn modelId="{51C93EC4-B160-4899-A44E-5FC3BF9EB690}" type="presParOf" srcId="{8811DD01-0BCD-4B05-9DC0-B7D4DE9DC7D0}" destId="{8B7EC01E-AD19-462A-B76A-F2204E3C0066}" srcOrd="2" destOrd="0" presId="urn:microsoft.com/office/officeart/2005/8/layout/cycle1"/>
    <dgm:cxn modelId="{D79F0C06-A732-4517-86CB-FF5EB88D5378}" type="presParOf" srcId="{8811DD01-0BCD-4B05-9DC0-B7D4DE9DC7D0}" destId="{75B274AA-C2E6-4C4F-AFD1-B8F11233A729}" srcOrd="3" destOrd="0" presId="urn:microsoft.com/office/officeart/2005/8/layout/cycle1"/>
    <dgm:cxn modelId="{B2BE19A7-1F8A-41D7-BDA7-14395A9E69FE}" type="presParOf" srcId="{8811DD01-0BCD-4B05-9DC0-B7D4DE9DC7D0}" destId="{946201E2-7D72-4200-9C09-137038CECE5C}" srcOrd="4" destOrd="0" presId="urn:microsoft.com/office/officeart/2005/8/layout/cycle1"/>
    <dgm:cxn modelId="{B8317911-437E-4107-9FC7-603AC00DBF25}" type="presParOf" srcId="{8811DD01-0BCD-4B05-9DC0-B7D4DE9DC7D0}" destId="{130D4A02-6A61-4AB6-B1FF-F3F35F337CFB}" srcOrd="5" destOrd="0" presId="urn:microsoft.com/office/officeart/2005/8/layout/cycle1"/>
    <dgm:cxn modelId="{D91E7238-2439-4C27-9A3D-04B2A8200C88}" type="presParOf" srcId="{8811DD01-0BCD-4B05-9DC0-B7D4DE9DC7D0}" destId="{B49B0ADF-155A-4C4D-ACF0-56612D8FB617}" srcOrd="6" destOrd="0" presId="urn:microsoft.com/office/officeart/2005/8/layout/cycle1"/>
    <dgm:cxn modelId="{E5935A10-E18A-4793-8EC7-2342468D45E9}" type="presParOf" srcId="{8811DD01-0BCD-4B05-9DC0-B7D4DE9DC7D0}" destId="{CA560EDD-EA80-404F-8293-FAC1D3B6344F}" srcOrd="7" destOrd="0" presId="urn:microsoft.com/office/officeart/2005/8/layout/cycle1"/>
    <dgm:cxn modelId="{46733258-E43D-4A24-8F3C-DEDD55576B5B}" type="presParOf" srcId="{8811DD01-0BCD-4B05-9DC0-B7D4DE9DC7D0}" destId="{915F0081-F2A1-452A-AB79-7FCC2E1E0C1B}" srcOrd="8" destOrd="0" presId="urn:microsoft.com/office/officeart/2005/8/layout/cycle1"/>
    <dgm:cxn modelId="{76F725A7-FB91-41A2-8052-7036BEE7A8DE}" type="presParOf" srcId="{8811DD01-0BCD-4B05-9DC0-B7D4DE9DC7D0}" destId="{48E19398-351D-42CC-ABBB-CBFAC6786AB8}" srcOrd="9" destOrd="0" presId="urn:microsoft.com/office/officeart/2005/8/layout/cycle1"/>
    <dgm:cxn modelId="{76DD5955-53DA-4666-97A7-C9619730959D}" type="presParOf" srcId="{8811DD01-0BCD-4B05-9DC0-B7D4DE9DC7D0}" destId="{195203B6-1151-48EA-B783-517FAD7F43D2}" srcOrd="10" destOrd="0" presId="urn:microsoft.com/office/officeart/2005/8/layout/cycle1"/>
    <dgm:cxn modelId="{F813817A-FDCE-47A3-97A1-B2E5081D40D0}" type="presParOf" srcId="{8811DD01-0BCD-4B05-9DC0-B7D4DE9DC7D0}" destId="{8E1AC488-2112-4B30-BF6B-3158A0669A90}" srcOrd="11" destOrd="0" presId="urn:microsoft.com/office/officeart/2005/8/layout/cycle1"/>
    <dgm:cxn modelId="{F367AEAF-9A44-423F-A2DB-CB077C3440DD}" type="presParOf" srcId="{8811DD01-0BCD-4B05-9DC0-B7D4DE9DC7D0}" destId="{3AE87CCD-F18E-48AB-B179-B15C1F6B6EE2}" srcOrd="12" destOrd="0" presId="urn:microsoft.com/office/officeart/2005/8/layout/cycle1"/>
    <dgm:cxn modelId="{1303B38F-E389-4E48-9A4E-B93B350BAF2E}" type="presParOf" srcId="{8811DD01-0BCD-4B05-9DC0-B7D4DE9DC7D0}" destId="{1A450F4D-B555-49D2-834E-1EBFFACE46E9}" srcOrd="13" destOrd="0" presId="urn:microsoft.com/office/officeart/2005/8/layout/cycle1"/>
    <dgm:cxn modelId="{023C2DC1-C253-4C44-804F-8960F204DC10}" type="presParOf" srcId="{8811DD01-0BCD-4B05-9DC0-B7D4DE9DC7D0}" destId="{9C35EA82-7669-40DD-BB06-8F5B23387D5A}" srcOrd="14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24566F7-5A60-461E-AC63-2BF8849FFFFF}" type="doc">
      <dgm:prSet loTypeId="urn:microsoft.com/office/officeart/2005/8/layout/pList1#1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56EC576-58D5-46FB-9BD6-A84E3F1C1998}">
      <dgm:prSet phldrT="[Text]"/>
      <dgm:spPr/>
      <dgm:t>
        <a:bodyPr/>
        <a:lstStyle/>
        <a:p>
          <a:r>
            <a:rPr lang="en-US" dirty="0" smtClean="0"/>
            <a:t>Health / Dental Clinic</a:t>
          </a:r>
          <a:endParaRPr lang="en-US" dirty="0"/>
        </a:p>
      </dgm:t>
    </dgm:pt>
    <dgm:pt modelId="{16921A99-DA59-4F71-9583-5B0164AD82DC}" type="parTrans" cxnId="{5D6619D5-93FC-4E2A-9AD6-11661EAF3AA4}">
      <dgm:prSet/>
      <dgm:spPr/>
      <dgm:t>
        <a:bodyPr/>
        <a:lstStyle/>
        <a:p>
          <a:endParaRPr lang="en-US"/>
        </a:p>
      </dgm:t>
    </dgm:pt>
    <dgm:pt modelId="{DCBEAA63-86BD-472D-9C85-69DFE86F3B09}" type="sibTrans" cxnId="{5D6619D5-93FC-4E2A-9AD6-11661EAF3AA4}">
      <dgm:prSet/>
      <dgm:spPr/>
      <dgm:t>
        <a:bodyPr/>
        <a:lstStyle/>
        <a:p>
          <a:endParaRPr lang="en-US"/>
        </a:p>
      </dgm:t>
    </dgm:pt>
    <dgm:pt modelId="{305DDAE1-A1B6-41C9-811F-2C988E66E4B0}">
      <dgm:prSet phldrT="[Text]"/>
      <dgm:spPr/>
      <dgm:t>
        <a:bodyPr/>
        <a:lstStyle/>
        <a:p>
          <a:r>
            <a:rPr lang="en-US" dirty="0" smtClean="0"/>
            <a:t>Laboratory</a:t>
          </a:r>
          <a:endParaRPr lang="en-US" dirty="0"/>
        </a:p>
      </dgm:t>
    </dgm:pt>
    <dgm:pt modelId="{F5C428B8-F9B6-4524-90D7-539069069326}" type="parTrans" cxnId="{7E885F4B-84A9-4A4D-A234-3DF3294FFB1C}">
      <dgm:prSet/>
      <dgm:spPr/>
      <dgm:t>
        <a:bodyPr/>
        <a:lstStyle/>
        <a:p>
          <a:endParaRPr lang="en-US"/>
        </a:p>
      </dgm:t>
    </dgm:pt>
    <dgm:pt modelId="{48838876-5705-4339-92A1-53203C523182}" type="sibTrans" cxnId="{7E885F4B-84A9-4A4D-A234-3DF3294FFB1C}">
      <dgm:prSet/>
      <dgm:spPr/>
      <dgm:t>
        <a:bodyPr/>
        <a:lstStyle/>
        <a:p>
          <a:endParaRPr lang="en-US"/>
        </a:p>
      </dgm:t>
    </dgm:pt>
    <dgm:pt modelId="{863CF3AA-38F6-4194-A642-70DB6F314B49}">
      <dgm:prSet phldrT="[Text]"/>
      <dgm:spPr/>
      <dgm:t>
        <a:bodyPr/>
        <a:lstStyle/>
        <a:p>
          <a:r>
            <a:rPr lang="en-US" dirty="0" smtClean="0"/>
            <a:t>Hospital</a:t>
          </a:r>
          <a:endParaRPr lang="en-US" dirty="0"/>
        </a:p>
      </dgm:t>
    </dgm:pt>
    <dgm:pt modelId="{F182758D-FD77-4D4F-B282-61808196AD05}" type="parTrans" cxnId="{DD6C8DDE-5531-4C07-8B75-FABCE6C0435F}">
      <dgm:prSet/>
      <dgm:spPr/>
      <dgm:t>
        <a:bodyPr/>
        <a:lstStyle/>
        <a:p>
          <a:endParaRPr lang="en-US"/>
        </a:p>
      </dgm:t>
    </dgm:pt>
    <dgm:pt modelId="{1D875B45-8DF0-4674-ABEA-6F7F66E5C659}" type="sibTrans" cxnId="{DD6C8DDE-5531-4C07-8B75-FABCE6C0435F}">
      <dgm:prSet/>
      <dgm:spPr/>
      <dgm:t>
        <a:bodyPr/>
        <a:lstStyle/>
        <a:p>
          <a:endParaRPr lang="en-US"/>
        </a:p>
      </dgm:t>
    </dgm:pt>
    <dgm:pt modelId="{C8E803DB-D5FE-412B-8AE6-FA1DED6E7DEC}">
      <dgm:prSet phldrT="[Text]"/>
      <dgm:spPr/>
      <dgm:t>
        <a:bodyPr/>
        <a:lstStyle/>
        <a:p>
          <a:r>
            <a:rPr lang="en-US" dirty="0" smtClean="0"/>
            <a:t>Medical Center</a:t>
          </a:r>
          <a:endParaRPr lang="en-US" dirty="0"/>
        </a:p>
      </dgm:t>
    </dgm:pt>
    <dgm:pt modelId="{E5520CDE-7047-4CFF-BAF6-A183B4FD9CB0}" type="parTrans" cxnId="{B7446F63-6F3C-41FF-BD1D-6F1108DD9C01}">
      <dgm:prSet/>
      <dgm:spPr/>
      <dgm:t>
        <a:bodyPr/>
        <a:lstStyle/>
        <a:p>
          <a:endParaRPr lang="en-US"/>
        </a:p>
      </dgm:t>
    </dgm:pt>
    <dgm:pt modelId="{BEF59FD6-7FF2-4385-B273-04E75F5DF319}" type="sibTrans" cxnId="{B7446F63-6F3C-41FF-BD1D-6F1108DD9C01}">
      <dgm:prSet/>
      <dgm:spPr/>
      <dgm:t>
        <a:bodyPr/>
        <a:lstStyle/>
        <a:p>
          <a:endParaRPr lang="en-US"/>
        </a:p>
      </dgm:t>
    </dgm:pt>
    <dgm:pt modelId="{C40838EA-09F5-4D3F-830F-1699470DAFD6}">
      <dgm:prSet phldrT="[Text]"/>
      <dgm:spPr/>
      <dgm:t>
        <a:bodyPr/>
        <a:lstStyle/>
        <a:p>
          <a:r>
            <a:rPr lang="en-US" dirty="0" smtClean="0"/>
            <a:t>Vet Clinic</a:t>
          </a:r>
          <a:endParaRPr lang="en-US" dirty="0"/>
        </a:p>
      </dgm:t>
    </dgm:pt>
    <dgm:pt modelId="{B89EBB17-8ED1-444F-8804-B0C02B5348C1}" type="parTrans" cxnId="{7CDA1FC6-925C-48CD-BD81-26B29E2583F4}">
      <dgm:prSet/>
      <dgm:spPr/>
      <dgm:t>
        <a:bodyPr/>
        <a:lstStyle/>
        <a:p>
          <a:endParaRPr lang="en-US"/>
        </a:p>
      </dgm:t>
    </dgm:pt>
    <dgm:pt modelId="{54488B8D-93FE-43C4-9567-C9AEBAB7FC53}" type="sibTrans" cxnId="{7CDA1FC6-925C-48CD-BD81-26B29E2583F4}">
      <dgm:prSet/>
      <dgm:spPr/>
      <dgm:t>
        <a:bodyPr/>
        <a:lstStyle/>
        <a:p>
          <a:endParaRPr lang="en-US"/>
        </a:p>
      </dgm:t>
    </dgm:pt>
    <dgm:pt modelId="{3DB5FD07-95A6-45C7-A06C-5126DD24974A}">
      <dgm:prSet phldrT="[Text]"/>
      <dgm:spPr/>
      <dgm:t>
        <a:bodyPr/>
        <a:lstStyle/>
        <a:p>
          <a:r>
            <a:rPr lang="en-US" dirty="0" err="1" smtClean="0"/>
            <a:t>Guideplate</a:t>
          </a:r>
          <a:endParaRPr lang="en-US" dirty="0"/>
        </a:p>
      </dgm:t>
    </dgm:pt>
    <dgm:pt modelId="{F9F712F2-C69E-4E24-AC68-7AC57528CFED}" type="parTrans" cxnId="{F60D4C2A-7EC1-48FC-B35A-703D08BCC2EC}">
      <dgm:prSet/>
      <dgm:spPr/>
      <dgm:t>
        <a:bodyPr/>
        <a:lstStyle/>
        <a:p>
          <a:endParaRPr lang="en-US"/>
        </a:p>
      </dgm:t>
    </dgm:pt>
    <dgm:pt modelId="{36E9AAB3-3DFF-49FB-A405-9EC973F75485}" type="sibTrans" cxnId="{F60D4C2A-7EC1-48FC-B35A-703D08BCC2EC}">
      <dgm:prSet/>
      <dgm:spPr/>
      <dgm:t>
        <a:bodyPr/>
        <a:lstStyle/>
        <a:p>
          <a:endParaRPr lang="en-US"/>
        </a:p>
      </dgm:t>
    </dgm:pt>
    <dgm:pt modelId="{32EDB15D-98AF-474F-972D-3505E3106D7C}" type="pres">
      <dgm:prSet presAssocID="{024566F7-5A60-461E-AC63-2BF8849FFFF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3AC3F15-4E4B-4C14-97DF-AB1A791141A1}" type="pres">
      <dgm:prSet presAssocID="{D56EC576-58D5-46FB-9BD6-A84E3F1C1998}" presName="compNode" presStyleCnt="0"/>
      <dgm:spPr/>
      <dgm:t>
        <a:bodyPr/>
        <a:lstStyle/>
        <a:p>
          <a:endParaRPr lang="en-US"/>
        </a:p>
      </dgm:t>
    </dgm:pt>
    <dgm:pt modelId="{65ADFE38-9B61-443E-A093-65C36C2907A7}" type="pres">
      <dgm:prSet presAssocID="{D56EC576-58D5-46FB-9BD6-A84E3F1C1998}" presName="pictRect" presStyleLbl="node1" presStyleIdx="0" presStyleCnt="6"/>
      <dgm:spPr/>
      <dgm:t>
        <a:bodyPr/>
        <a:lstStyle/>
        <a:p>
          <a:endParaRPr lang="en-US"/>
        </a:p>
      </dgm:t>
    </dgm:pt>
    <dgm:pt modelId="{32C3E70D-5F82-4925-85A9-0F355EB37A72}" type="pres">
      <dgm:prSet presAssocID="{D56EC576-58D5-46FB-9BD6-A84E3F1C1998}" presName="textRect" presStyleLbl="revTx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EE6682-1994-4CDE-A970-ECAC28EFEFE3}" type="pres">
      <dgm:prSet presAssocID="{DCBEAA63-86BD-472D-9C85-69DFE86F3B09}" presName="sibTrans" presStyleLbl="sibTrans2D1" presStyleIdx="0" presStyleCnt="0"/>
      <dgm:spPr/>
      <dgm:t>
        <a:bodyPr/>
        <a:lstStyle/>
        <a:p>
          <a:endParaRPr lang="en-US"/>
        </a:p>
      </dgm:t>
    </dgm:pt>
    <dgm:pt modelId="{93CA2984-0856-4E9F-9D0C-512F3964EAD7}" type="pres">
      <dgm:prSet presAssocID="{305DDAE1-A1B6-41C9-811F-2C988E66E4B0}" presName="compNode" presStyleCnt="0"/>
      <dgm:spPr/>
    </dgm:pt>
    <dgm:pt modelId="{DBFB0C00-FB3D-4BF2-9426-82BF7B1283EA}" type="pres">
      <dgm:prSet presAssocID="{305DDAE1-A1B6-41C9-811F-2C988E66E4B0}" presName="pictRect" presStyleLbl="node1" presStyleIdx="1" presStyleCnt="6"/>
      <dgm:spPr/>
    </dgm:pt>
    <dgm:pt modelId="{3B63A2BF-C049-4C6F-8CBE-566D373CDEE1}" type="pres">
      <dgm:prSet presAssocID="{305DDAE1-A1B6-41C9-811F-2C988E66E4B0}" presName="textRect" presStyleLbl="revTx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6F9E7C3-0D95-4351-8C65-7B87BF72A284}" type="pres">
      <dgm:prSet presAssocID="{48838876-5705-4339-92A1-53203C523182}" presName="sibTrans" presStyleLbl="sibTrans2D1" presStyleIdx="0" presStyleCnt="0"/>
      <dgm:spPr/>
      <dgm:t>
        <a:bodyPr/>
        <a:lstStyle/>
        <a:p>
          <a:endParaRPr lang="en-US"/>
        </a:p>
      </dgm:t>
    </dgm:pt>
    <dgm:pt modelId="{F5668A10-984D-439E-A7A5-8177216FF1E7}" type="pres">
      <dgm:prSet presAssocID="{863CF3AA-38F6-4194-A642-70DB6F314B49}" presName="compNode" presStyleCnt="0"/>
      <dgm:spPr/>
    </dgm:pt>
    <dgm:pt modelId="{BA857594-514B-4098-8FA3-988F89104C60}" type="pres">
      <dgm:prSet presAssocID="{863CF3AA-38F6-4194-A642-70DB6F314B49}" presName="pictRect" presStyleLbl="node1" presStyleIdx="2" presStyleCnt="6"/>
      <dgm:spPr/>
    </dgm:pt>
    <dgm:pt modelId="{F39578CE-1AB4-4E7A-A72A-4BD0A08D7FA3}" type="pres">
      <dgm:prSet presAssocID="{863CF3AA-38F6-4194-A642-70DB6F314B49}" presName="textRect" presStyleLbl="revTx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AB3E71B-4426-4E7E-9642-20E5073CBC81}" type="pres">
      <dgm:prSet presAssocID="{1D875B45-8DF0-4674-ABEA-6F7F66E5C659}" presName="sibTrans" presStyleLbl="sibTrans2D1" presStyleIdx="0" presStyleCnt="0"/>
      <dgm:spPr/>
      <dgm:t>
        <a:bodyPr/>
        <a:lstStyle/>
        <a:p>
          <a:endParaRPr lang="en-US"/>
        </a:p>
      </dgm:t>
    </dgm:pt>
    <dgm:pt modelId="{936099C9-8C7C-4DB0-8B53-8990406F5F33}" type="pres">
      <dgm:prSet presAssocID="{C8E803DB-D5FE-412B-8AE6-FA1DED6E7DEC}" presName="compNode" presStyleCnt="0"/>
      <dgm:spPr/>
    </dgm:pt>
    <dgm:pt modelId="{B97B8ABF-D08D-4A42-AF2B-203C0DE47CBA}" type="pres">
      <dgm:prSet presAssocID="{C8E803DB-D5FE-412B-8AE6-FA1DED6E7DEC}" presName="pictRect" presStyleLbl="node1" presStyleIdx="3" presStyleCnt="6"/>
      <dgm:spPr/>
    </dgm:pt>
    <dgm:pt modelId="{B5F9492D-9598-485E-A748-18C2C01F1FD8}" type="pres">
      <dgm:prSet presAssocID="{C8E803DB-D5FE-412B-8AE6-FA1DED6E7DEC}" presName="textRect" presStyleLbl="revTx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DAF945B-4531-4F36-ADD0-9627D5311E17}" type="pres">
      <dgm:prSet presAssocID="{BEF59FD6-7FF2-4385-B273-04E75F5DF319}" presName="sibTrans" presStyleLbl="sibTrans2D1" presStyleIdx="0" presStyleCnt="0"/>
      <dgm:spPr/>
      <dgm:t>
        <a:bodyPr/>
        <a:lstStyle/>
        <a:p>
          <a:endParaRPr lang="en-US"/>
        </a:p>
      </dgm:t>
    </dgm:pt>
    <dgm:pt modelId="{D9F5D671-67A3-413A-B669-1BF6A778670D}" type="pres">
      <dgm:prSet presAssocID="{C40838EA-09F5-4D3F-830F-1699470DAFD6}" presName="compNode" presStyleCnt="0"/>
      <dgm:spPr/>
    </dgm:pt>
    <dgm:pt modelId="{7C10CCAA-E0BD-4D05-825F-7B1F289782FC}" type="pres">
      <dgm:prSet presAssocID="{C40838EA-09F5-4D3F-830F-1699470DAFD6}" presName="pictRect" presStyleLbl="node1" presStyleIdx="4" presStyleCnt="6"/>
      <dgm:spPr/>
    </dgm:pt>
    <dgm:pt modelId="{2E5606A0-2200-4037-ACDD-04594F994F32}" type="pres">
      <dgm:prSet presAssocID="{C40838EA-09F5-4D3F-830F-1699470DAFD6}" presName="textRect" presStyleLbl="revTx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7D823ED-DBD7-48F7-B497-E4EBFAA008D1}" type="pres">
      <dgm:prSet presAssocID="{54488B8D-93FE-43C4-9567-C9AEBAB7FC53}" presName="sibTrans" presStyleLbl="sibTrans2D1" presStyleIdx="0" presStyleCnt="0"/>
      <dgm:spPr/>
      <dgm:t>
        <a:bodyPr/>
        <a:lstStyle/>
        <a:p>
          <a:endParaRPr lang="en-US"/>
        </a:p>
      </dgm:t>
    </dgm:pt>
    <dgm:pt modelId="{4C5F171B-D983-495F-9CC1-2857A57E3F7D}" type="pres">
      <dgm:prSet presAssocID="{3DB5FD07-95A6-45C7-A06C-5126DD24974A}" presName="compNode" presStyleCnt="0"/>
      <dgm:spPr/>
    </dgm:pt>
    <dgm:pt modelId="{A41AD71F-DE0D-44CC-B28C-FD6949748F1D}" type="pres">
      <dgm:prSet presAssocID="{3DB5FD07-95A6-45C7-A06C-5126DD24974A}" presName="pictRect" presStyleLbl="node1" presStyleIdx="5" presStyleCnt="6"/>
      <dgm:spPr/>
    </dgm:pt>
    <dgm:pt modelId="{6A3AF113-9909-459A-BFBE-3C97AD2BFA03}" type="pres">
      <dgm:prSet presAssocID="{3DB5FD07-95A6-45C7-A06C-5126DD24974A}" presName="textRect" presStyleLbl="revTx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F825444-EAAA-48D5-9D05-D66108C13A9D}" type="presOf" srcId="{C8E803DB-D5FE-412B-8AE6-FA1DED6E7DEC}" destId="{B5F9492D-9598-485E-A748-18C2C01F1FD8}" srcOrd="0" destOrd="0" presId="urn:microsoft.com/office/officeart/2005/8/layout/pList1#1"/>
    <dgm:cxn modelId="{30C7C7A5-6E2F-4BDE-BB9F-886355EF17EC}" type="presOf" srcId="{1D875B45-8DF0-4674-ABEA-6F7F66E5C659}" destId="{CAB3E71B-4426-4E7E-9642-20E5073CBC81}" srcOrd="0" destOrd="0" presId="urn:microsoft.com/office/officeart/2005/8/layout/pList1#1"/>
    <dgm:cxn modelId="{6F4A595C-A2B6-48DA-B779-81DBF666394C}" type="presOf" srcId="{BEF59FD6-7FF2-4385-B273-04E75F5DF319}" destId="{ADAF945B-4531-4F36-ADD0-9627D5311E17}" srcOrd="0" destOrd="0" presId="urn:microsoft.com/office/officeart/2005/8/layout/pList1#1"/>
    <dgm:cxn modelId="{11DE281C-A18A-49D2-B00F-F59C07B99477}" type="presOf" srcId="{305DDAE1-A1B6-41C9-811F-2C988E66E4B0}" destId="{3B63A2BF-C049-4C6F-8CBE-566D373CDEE1}" srcOrd="0" destOrd="0" presId="urn:microsoft.com/office/officeart/2005/8/layout/pList1#1"/>
    <dgm:cxn modelId="{7CDA1FC6-925C-48CD-BD81-26B29E2583F4}" srcId="{024566F7-5A60-461E-AC63-2BF8849FFFFF}" destId="{C40838EA-09F5-4D3F-830F-1699470DAFD6}" srcOrd="4" destOrd="0" parTransId="{B89EBB17-8ED1-444F-8804-B0C02B5348C1}" sibTransId="{54488B8D-93FE-43C4-9567-C9AEBAB7FC53}"/>
    <dgm:cxn modelId="{07DD79A2-3BC1-4007-AABD-FAB0590B35EE}" type="presOf" srcId="{3DB5FD07-95A6-45C7-A06C-5126DD24974A}" destId="{6A3AF113-9909-459A-BFBE-3C97AD2BFA03}" srcOrd="0" destOrd="0" presId="urn:microsoft.com/office/officeart/2005/8/layout/pList1#1"/>
    <dgm:cxn modelId="{B7446F63-6F3C-41FF-BD1D-6F1108DD9C01}" srcId="{024566F7-5A60-461E-AC63-2BF8849FFFFF}" destId="{C8E803DB-D5FE-412B-8AE6-FA1DED6E7DEC}" srcOrd="3" destOrd="0" parTransId="{E5520CDE-7047-4CFF-BAF6-A183B4FD9CB0}" sibTransId="{BEF59FD6-7FF2-4385-B273-04E75F5DF319}"/>
    <dgm:cxn modelId="{4581EBB5-DBC6-4B1E-805B-AA5613173529}" type="presOf" srcId="{C40838EA-09F5-4D3F-830F-1699470DAFD6}" destId="{2E5606A0-2200-4037-ACDD-04594F994F32}" srcOrd="0" destOrd="0" presId="urn:microsoft.com/office/officeart/2005/8/layout/pList1#1"/>
    <dgm:cxn modelId="{7E885F4B-84A9-4A4D-A234-3DF3294FFB1C}" srcId="{024566F7-5A60-461E-AC63-2BF8849FFFFF}" destId="{305DDAE1-A1B6-41C9-811F-2C988E66E4B0}" srcOrd="1" destOrd="0" parTransId="{F5C428B8-F9B6-4524-90D7-539069069326}" sibTransId="{48838876-5705-4339-92A1-53203C523182}"/>
    <dgm:cxn modelId="{DD6C8DDE-5531-4C07-8B75-FABCE6C0435F}" srcId="{024566F7-5A60-461E-AC63-2BF8849FFFFF}" destId="{863CF3AA-38F6-4194-A642-70DB6F314B49}" srcOrd="2" destOrd="0" parTransId="{F182758D-FD77-4D4F-B282-61808196AD05}" sibTransId="{1D875B45-8DF0-4674-ABEA-6F7F66E5C659}"/>
    <dgm:cxn modelId="{2CE249B2-B40E-4562-B353-B8D2506A5AB4}" type="presOf" srcId="{54488B8D-93FE-43C4-9567-C9AEBAB7FC53}" destId="{B7D823ED-DBD7-48F7-B497-E4EBFAA008D1}" srcOrd="0" destOrd="0" presId="urn:microsoft.com/office/officeart/2005/8/layout/pList1#1"/>
    <dgm:cxn modelId="{7338CE11-80A3-434C-A7D8-E3C1D8FCE906}" type="presOf" srcId="{D56EC576-58D5-46FB-9BD6-A84E3F1C1998}" destId="{32C3E70D-5F82-4925-85A9-0F355EB37A72}" srcOrd="0" destOrd="0" presId="urn:microsoft.com/office/officeart/2005/8/layout/pList1#1"/>
    <dgm:cxn modelId="{CB35FD0C-7BC1-440A-BA7A-CA2EB77AEF6A}" type="presOf" srcId="{DCBEAA63-86BD-472D-9C85-69DFE86F3B09}" destId="{12EE6682-1994-4CDE-A970-ECAC28EFEFE3}" srcOrd="0" destOrd="0" presId="urn:microsoft.com/office/officeart/2005/8/layout/pList1#1"/>
    <dgm:cxn modelId="{42CF3B6A-5087-4B3F-8E21-427FE023F264}" type="presOf" srcId="{024566F7-5A60-461E-AC63-2BF8849FFFFF}" destId="{32EDB15D-98AF-474F-972D-3505E3106D7C}" srcOrd="0" destOrd="0" presId="urn:microsoft.com/office/officeart/2005/8/layout/pList1#1"/>
    <dgm:cxn modelId="{D69B3C80-F261-4EFB-81FE-3FACF2105165}" type="presOf" srcId="{863CF3AA-38F6-4194-A642-70DB6F314B49}" destId="{F39578CE-1AB4-4E7A-A72A-4BD0A08D7FA3}" srcOrd="0" destOrd="0" presId="urn:microsoft.com/office/officeart/2005/8/layout/pList1#1"/>
    <dgm:cxn modelId="{F60D4C2A-7EC1-48FC-B35A-703D08BCC2EC}" srcId="{024566F7-5A60-461E-AC63-2BF8849FFFFF}" destId="{3DB5FD07-95A6-45C7-A06C-5126DD24974A}" srcOrd="5" destOrd="0" parTransId="{F9F712F2-C69E-4E24-AC68-7AC57528CFED}" sibTransId="{36E9AAB3-3DFF-49FB-A405-9EC973F75485}"/>
    <dgm:cxn modelId="{1B611B88-85EF-4FA3-9AF9-EA23AA740486}" type="presOf" srcId="{48838876-5705-4339-92A1-53203C523182}" destId="{36F9E7C3-0D95-4351-8C65-7B87BF72A284}" srcOrd="0" destOrd="0" presId="urn:microsoft.com/office/officeart/2005/8/layout/pList1#1"/>
    <dgm:cxn modelId="{5D6619D5-93FC-4E2A-9AD6-11661EAF3AA4}" srcId="{024566F7-5A60-461E-AC63-2BF8849FFFFF}" destId="{D56EC576-58D5-46FB-9BD6-A84E3F1C1998}" srcOrd="0" destOrd="0" parTransId="{16921A99-DA59-4F71-9583-5B0164AD82DC}" sibTransId="{DCBEAA63-86BD-472D-9C85-69DFE86F3B09}"/>
    <dgm:cxn modelId="{A0C78A52-4F6D-4C2C-A44F-5E3BC5199413}" type="presParOf" srcId="{32EDB15D-98AF-474F-972D-3505E3106D7C}" destId="{F3AC3F15-4E4B-4C14-97DF-AB1A791141A1}" srcOrd="0" destOrd="0" presId="urn:microsoft.com/office/officeart/2005/8/layout/pList1#1"/>
    <dgm:cxn modelId="{24DA286C-F8F5-4E84-AB34-15760782BB6B}" type="presParOf" srcId="{F3AC3F15-4E4B-4C14-97DF-AB1A791141A1}" destId="{65ADFE38-9B61-443E-A093-65C36C2907A7}" srcOrd="0" destOrd="0" presId="urn:microsoft.com/office/officeart/2005/8/layout/pList1#1"/>
    <dgm:cxn modelId="{FF5EE9D1-D3C6-4644-8787-881BE6D7B3E0}" type="presParOf" srcId="{F3AC3F15-4E4B-4C14-97DF-AB1A791141A1}" destId="{32C3E70D-5F82-4925-85A9-0F355EB37A72}" srcOrd="1" destOrd="0" presId="urn:microsoft.com/office/officeart/2005/8/layout/pList1#1"/>
    <dgm:cxn modelId="{6A26E823-9750-49FA-A243-8447A5E6FD15}" type="presParOf" srcId="{32EDB15D-98AF-474F-972D-3505E3106D7C}" destId="{12EE6682-1994-4CDE-A970-ECAC28EFEFE3}" srcOrd="1" destOrd="0" presId="urn:microsoft.com/office/officeart/2005/8/layout/pList1#1"/>
    <dgm:cxn modelId="{9386C0F1-F07A-4BF7-AC60-70DF4D055DC9}" type="presParOf" srcId="{32EDB15D-98AF-474F-972D-3505E3106D7C}" destId="{93CA2984-0856-4E9F-9D0C-512F3964EAD7}" srcOrd="2" destOrd="0" presId="urn:microsoft.com/office/officeart/2005/8/layout/pList1#1"/>
    <dgm:cxn modelId="{38F2BC2F-4295-4BFA-9CD7-63DD4957681E}" type="presParOf" srcId="{93CA2984-0856-4E9F-9D0C-512F3964EAD7}" destId="{DBFB0C00-FB3D-4BF2-9426-82BF7B1283EA}" srcOrd="0" destOrd="0" presId="urn:microsoft.com/office/officeart/2005/8/layout/pList1#1"/>
    <dgm:cxn modelId="{44C1AA1D-B926-484B-88B5-5D0D51E50D55}" type="presParOf" srcId="{93CA2984-0856-4E9F-9D0C-512F3964EAD7}" destId="{3B63A2BF-C049-4C6F-8CBE-566D373CDEE1}" srcOrd="1" destOrd="0" presId="urn:microsoft.com/office/officeart/2005/8/layout/pList1#1"/>
    <dgm:cxn modelId="{A425757A-AF32-45F2-88C3-7D2C0A6E79C7}" type="presParOf" srcId="{32EDB15D-98AF-474F-972D-3505E3106D7C}" destId="{36F9E7C3-0D95-4351-8C65-7B87BF72A284}" srcOrd="3" destOrd="0" presId="urn:microsoft.com/office/officeart/2005/8/layout/pList1#1"/>
    <dgm:cxn modelId="{407986B9-AD2A-4638-82E4-290A17DE6604}" type="presParOf" srcId="{32EDB15D-98AF-474F-972D-3505E3106D7C}" destId="{F5668A10-984D-439E-A7A5-8177216FF1E7}" srcOrd="4" destOrd="0" presId="urn:microsoft.com/office/officeart/2005/8/layout/pList1#1"/>
    <dgm:cxn modelId="{70BE23A5-19FD-48B9-9E71-963A7C80EB94}" type="presParOf" srcId="{F5668A10-984D-439E-A7A5-8177216FF1E7}" destId="{BA857594-514B-4098-8FA3-988F89104C60}" srcOrd="0" destOrd="0" presId="urn:microsoft.com/office/officeart/2005/8/layout/pList1#1"/>
    <dgm:cxn modelId="{91A8AD20-2F01-4565-906A-AF066A0A2A14}" type="presParOf" srcId="{F5668A10-984D-439E-A7A5-8177216FF1E7}" destId="{F39578CE-1AB4-4E7A-A72A-4BD0A08D7FA3}" srcOrd="1" destOrd="0" presId="urn:microsoft.com/office/officeart/2005/8/layout/pList1#1"/>
    <dgm:cxn modelId="{AE003F8A-935E-4F3F-9511-0227415336CC}" type="presParOf" srcId="{32EDB15D-98AF-474F-972D-3505E3106D7C}" destId="{CAB3E71B-4426-4E7E-9642-20E5073CBC81}" srcOrd="5" destOrd="0" presId="urn:microsoft.com/office/officeart/2005/8/layout/pList1#1"/>
    <dgm:cxn modelId="{646FC7BD-CF6A-4F5E-95AF-D6AA7B615017}" type="presParOf" srcId="{32EDB15D-98AF-474F-972D-3505E3106D7C}" destId="{936099C9-8C7C-4DB0-8B53-8990406F5F33}" srcOrd="6" destOrd="0" presId="urn:microsoft.com/office/officeart/2005/8/layout/pList1#1"/>
    <dgm:cxn modelId="{BC5937CA-F0EE-4AEC-90C6-3BE58C17F114}" type="presParOf" srcId="{936099C9-8C7C-4DB0-8B53-8990406F5F33}" destId="{B97B8ABF-D08D-4A42-AF2B-203C0DE47CBA}" srcOrd="0" destOrd="0" presId="urn:microsoft.com/office/officeart/2005/8/layout/pList1#1"/>
    <dgm:cxn modelId="{2FAD417F-6FF6-43CA-ADC4-F4C47AA5BA98}" type="presParOf" srcId="{936099C9-8C7C-4DB0-8B53-8990406F5F33}" destId="{B5F9492D-9598-485E-A748-18C2C01F1FD8}" srcOrd="1" destOrd="0" presId="urn:microsoft.com/office/officeart/2005/8/layout/pList1#1"/>
    <dgm:cxn modelId="{5C8965FB-F5CD-40B3-BF9C-12DC79560E29}" type="presParOf" srcId="{32EDB15D-98AF-474F-972D-3505E3106D7C}" destId="{ADAF945B-4531-4F36-ADD0-9627D5311E17}" srcOrd="7" destOrd="0" presId="urn:microsoft.com/office/officeart/2005/8/layout/pList1#1"/>
    <dgm:cxn modelId="{303AFF04-E02D-4E4D-88AB-3EA203C1F9C2}" type="presParOf" srcId="{32EDB15D-98AF-474F-972D-3505E3106D7C}" destId="{D9F5D671-67A3-413A-B669-1BF6A778670D}" srcOrd="8" destOrd="0" presId="urn:microsoft.com/office/officeart/2005/8/layout/pList1#1"/>
    <dgm:cxn modelId="{F49B86A1-42DD-402B-8E9B-978FD1252CB6}" type="presParOf" srcId="{D9F5D671-67A3-413A-B669-1BF6A778670D}" destId="{7C10CCAA-E0BD-4D05-825F-7B1F289782FC}" srcOrd="0" destOrd="0" presId="urn:microsoft.com/office/officeart/2005/8/layout/pList1#1"/>
    <dgm:cxn modelId="{4451D579-DD3D-47FC-AE32-1B4795D3B75F}" type="presParOf" srcId="{D9F5D671-67A3-413A-B669-1BF6A778670D}" destId="{2E5606A0-2200-4037-ACDD-04594F994F32}" srcOrd="1" destOrd="0" presId="urn:microsoft.com/office/officeart/2005/8/layout/pList1#1"/>
    <dgm:cxn modelId="{41D4ABD4-A14B-4C96-B757-8F447C4D704D}" type="presParOf" srcId="{32EDB15D-98AF-474F-972D-3505E3106D7C}" destId="{B7D823ED-DBD7-48F7-B497-E4EBFAA008D1}" srcOrd="9" destOrd="0" presId="urn:microsoft.com/office/officeart/2005/8/layout/pList1#1"/>
    <dgm:cxn modelId="{C2AFBD41-7387-4F8B-BF3D-13DAE40D7E8E}" type="presParOf" srcId="{32EDB15D-98AF-474F-972D-3505E3106D7C}" destId="{4C5F171B-D983-495F-9CC1-2857A57E3F7D}" srcOrd="10" destOrd="0" presId="urn:microsoft.com/office/officeart/2005/8/layout/pList1#1"/>
    <dgm:cxn modelId="{77262F16-771B-4507-A411-DC3745E50933}" type="presParOf" srcId="{4C5F171B-D983-495F-9CC1-2857A57E3F7D}" destId="{A41AD71F-DE0D-44CC-B28C-FD6949748F1D}" srcOrd="0" destOrd="0" presId="urn:microsoft.com/office/officeart/2005/8/layout/pList1#1"/>
    <dgm:cxn modelId="{D92AEAEF-660E-4CC1-94E1-4E1876323F80}" type="presParOf" srcId="{4C5F171B-D983-495F-9CC1-2857A57E3F7D}" destId="{6A3AF113-9909-459A-BFBE-3C97AD2BFA03}" srcOrd="1" destOrd="0" presId="urn:microsoft.com/office/officeart/2005/8/layout/pList1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BACDA82-325A-4098-AE5F-0FF33230F675}" type="doc">
      <dgm:prSet loTypeId="urn:microsoft.com/office/officeart/2005/8/layout/list1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25414EB-4A4C-4925-A26B-7F26F376591D}">
      <dgm:prSet phldrT="[Text]"/>
      <dgm:spPr/>
      <dgm:t>
        <a:bodyPr/>
        <a:lstStyle/>
        <a:p>
          <a:r>
            <a:rPr lang="en-US" dirty="0" smtClean="0"/>
            <a:t>UFC 4-510-01</a:t>
          </a:r>
          <a:endParaRPr lang="en-US" i="1" dirty="0"/>
        </a:p>
      </dgm:t>
    </dgm:pt>
    <dgm:pt modelId="{ADE7E4DB-8B17-456C-BECE-404DF9FC02B0}" type="parTrans" cxnId="{0F051C09-574C-4914-9042-F09F3C8C2107}">
      <dgm:prSet/>
      <dgm:spPr/>
      <dgm:t>
        <a:bodyPr/>
        <a:lstStyle/>
        <a:p>
          <a:endParaRPr lang="en-US"/>
        </a:p>
      </dgm:t>
    </dgm:pt>
    <dgm:pt modelId="{931D31CA-8749-4E8D-8A1F-E68030BBD84A}" type="sibTrans" cxnId="{0F051C09-574C-4914-9042-F09F3C8C2107}">
      <dgm:prSet/>
      <dgm:spPr/>
      <dgm:t>
        <a:bodyPr/>
        <a:lstStyle/>
        <a:p>
          <a:endParaRPr lang="en-US"/>
        </a:p>
      </dgm:t>
    </dgm:pt>
    <dgm:pt modelId="{A9A8BDB9-7B12-495C-AFB6-34FF977ADF23}">
      <dgm:prSet phldrT="[Text]"/>
      <dgm:spPr/>
      <dgm:t>
        <a:bodyPr/>
        <a:lstStyle/>
        <a:p>
          <a:r>
            <a:rPr lang="en-US" i="1" dirty="0" smtClean="0"/>
            <a:t>www.WBDG.org</a:t>
          </a:r>
          <a:endParaRPr lang="en-US" i="1" dirty="0"/>
        </a:p>
      </dgm:t>
    </dgm:pt>
    <dgm:pt modelId="{51018CF2-7120-4845-A597-618F96DFA947}" type="parTrans" cxnId="{15CE0FA0-587D-41D4-BB0F-CC14B257C53A}">
      <dgm:prSet/>
      <dgm:spPr/>
    </dgm:pt>
    <dgm:pt modelId="{6162AC01-7A3A-4AAB-9AE4-500DE948F673}" type="sibTrans" cxnId="{15CE0FA0-587D-41D4-BB0F-CC14B257C53A}">
      <dgm:prSet/>
      <dgm:spPr/>
    </dgm:pt>
    <dgm:pt modelId="{425CDF5B-237D-4028-88F5-2798CACC5E94}">
      <dgm:prSet phldrT="[Text]"/>
      <dgm:spPr/>
      <dgm:t>
        <a:bodyPr/>
        <a:lstStyle/>
        <a:p>
          <a:r>
            <a:rPr lang="en-US" i="1" dirty="0" smtClean="0"/>
            <a:t>Etc.</a:t>
          </a:r>
          <a:endParaRPr lang="en-US" i="1" dirty="0"/>
        </a:p>
      </dgm:t>
    </dgm:pt>
    <dgm:pt modelId="{E8211898-2DC8-417C-AE2C-5979A9111599}" type="parTrans" cxnId="{899D9E49-66C4-46DC-9932-28F2AB03D1DF}">
      <dgm:prSet/>
      <dgm:spPr/>
    </dgm:pt>
    <dgm:pt modelId="{3243FBA1-3E3F-422A-92B5-FB99DDE7C765}" type="sibTrans" cxnId="{899D9E49-66C4-46DC-9932-28F2AB03D1DF}">
      <dgm:prSet/>
      <dgm:spPr/>
    </dgm:pt>
    <dgm:pt modelId="{91D5D983-629B-4A41-AB63-B3FC6E56A554}" type="pres">
      <dgm:prSet presAssocID="{2BACDA82-325A-4098-AE5F-0FF33230F675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E5775AC-AF6A-45AA-9432-62E468E45CAC}" type="pres">
      <dgm:prSet presAssocID="{825414EB-4A4C-4925-A26B-7F26F376591D}" presName="parentLin" presStyleCnt="0"/>
      <dgm:spPr/>
      <dgm:t>
        <a:bodyPr/>
        <a:lstStyle/>
        <a:p>
          <a:endParaRPr lang="en-US"/>
        </a:p>
      </dgm:t>
    </dgm:pt>
    <dgm:pt modelId="{D5EF7CDA-079B-4E9E-B4FA-A8F91AD820E2}" type="pres">
      <dgm:prSet presAssocID="{825414EB-4A4C-4925-A26B-7F26F376591D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7B8C4905-E8C9-4514-AFBB-74A7A3D2F910}" type="pres">
      <dgm:prSet presAssocID="{825414EB-4A4C-4925-A26B-7F26F376591D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8E6CD6B-B4C3-448E-86EA-35D5A7B6BFB2}" type="pres">
      <dgm:prSet presAssocID="{825414EB-4A4C-4925-A26B-7F26F376591D}" presName="negativeSpace" presStyleCnt="0"/>
      <dgm:spPr/>
      <dgm:t>
        <a:bodyPr/>
        <a:lstStyle/>
        <a:p>
          <a:endParaRPr lang="en-US"/>
        </a:p>
      </dgm:t>
    </dgm:pt>
    <dgm:pt modelId="{7ECF5589-A9C0-430B-A02D-D5D06DB872A0}" type="pres">
      <dgm:prSet presAssocID="{825414EB-4A4C-4925-A26B-7F26F376591D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383283-EA36-4B42-ADE9-8213608264E8}" type="pres">
      <dgm:prSet presAssocID="{931D31CA-8749-4E8D-8A1F-E68030BBD84A}" presName="spaceBetweenRectangles" presStyleCnt="0"/>
      <dgm:spPr/>
      <dgm:t>
        <a:bodyPr/>
        <a:lstStyle/>
        <a:p>
          <a:endParaRPr lang="en-US"/>
        </a:p>
      </dgm:t>
    </dgm:pt>
    <dgm:pt modelId="{8CED2D25-EDE6-4B77-BB69-EDA94C275ADD}" type="pres">
      <dgm:prSet presAssocID="{A9A8BDB9-7B12-495C-AFB6-34FF977ADF23}" presName="parentLin" presStyleCnt="0"/>
      <dgm:spPr/>
    </dgm:pt>
    <dgm:pt modelId="{FBB154E5-2C8E-4139-A3E0-C50B2FCAE477}" type="pres">
      <dgm:prSet presAssocID="{A9A8BDB9-7B12-495C-AFB6-34FF977ADF23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F4F31198-A503-434D-BEB2-2CDEC609D740}" type="pres">
      <dgm:prSet presAssocID="{A9A8BDB9-7B12-495C-AFB6-34FF977ADF23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B895042-77AE-4921-8EEB-01C2BE6EA5A0}" type="pres">
      <dgm:prSet presAssocID="{A9A8BDB9-7B12-495C-AFB6-34FF977ADF23}" presName="negativeSpace" presStyleCnt="0"/>
      <dgm:spPr/>
    </dgm:pt>
    <dgm:pt modelId="{2F847256-7E1E-4D3F-B09D-2392E108AE2F}" type="pres">
      <dgm:prSet presAssocID="{A9A8BDB9-7B12-495C-AFB6-34FF977ADF23}" presName="childText" presStyleLbl="conFgAcc1" presStyleIdx="1" presStyleCnt="3">
        <dgm:presLayoutVars>
          <dgm:bulletEnabled val="1"/>
        </dgm:presLayoutVars>
      </dgm:prSet>
      <dgm:spPr/>
    </dgm:pt>
    <dgm:pt modelId="{AA585908-5159-4466-98BB-CA68FBC11FC3}" type="pres">
      <dgm:prSet presAssocID="{6162AC01-7A3A-4AAB-9AE4-500DE948F673}" presName="spaceBetweenRectangles" presStyleCnt="0"/>
      <dgm:spPr/>
    </dgm:pt>
    <dgm:pt modelId="{C6D7023B-2B02-43B6-B24A-3D6DAE504D5C}" type="pres">
      <dgm:prSet presAssocID="{425CDF5B-237D-4028-88F5-2798CACC5E94}" presName="parentLin" presStyleCnt="0"/>
      <dgm:spPr/>
    </dgm:pt>
    <dgm:pt modelId="{ACB1D9D5-2DED-4730-9B3C-CF3D2DA6D3DE}" type="pres">
      <dgm:prSet presAssocID="{425CDF5B-237D-4028-88F5-2798CACC5E94}" presName="parentLeftMargin" presStyleLbl="node1" presStyleIdx="1" presStyleCnt="3"/>
      <dgm:spPr/>
      <dgm:t>
        <a:bodyPr/>
        <a:lstStyle/>
        <a:p>
          <a:endParaRPr lang="en-US"/>
        </a:p>
      </dgm:t>
    </dgm:pt>
    <dgm:pt modelId="{B351B06D-A27F-4976-A704-D5245C806048}" type="pres">
      <dgm:prSet presAssocID="{425CDF5B-237D-4028-88F5-2798CACC5E94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FD1E54D-ABEE-4C43-825E-94985A14ACBC}" type="pres">
      <dgm:prSet presAssocID="{425CDF5B-237D-4028-88F5-2798CACC5E94}" presName="negativeSpace" presStyleCnt="0"/>
      <dgm:spPr/>
    </dgm:pt>
    <dgm:pt modelId="{5A3B7462-05AA-4B61-829A-EED113F51584}" type="pres">
      <dgm:prSet presAssocID="{425CDF5B-237D-4028-88F5-2798CACC5E94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F4036A5B-A7DE-4679-998C-CA9AE134050C}" type="presOf" srcId="{825414EB-4A4C-4925-A26B-7F26F376591D}" destId="{7B8C4905-E8C9-4514-AFBB-74A7A3D2F910}" srcOrd="1" destOrd="0" presId="urn:microsoft.com/office/officeart/2005/8/layout/list1"/>
    <dgm:cxn modelId="{15CE0FA0-587D-41D4-BB0F-CC14B257C53A}" srcId="{2BACDA82-325A-4098-AE5F-0FF33230F675}" destId="{A9A8BDB9-7B12-495C-AFB6-34FF977ADF23}" srcOrd="1" destOrd="0" parTransId="{51018CF2-7120-4845-A597-618F96DFA947}" sibTransId="{6162AC01-7A3A-4AAB-9AE4-500DE948F673}"/>
    <dgm:cxn modelId="{05EF0637-C443-45F6-91EF-8C2225EDCA40}" type="presOf" srcId="{425CDF5B-237D-4028-88F5-2798CACC5E94}" destId="{B351B06D-A27F-4976-A704-D5245C806048}" srcOrd="1" destOrd="0" presId="urn:microsoft.com/office/officeart/2005/8/layout/list1"/>
    <dgm:cxn modelId="{ED2C52DE-22C5-4642-89EC-B274F88719C0}" type="presOf" srcId="{825414EB-4A4C-4925-A26B-7F26F376591D}" destId="{D5EF7CDA-079B-4E9E-B4FA-A8F91AD820E2}" srcOrd="0" destOrd="0" presId="urn:microsoft.com/office/officeart/2005/8/layout/list1"/>
    <dgm:cxn modelId="{2A76FDD8-E7E9-4327-BBF1-5B7AEFE998EC}" type="presOf" srcId="{2BACDA82-325A-4098-AE5F-0FF33230F675}" destId="{91D5D983-629B-4A41-AB63-B3FC6E56A554}" srcOrd="0" destOrd="0" presId="urn:microsoft.com/office/officeart/2005/8/layout/list1"/>
    <dgm:cxn modelId="{899D9E49-66C4-46DC-9932-28F2AB03D1DF}" srcId="{2BACDA82-325A-4098-AE5F-0FF33230F675}" destId="{425CDF5B-237D-4028-88F5-2798CACC5E94}" srcOrd="2" destOrd="0" parTransId="{E8211898-2DC8-417C-AE2C-5979A9111599}" sibTransId="{3243FBA1-3E3F-422A-92B5-FB99DDE7C765}"/>
    <dgm:cxn modelId="{0F051C09-574C-4914-9042-F09F3C8C2107}" srcId="{2BACDA82-325A-4098-AE5F-0FF33230F675}" destId="{825414EB-4A4C-4925-A26B-7F26F376591D}" srcOrd="0" destOrd="0" parTransId="{ADE7E4DB-8B17-456C-BECE-404DF9FC02B0}" sibTransId="{931D31CA-8749-4E8D-8A1F-E68030BBD84A}"/>
    <dgm:cxn modelId="{CDF9E58A-BE75-48CE-B5F7-3DC159008E43}" type="presOf" srcId="{425CDF5B-237D-4028-88F5-2798CACC5E94}" destId="{ACB1D9D5-2DED-4730-9B3C-CF3D2DA6D3DE}" srcOrd="0" destOrd="0" presId="urn:microsoft.com/office/officeart/2005/8/layout/list1"/>
    <dgm:cxn modelId="{9384EA4A-C004-4605-B823-23CDB43D7F1A}" type="presOf" srcId="{A9A8BDB9-7B12-495C-AFB6-34FF977ADF23}" destId="{FBB154E5-2C8E-4139-A3E0-C50B2FCAE477}" srcOrd="0" destOrd="0" presId="urn:microsoft.com/office/officeart/2005/8/layout/list1"/>
    <dgm:cxn modelId="{63083E6D-2A44-42E4-8445-AB95FF0C41DD}" type="presOf" srcId="{A9A8BDB9-7B12-495C-AFB6-34FF977ADF23}" destId="{F4F31198-A503-434D-BEB2-2CDEC609D740}" srcOrd="1" destOrd="0" presId="urn:microsoft.com/office/officeart/2005/8/layout/list1"/>
    <dgm:cxn modelId="{FE2EFF84-08EE-46EC-9CE8-A232FB6A3054}" type="presParOf" srcId="{91D5D983-629B-4A41-AB63-B3FC6E56A554}" destId="{8E5775AC-AF6A-45AA-9432-62E468E45CAC}" srcOrd="0" destOrd="0" presId="urn:microsoft.com/office/officeart/2005/8/layout/list1"/>
    <dgm:cxn modelId="{E70B1B37-9D24-4F7B-99F0-287393CF545A}" type="presParOf" srcId="{8E5775AC-AF6A-45AA-9432-62E468E45CAC}" destId="{D5EF7CDA-079B-4E9E-B4FA-A8F91AD820E2}" srcOrd="0" destOrd="0" presId="urn:microsoft.com/office/officeart/2005/8/layout/list1"/>
    <dgm:cxn modelId="{AE59D02F-2A88-4AC4-B0A8-C073887273F6}" type="presParOf" srcId="{8E5775AC-AF6A-45AA-9432-62E468E45CAC}" destId="{7B8C4905-E8C9-4514-AFBB-74A7A3D2F910}" srcOrd="1" destOrd="0" presId="urn:microsoft.com/office/officeart/2005/8/layout/list1"/>
    <dgm:cxn modelId="{A921E877-4B1B-4EB2-9911-0855DA3B5F6E}" type="presParOf" srcId="{91D5D983-629B-4A41-AB63-B3FC6E56A554}" destId="{B8E6CD6B-B4C3-448E-86EA-35D5A7B6BFB2}" srcOrd="1" destOrd="0" presId="urn:microsoft.com/office/officeart/2005/8/layout/list1"/>
    <dgm:cxn modelId="{8C631F1F-9BC4-44A5-8470-B8F0167EEB78}" type="presParOf" srcId="{91D5D983-629B-4A41-AB63-B3FC6E56A554}" destId="{7ECF5589-A9C0-430B-A02D-D5D06DB872A0}" srcOrd="2" destOrd="0" presId="urn:microsoft.com/office/officeart/2005/8/layout/list1"/>
    <dgm:cxn modelId="{B4EFE3CC-E773-43E7-8481-358F46568FE7}" type="presParOf" srcId="{91D5D983-629B-4A41-AB63-B3FC6E56A554}" destId="{16383283-EA36-4B42-ADE9-8213608264E8}" srcOrd="3" destOrd="0" presId="urn:microsoft.com/office/officeart/2005/8/layout/list1"/>
    <dgm:cxn modelId="{91A1F86C-E0C0-4F43-95A3-CB3E0085D8BB}" type="presParOf" srcId="{91D5D983-629B-4A41-AB63-B3FC6E56A554}" destId="{8CED2D25-EDE6-4B77-BB69-EDA94C275ADD}" srcOrd="4" destOrd="0" presId="urn:microsoft.com/office/officeart/2005/8/layout/list1"/>
    <dgm:cxn modelId="{0D4FD7BF-EC9C-4C4A-8E38-BA45D9E98950}" type="presParOf" srcId="{8CED2D25-EDE6-4B77-BB69-EDA94C275ADD}" destId="{FBB154E5-2C8E-4139-A3E0-C50B2FCAE477}" srcOrd="0" destOrd="0" presId="urn:microsoft.com/office/officeart/2005/8/layout/list1"/>
    <dgm:cxn modelId="{B1000FC1-A37E-4C7F-8DCA-3A224F39D7AC}" type="presParOf" srcId="{8CED2D25-EDE6-4B77-BB69-EDA94C275ADD}" destId="{F4F31198-A503-434D-BEB2-2CDEC609D740}" srcOrd="1" destOrd="0" presId="urn:microsoft.com/office/officeart/2005/8/layout/list1"/>
    <dgm:cxn modelId="{CFE6F0DE-69CC-4AA1-8306-7D1E20CD1AA7}" type="presParOf" srcId="{91D5D983-629B-4A41-AB63-B3FC6E56A554}" destId="{CB895042-77AE-4921-8EEB-01C2BE6EA5A0}" srcOrd="5" destOrd="0" presId="urn:microsoft.com/office/officeart/2005/8/layout/list1"/>
    <dgm:cxn modelId="{D1D47384-5825-4C92-972F-6C270BA272A2}" type="presParOf" srcId="{91D5D983-629B-4A41-AB63-B3FC6E56A554}" destId="{2F847256-7E1E-4D3F-B09D-2392E108AE2F}" srcOrd="6" destOrd="0" presId="urn:microsoft.com/office/officeart/2005/8/layout/list1"/>
    <dgm:cxn modelId="{CCE92892-CC54-487E-805B-EC5E49EB16EF}" type="presParOf" srcId="{91D5D983-629B-4A41-AB63-B3FC6E56A554}" destId="{AA585908-5159-4466-98BB-CA68FBC11FC3}" srcOrd="7" destOrd="0" presId="urn:microsoft.com/office/officeart/2005/8/layout/list1"/>
    <dgm:cxn modelId="{026B94CC-D530-46DB-B7EF-6B81D43A7DBC}" type="presParOf" srcId="{91D5D983-629B-4A41-AB63-B3FC6E56A554}" destId="{C6D7023B-2B02-43B6-B24A-3D6DAE504D5C}" srcOrd="8" destOrd="0" presId="urn:microsoft.com/office/officeart/2005/8/layout/list1"/>
    <dgm:cxn modelId="{B8B7736C-EB34-43A3-8EBF-C601E9011442}" type="presParOf" srcId="{C6D7023B-2B02-43B6-B24A-3D6DAE504D5C}" destId="{ACB1D9D5-2DED-4730-9B3C-CF3D2DA6D3DE}" srcOrd="0" destOrd="0" presId="urn:microsoft.com/office/officeart/2005/8/layout/list1"/>
    <dgm:cxn modelId="{D6136EED-6023-4A3E-A287-1D6EA9A105D8}" type="presParOf" srcId="{C6D7023B-2B02-43B6-B24A-3D6DAE504D5C}" destId="{B351B06D-A27F-4976-A704-D5245C806048}" srcOrd="1" destOrd="0" presId="urn:microsoft.com/office/officeart/2005/8/layout/list1"/>
    <dgm:cxn modelId="{8AD68C53-BC83-4061-BC17-79D69EC31112}" type="presParOf" srcId="{91D5D983-629B-4A41-AB63-B3FC6E56A554}" destId="{3FD1E54D-ABEE-4C43-825E-94985A14ACBC}" srcOrd="9" destOrd="0" presId="urn:microsoft.com/office/officeart/2005/8/layout/list1"/>
    <dgm:cxn modelId="{004E5986-4EE8-48FD-8C62-D84497E2E809}" type="presParOf" srcId="{91D5D983-629B-4A41-AB63-B3FC6E56A554}" destId="{5A3B7462-05AA-4B61-829A-EED113F51584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062C28-7B81-4EE9-9AA4-53872472D415}">
      <dsp:nvSpPr>
        <dsp:cNvPr id="0" name=""/>
        <dsp:cNvSpPr/>
      </dsp:nvSpPr>
      <dsp:spPr>
        <a:xfrm>
          <a:off x="3825026" y="34123"/>
          <a:ext cx="1130479" cy="11304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Plan</a:t>
          </a:r>
          <a:endParaRPr lang="en-US" sz="2000" kern="1200" dirty="0"/>
        </a:p>
      </dsp:txBody>
      <dsp:txXfrm>
        <a:off x="3825026" y="34123"/>
        <a:ext cx="1130479" cy="1130479"/>
      </dsp:txXfrm>
    </dsp:sp>
    <dsp:sp modelId="{8B7EC01E-AD19-462A-B76A-F2204E3C0066}">
      <dsp:nvSpPr>
        <dsp:cNvPr id="0" name=""/>
        <dsp:cNvSpPr/>
      </dsp:nvSpPr>
      <dsp:spPr>
        <a:xfrm>
          <a:off x="1163101" y="1102"/>
          <a:ext cx="4241802" cy="4241802"/>
        </a:xfrm>
        <a:prstGeom prst="circularArrow">
          <a:avLst>
            <a:gd name="adj1" fmla="val 5197"/>
            <a:gd name="adj2" fmla="val 335678"/>
            <a:gd name="adj3" fmla="val 21294200"/>
            <a:gd name="adj4" fmla="val 19765399"/>
            <a:gd name="adj5" fmla="val 6063"/>
          </a:avLst>
        </a:prstGeom>
        <a:solidFill>
          <a:srgbClr val="0033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6201E2-7D72-4200-9C09-137038CECE5C}">
      <dsp:nvSpPr>
        <dsp:cNvPr id="0" name=""/>
        <dsp:cNvSpPr/>
      </dsp:nvSpPr>
      <dsp:spPr>
        <a:xfrm>
          <a:off x="4508734" y="2138361"/>
          <a:ext cx="1130479" cy="11304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Design</a:t>
          </a:r>
          <a:endParaRPr lang="en-US" sz="2000" kern="1200" dirty="0"/>
        </a:p>
      </dsp:txBody>
      <dsp:txXfrm>
        <a:off x="4508734" y="2138361"/>
        <a:ext cx="1130479" cy="1130479"/>
      </dsp:txXfrm>
    </dsp:sp>
    <dsp:sp modelId="{130D4A02-6A61-4AB6-B1FF-F3F35F337CFB}">
      <dsp:nvSpPr>
        <dsp:cNvPr id="0" name=""/>
        <dsp:cNvSpPr/>
      </dsp:nvSpPr>
      <dsp:spPr>
        <a:xfrm>
          <a:off x="1163101" y="1102"/>
          <a:ext cx="4241802" cy="4241802"/>
        </a:xfrm>
        <a:prstGeom prst="circularArrow">
          <a:avLst>
            <a:gd name="adj1" fmla="val 5197"/>
            <a:gd name="adj2" fmla="val 335678"/>
            <a:gd name="adj3" fmla="val 4015691"/>
            <a:gd name="adj4" fmla="val 2252521"/>
            <a:gd name="adj5" fmla="val 6063"/>
          </a:avLst>
        </a:prstGeom>
        <a:solidFill>
          <a:srgbClr val="0033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560EDD-EA80-404F-8293-FAC1D3B6344F}">
      <dsp:nvSpPr>
        <dsp:cNvPr id="0" name=""/>
        <dsp:cNvSpPr/>
      </dsp:nvSpPr>
      <dsp:spPr>
        <a:xfrm>
          <a:off x="2718763" y="3438851"/>
          <a:ext cx="1130479" cy="11304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Build</a:t>
          </a:r>
          <a:endParaRPr lang="en-US" sz="2000" kern="1200" dirty="0"/>
        </a:p>
      </dsp:txBody>
      <dsp:txXfrm>
        <a:off x="2718763" y="3438851"/>
        <a:ext cx="1130479" cy="1130479"/>
      </dsp:txXfrm>
    </dsp:sp>
    <dsp:sp modelId="{915F0081-F2A1-452A-AB79-7FCC2E1E0C1B}">
      <dsp:nvSpPr>
        <dsp:cNvPr id="0" name=""/>
        <dsp:cNvSpPr/>
      </dsp:nvSpPr>
      <dsp:spPr>
        <a:xfrm>
          <a:off x="1163101" y="1102"/>
          <a:ext cx="4241802" cy="4241802"/>
        </a:xfrm>
        <a:prstGeom prst="circularArrow">
          <a:avLst>
            <a:gd name="adj1" fmla="val 5197"/>
            <a:gd name="adj2" fmla="val 335678"/>
            <a:gd name="adj3" fmla="val 8211802"/>
            <a:gd name="adj4" fmla="val 6448631"/>
            <a:gd name="adj5" fmla="val 6063"/>
          </a:avLst>
        </a:prstGeom>
        <a:solidFill>
          <a:srgbClr val="0033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5203B6-1151-48EA-B783-517FAD7F43D2}">
      <dsp:nvSpPr>
        <dsp:cNvPr id="0" name=""/>
        <dsp:cNvSpPr/>
      </dsp:nvSpPr>
      <dsp:spPr>
        <a:xfrm>
          <a:off x="928791" y="2138361"/>
          <a:ext cx="1130479" cy="11304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Transition</a:t>
          </a:r>
          <a:endParaRPr lang="en-US" sz="2000" kern="1200" dirty="0"/>
        </a:p>
      </dsp:txBody>
      <dsp:txXfrm>
        <a:off x="928791" y="2138361"/>
        <a:ext cx="1130479" cy="1130479"/>
      </dsp:txXfrm>
    </dsp:sp>
    <dsp:sp modelId="{8E1AC488-2112-4B30-BF6B-3158A0669A90}">
      <dsp:nvSpPr>
        <dsp:cNvPr id="0" name=""/>
        <dsp:cNvSpPr/>
      </dsp:nvSpPr>
      <dsp:spPr>
        <a:xfrm>
          <a:off x="1163101" y="1102"/>
          <a:ext cx="4241802" cy="4241802"/>
        </a:xfrm>
        <a:prstGeom prst="circularArrow">
          <a:avLst>
            <a:gd name="adj1" fmla="val 5197"/>
            <a:gd name="adj2" fmla="val 335678"/>
            <a:gd name="adj3" fmla="val 12298923"/>
            <a:gd name="adj4" fmla="val 10770122"/>
            <a:gd name="adj5" fmla="val 6063"/>
          </a:avLst>
        </a:prstGeom>
        <a:solidFill>
          <a:srgbClr val="0033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450F4D-B555-49D2-834E-1EBFFACE46E9}">
      <dsp:nvSpPr>
        <dsp:cNvPr id="0" name=""/>
        <dsp:cNvSpPr/>
      </dsp:nvSpPr>
      <dsp:spPr>
        <a:xfrm>
          <a:off x="1612499" y="34123"/>
          <a:ext cx="1130479" cy="11304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Operate</a:t>
          </a:r>
          <a:endParaRPr lang="en-US" sz="2000" kern="1200" dirty="0"/>
        </a:p>
      </dsp:txBody>
      <dsp:txXfrm>
        <a:off x="1612499" y="34123"/>
        <a:ext cx="1130479" cy="1130479"/>
      </dsp:txXfrm>
    </dsp:sp>
    <dsp:sp modelId="{9C35EA82-7669-40DD-BB06-8F5B23387D5A}">
      <dsp:nvSpPr>
        <dsp:cNvPr id="0" name=""/>
        <dsp:cNvSpPr/>
      </dsp:nvSpPr>
      <dsp:spPr>
        <a:xfrm>
          <a:off x="1163101" y="1102"/>
          <a:ext cx="4241802" cy="4241802"/>
        </a:xfrm>
        <a:prstGeom prst="circularArrow">
          <a:avLst>
            <a:gd name="adj1" fmla="val 5197"/>
            <a:gd name="adj2" fmla="val 335678"/>
            <a:gd name="adj3" fmla="val 16866677"/>
            <a:gd name="adj4" fmla="val 15197646"/>
            <a:gd name="adj5" fmla="val 6063"/>
          </a:avLst>
        </a:prstGeom>
        <a:solidFill>
          <a:srgbClr val="0033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ADFE38-9B61-443E-A093-65C36C2907A7}">
      <dsp:nvSpPr>
        <dsp:cNvPr id="0" name=""/>
        <dsp:cNvSpPr/>
      </dsp:nvSpPr>
      <dsp:spPr>
        <a:xfrm>
          <a:off x="294304" y="3199"/>
          <a:ext cx="2159549" cy="148792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1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1">
              <a:hueOff val="0"/>
              <a:satOff val="0"/>
              <a:lumOff val="0"/>
              <a:alphaOff val="0"/>
              <a:shade val="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2C3E70D-5F82-4925-85A9-0F355EB37A72}">
      <dsp:nvSpPr>
        <dsp:cNvPr id="0" name=""/>
        <dsp:cNvSpPr/>
      </dsp:nvSpPr>
      <dsp:spPr>
        <a:xfrm>
          <a:off x="294304" y="1491129"/>
          <a:ext cx="2159549" cy="8011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163576" rIns="163576" bIns="0" numCol="1" spcCol="1270" anchor="t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Health / Dental Clinic</a:t>
          </a:r>
          <a:endParaRPr lang="en-US" sz="2300" kern="1200" dirty="0"/>
        </a:p>
      </dsp:txBody>
      <dsp:txXfrm>
        <a:off x="294304" y="1491129"/>
        <a:ext cx="2159549" cy="801193"/>
      </dsp:txXfrm>
    </dsp:sp>
    <dsp:sp modelId="{DBFB0C00-FB3D-4BF2-9426-82BF7B1283EA}">
      <dsp:nvSpPr>
        <dsp:cNvPr id="0" name=""/>
        <dsp:cNvSpPr/>
      </dsp:nvSpPr>
      <dsp:spPr>
        <a:xfrm>
          <a:off x="2669900" y="3199"/>
          <a:ext cx="2159549" cy="148792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1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1">
              <a:hueOff val="0"/>
              <a:satOff val="0"/>
              <a:lumOff val="0"/>
              <a:alphaOff val="0"/>
              <a:shade val="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B63A2BF-C049-4C6F-8CBE-566D373CDEE1}">
      <dsp:nvSpPr>
        <dsp:cNvPr id="0" name=""/>
        <dsp:cNvSpPr/>
      </dsp:nvSpPr>
      <dsp:spPr>
        <a:xfrm>
          <a:off x="2669900" y="1491129"/>
          <a:ext cx="2159549" cy="8011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163576" rIns="163576" bIns="0" numCol="1" spcCol="1270" anchor="t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Laboratory</a:t>
          </a:r>
          <a:endParaRPr lang="en-US" sz="2300" kern="1200" dirty="0"/>
        </a:p>
      </dsp:txBody>
      <dsp:txXfrm>
        <a:off x="2669900" y="1491129"/>
        <a:ext cx="2159549" cy="801193"/>
      </dsp:txXfrm>
    </dsp:sp>
    <dsp:sp modelId="{BA857594-514B-4098-8FA3-988F89104C60}">
      <dsp:nvSpPr>
        <dsp:cNvPr id="0" name=""/>
        <dsp:cNvSpPr/>
      </dsp:nvSpPr>
      <dsp:spPr>
        <a:xfrm>
          <a:off x="5045495" y="3199"/>
          <a:ext cx="2159549" cy="148792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1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1">
              <a:hueOff val="0"/>
              <a:satOff val="0"/>
              <a:lumOff val="0"/>
              <a:alphaOff val="0"/>
              <a:shade val="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39578CE-1AB4-4E7A-A72A-4BD0A08D7FA3}">
      <dsp:nvSpPr>
        <dsp:cNvPr id="0" name=""/>
        <dsp:cNvSpPr/>
      </dsp:nvSpPr>
      <dsp:spPr>
        <a:xfrm>
          <a:off x="5045495" y="1491129"/>
          <a:ext cx="2159549" cy="8011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163576" rIns="163576" bIns="0" numCol="1" spcCol="1270" anchor="t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Hospital</a:t>
          </a:r>
          <a:endParaRPr lang="en-US" sz="2300" kern="1200" dirty="0"/>
        </a:p>
      </dsp:txBody>
      <dsp:txXfrm>
        <a:off x="5045495" y="1491129"/>
        <a:ext cx="2159549" cy="801193"/>
      </dsp:txXfrm>
    </dsp:sp>
    <dsp:sp modelId="{B97B8ABF-D08D-4A42-AF2B-203C0DE47CBA}">
      <dsp:nvSpPr>
        <dsp:cNvPr id="0" name=""/>
        <dsp:cNvSpPr/>
      </dsp:nvSpPr>
      <dsp:spPr>
        <a:xfrm>
          <a:off x="294304" y="2508277"/>
          <a:ext cx="2159549" cy="148792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1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1">
              <a:hueOff val="0"/>
              <a:satOff val="0"/>
              <a:lumOff val="0"/>
              <a:alphaOff val="0"/>
              <a:shade val="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5F9492D-9598-485E-A748-18C2C01F1FD8}">
      <dsp:nvSpPr>
        <dsp:cNvPr id="0" name=""/>
        <dsp:cNvSpPr/>
      </dsp:nvSpPr>
      <dsp:spPr>
        <a:xfrm>
          <a:off x="294304" y="3996207"/>
          <a:ext cx="2159549" cy="8011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163576" rIns="163576" bIns="0" numCol="1" spcCol="1270" anchor="t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Medical Center</a:t>
          </a:r>
          <a:endParaRPr lang="en-US" sz="2300" kern="1200" dirty="0"/>
        </a:p>
      </dsp:txBody>
      <dsp:txXfrm>
        <a:off x="294304" y="3996207"/>
        <a:ext cx="2159549" cy="801193"/>
      </dsp:txXfrm>
    </dsp:sp>
    <dsp:sp modelId="{7C10CCAA-E0BD-4D05-825F-7B1F289782FC}">
      <dsp:nvSpPr>
        <dsp:cNvPr id="0" name=""/>
        <dsp:cNvSpPr/>
      </dsp:nvSpPr>
      <dsp:spPr>
        <a:xfrm>
          <a:off x="2669900" y="2508277"/>
          <a:ext cx="2159549" cy="148792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1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1">
              <a:hueOff val="0"/>
              <a:satOff val="0"/>
              <a:lumOff val="0"/>
              <a:alphaOff val="0"/>
              <a:shade val="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E5606A0-2200-4037-ACDD-04594F994F32}">
      <dsp:nvSpPr>
        <dsp:cNvPr id="0" name=""/>
        <dsp:cNvSpPr/>
      </dsp:nvSpPr>
      <dsp:spPr>
        <a:xfrm>
          <a:off x="2669900" y="3996207"/>
          <a:ext cx="2159549" cy="8011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163576" rIns="163576" bIns="0" numCol="1" spcCol="1270" anchor="t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Vet Clinic</a:t>
          </a:r>
          <a:endParaRPr lang="en-US" sz="2300" kern="1200" dirty="0"/>
        </a:p>
      </dsp:txBody>
      <dsp:txXfrm>
        <a:off x="2669900" y="3996207"/>
        <a:ext cx="2159549" cy="801193"/>
      </dsp:txXfrm>
    </dsp:sp>
    <dsp:sp modelId="{A41AD71F-DE0D-44CC-B28C-FD6949748F1D}">
      <dsp:nvSpPr>
        <dsp:cNvPr id="0" name=""/>
        <dsp:cNvSpPr/>
      </dsp:nvSpPr>
      <dsp:spPr>
        <a:xfrm>
          <a:off x="5045495" y="2508277"/>
          <a:ext cx="2159549" cy="148792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1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1">
              <a:hueOff val="0"/>
              <a:satOff val="0"/>
              <a:lumOff val="0"/>
              <a:alphaOff val="0"/>
              <a:shade val="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A3AF113-9909-459A-BFBE-3C97AD2BFA03}">
      <dsp:nvSpPr>
        <dsp:cNvPr id="0" name=""/>
        <dsp:cNvSpPr/>
      </dsp:nvSpPr>
      <dsp:spPr>
        <a:xfrm>
          <a:off x="5045495" y="3996207"/>
          <a:ext cx="2159549" cy="8011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163576" rIns="163576" bIns="0" numCol="1" spcCol="1270" anchor="t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err="1" smtClean="0"/>
            <a:t>Guideplate</a:t>
          </a:r>
          <a:endParaRPr lang="en-US" sz="2300" kern="1200" dirty="0"/>
        </a:p>
      </dsp:txBody>
      <dsp:txXfrm>
        <a:off x="5045495" y="3996207"/>
        <a:ext cx="2159549" cy="80119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CF5589-A9C0-430B-A02D-D5D06DB872A0}">
      <dsp:nvSpPr>
        <dsp:cNvPr id="0" name=""/>
        <dsp:cNvSpPr/>
      </dsp:nvSpPr>
      <dsp:spPr>
        <a:xfrm>
          <a:off x="0" y="579419"/>
          <a:ext cx="7499350" cy="90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8C4905-E8C9-4514-AFBB-74A7A3D2F910}">
      <dsp:nvSpPr>
        <dsp:cNvPr id="0" name=""/>
        <dsp:cNvSpPr/>
      </dsp:nvSpPr>
      <dsp:spPr>
        <a:xfrm>
          <a:off x="374967" y="48059"/>
          <a:ext cx="5249545" cy="10627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1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1">
              <a:hueOff val="0"/>
              <a:satOff val="0"/>
              <a:lumOff val="0"/>
              <a:alphaOff val="0"/>
              <a:shade val="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8420" tIns="0" rIns="198420" bIns="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/>
            <a:t>UFC 4-510-01</a:t>
          </a:r>
          <a:endParaRPr lang="en-US" sz="3600" i="1" kern="1200" dirty="0"/>
        </a:p>
      </dsp:txBody>
      <dsp:txXfrm>
        <a:off x="426845" y="99937"/>
        <a:ext cx="5145789" cy="958964"/>
      </dsp:txXfrm>
    </dsp:sp>
    <dsp:sp modelId="{2F847256-7E1E-4D3F-B09D-2392E108AE2F}">
      <dsp:nvSpPr>
        <dsp:cNvPr id="0" name=""/>
        <dsp:cNvSpPr/>
      </dsp:nvSpPr>
      <dsp:spPr>
        <a:xfrm>
          <a:off x="0" y="2212380"/>
          <a:ext cx="7499350" cy="90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4F31198-A503-434D-BEB2-2CDEC609D740}">
      <dsp:nvSpPr>
        <dsp:cNvPr id="0" name=""/>
        <dsp:cNvSpPr/>
      </dsp:nvSpPr>
      <dsp:spPr>
        <a:xfrm>
          <a:off x="374967" y="1681020"/>
          <a:ext cx="5249545" cy="10627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1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1">
              <a:hueOff val="0"/>
              <a:satOff val="0"/>
              <a:lumOff val="0"/>
              <a:alphaOff val="0"/>
              <a:shade val="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8420" tIns="0" rIns="198420" bIns="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i="1" kern="1200" dirty="0" smtClean="0"/>
            <a:t>www.WBDG.org</a:t>
          </a:r>
          <a:endParaRPr lang="en-US" sz="3600" i="1" kern="1200" dirty="0"/>
        </a:p>
      </dsp:txBody>
      <dsp:txXfrm>
        <a:off x="426845" y="1732898"/>
        <a:ext cx="5145789" cy="958964"/>
      </dsp:txXfrm>
    </dsp:sp>
    <dsp:sp modelId="{5A3B7462-05AA-4B61-829A-EED113F51584}">
      <dsp:nvSpPr>
        <dsp:cNvPr id="0" name=""/>
        <dsp:cNvSpPr/>
      </dsp:nvSpPr>
      <dsp:spPr>
        <a:xfrm>
          <a:off x="0" y="3845340"/>
          <a:ext cx="7499350" cy="90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51B06D-A27F-4976-A704-D5245C806048}">
      <dsp:nvSpPr>
        <dsp:cNvPr id="0" name=""/>
        <dsp:cNvSpPr/>
      </dsp:nvSpPr>
      <dsp:spPr>
        <a:xfrm>
          <a:off x="374967" y="3313980"/>
          <a:ext cx="5249545" cy="10627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1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1">
              <a:hueOff val="0"/>
              <a:satOff val="0"/>
              <a:lumOff val="0"/>
              <a:alphaOff val="0"/>
              <a:shade val="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8420" tIns="0" rIns="198420" bIns="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i="1" kern="1200" dirty="0" smtClean="0"/>
            <a:t>Etc.</a:t>
          </a:r>
          <a:endParaRPr lang="en-US" sz="3600" i="1" kern="1200" dirty="0"/>
        </a:p>
      </dsp:txBody>
      <dsp:txXfrm>
        <a:off x="426845" y="3365858"/>
        <a:ext cx="5145789" cy="9589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List1#1">
  <dgm:title val=""/>
  <dgm:desc val=""/>
  <dgm:catLst>
    <dgm:cat type="list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590FE9-0B05-44A1-8E28-B3DBBEE66BAB}" type="datetimeFigureOut">
              <a:rPr lang="en-US" smtClean="0"/>
              <a:t>12/1/2011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5CB03D-52F8-45FC-9D51-CC9AF1B89D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26928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5CB03D-52F8-45FC-9D51-CC9AF1B89DEC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5CB03D-52F8-45FC-9D51-CC9AF1B89DEC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5CB03D-52F8-45FC-9D51-CC9AF1B89DEC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5CB03D-52F8-45FC-9D51-CC9AF1B89DEC}" type="slidenum">
              <a:rPr lang="en-US" smtClean="0"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5CB03D-52F8-45FC-9D51-CC9AF1B89DEC}" type="slidenum">
              <a:rPr lang="en-US" smtClean="0"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5CB03D-52F8-45FC-9D51-CC9AF1B89DEC}" type="slidenum">
              <a:rPr lang="en-US" smtClean="0"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5CB03D-52F8-45FC-9D51-CC9AF1B89DEC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5CB03D-52F8-45FC-9D51-CC9AF1B89DEC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5CB03D-52F8-45FC-9D51-CC9AF1B89DEC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5CB03D-52F8-45FC-9D51-CC9AF1B89DEC}" type="slidenum">
              <a:rPr lang="en-US" smtClean="0"/>
              <a:t>24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5CB03D-52F8-45FC-9D51-CC9AF1B89DEC}" type="slidenum">
              <a:rPr lang="en-US" smtClean="0"/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5CB03D-52F8-45FC-9D51-CC9AF1B89DEC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5CB03D-52F8-45FC-9D51-CC9AF1B89DEC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5CB03D-52F8-45FC-9D51-CC9AF1B89DEC}" type="slidenum">
              <a:rPr lang="en-US" smtClean="0"/>
              <a:pPr/>
              <a:t>29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5CB03D-52F8-45FC-9D51-CC9AF1B89DEC}" type="slidenum">
              <a:rPr lang="en-US" smtClean="0"/>
              <a:pPr/>
              <a:t>33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5CB03D-52F8-45FC-9D51-CC9AF1B89DEC}" type="slidenum">
              <a:rPr lang="en-US" smtClean="0"/>
              <a:pPr/>
              <a:t>34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B8B279-4079-43B3-8013-D8D81AB870A7}" type="slidenum">
              <a:rPr lang="en-US" smtClean="0"/>
              <a:pPr/>
              <a:t>35</a:t>
            </a:fld>
            <a:endParaRPr 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B8B279-4079-43B3-8013-D8D81AB870A7}" type="slidenum">
              <a:rPr lang="en-US" smtClean="0"/>
              <a:pPr/>
              <a:t>36</a:t>
            </a:fld>
            <a:endParaRPr 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5CB03D-52F8-45FC-9D51-CC9AF1B89DEC}" type="slidenum">
              <a:rPr lang="en-US" smtClean="0"/>
              <a:pPr/>
              <a:t>37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5CB03D-52F8-45FC-9D51-CC9AF1B89DEC}" type="slidenum">
              <a:rPr lang="en-US" smtClean="0"/>
              <a:pPr/>
              <a:t>38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5CB03D-52F8-45FC-9D51-CC9AF1B89DEC}" type="slidenum">
              <a:rPr lang="en-US" smtClean="0"/>
              <a:pPr/>
              <a:t>39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5CB03D-52F8-45FC-9D51-CC9AF1B89DEC}" type="slidenum">
              <a:rPr lang="en-US" smtClean="0"/>
              <a:pPr/>
              <a:t>41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5CB03D-52F8-45FC-9D51-CC9AF1B89DEC}" type="slidenum">
              <a:rPr lang="en-US" smtClean="0"/>
              <a:pPr/>
              <a:t>42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5CB03D-52F8-45FC-9D51-CC9AF1B89DEC}" type="slidenum">
              <a:rPr lang="en-US" smtClean="0"/>
              <a:pPr/>
              <a:t>43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5CB03D-52F8-45FC-9D51-CC9AF1B89DEC}" type="slidenum">
              <a:rPr lang="en-US" smtClean="0"/>
              <a:pPr/>
              <a:t>48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5CB03D-52F8-45FC-9D51-CC9AF1B89DEC}" type="slidenum">
              <a:rPr lang="en-US" smtClean="0"/>
              <a:t>49</a:t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5CB03D-52F8-45FC-9D51-CC9AF1B89DEC}" type="slidenum">
              <a:rPr lang="en-US" smtClean="0"/>
              <a:t>50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75944E-4B40-4F7C-801B-77016558CF03}" type="datetime1">
              <a:rPr lang="en-US" smtClean="0"/>
              <a:t>12/1/2011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8737D0-1F07-487A-BC82-FDF5B924E95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EB9E3-FBC0-4A26-9907-1B89F268982C}" type="datetime1">
              <a:rPr lang="en-US" smtClean="0"/>
              <a:t>12/1/2011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F01DC3CA-C97C-41DC-8EA5-85CDA6AC761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dirty="0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13E5D13-4EFD-46C2-83F2-1D829E763694}" type="datetime1">
              <a:rPr lang="en-US" smtClean="0"/>
              <a:t>12/1/2011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8737D0-1F07-487A-BC82-FDF5B924E95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pic>
        <p:nvPicPr>
          <p:cNvPr id="11" name="Picture 10" descr="MHS_Seal"/>
          <p:cNvPicPr>
            <a:picLocks noChangeAspect="1"/>
          </p:cNvPicPr>
          <p:nvPr userDrawn="1"/>
        </p:nvPicPr>
        <p:blipFill rotWithShape="1">
          <a:blip r:embed="rId2"/>
          <a:srcRect l="14587" t="10764" r="14810" b="15302"/>
          <a:stretch/>
        </p:blipFill>
        <p:spPr bwMode="auto">
          <a:xfrm>
            <a:off x="332476" y="472759"/>
            <a:ext cx="2486924" cy="2472030"/>
          </a:xfrm>
          <a:prstGeom prst="ellipse">
            <a:avLst/>
          </a:prstGeom>
          <a:noFill/>
          <a:effectLst>
            <a:reflection blurRad="6350" stA="50000" endA="300" endPos="38500" dist="50800" dir="5400000" sy="-100000" algn="bl" rotWithShape="0"/>
          </a:effectLst>
          <a:scene3d>
            <a:camera prst="perspectiveContrastingRightFacing" fov="6300000">
              <a:rot lat="577258" lon="19571128" rev="319054"/>
            </a:camera>
            <a:lightRig rig="threePt" dir="t"/>
          </a:scene3d>
          <a:sp3d>
            <a:bevelT w="101600" prst="riblet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20DBAC-0281-4E75-A988-C107140AA63F}" type="datetime1">
              <a:rPr lang="en-US" smtClean="0"/>
              <a:t>12/1/2011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8737D0-1F07-487A-BC82-FDF5B924E95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01EEF1-4BA3-4242-965F-EB04D8C5B31D}" type="datetime1">
              <a:rPr lang="en-US" smtClean="0"/>
              <a:t>12/1/2011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8737D0-1F07-487A-BC82-FDF5B924E95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E1AEFD9-A848-4F27-A250-9BB515A3377B}" type="datetime1">
              <a:rPr lang="en-US" smtClean="0"/>
              <a:t>12/1/2011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8737D0-1F07-487A-BC82-FDF5B924E95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159B2D7-701F-459D-AC1A-86FFECD656C6}" type="datetime1">
              <a:rPr lang="en-US" smtClean="0"/>
              <a:t>12/1/2011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8737D0-1F07-487A-BC82-FDF5B924E95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B384E6-B4CC-4D03-8EBB-0295225786A8}" type="datetime1">
              <a:rPr lang="en-US" smtClean="0"/>
              <a:t>12/1/2011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8737D0-1F07-487A-BC82-FDF5B924E95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3E72006-6515-4887-BB99-7C4A6D499715}" type="datetime1">
              <a:rPr lang="en-US" smtClean="0"/>
              <a:t>12/1/2011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8737D0-1F07-487A-BC82-FDF5B924E95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D0E06F-3788-4064-8718-3756F8498937}" type="datetime1">
              <a:rPr lang="en-US" smtClean="0"/>
              <a:t>12/1/2011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8737D0-1F07-487A-BC82-FDF5B924E95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470080-7B24-4ECE-B6B8-43EB4DADBDDC}" type="datetime1">
              <a:rPr lang="en-US" smtClean="0"/>
              <a:t>12/1/2011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8737D0-1F07-487A-BC82-FDF5B924E95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6029E77-5877-413A-BD01-894394D6E116}" type="datetime1">
              <a:rPr lang="en-US" smtClean="0"/>
              <a:t>12/1/2011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D18737D0-1F07-487A-BC82-FDF5B924E95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pic>
        <p:nvPicPr>
          <p:cNvPr id="13" name="Picture 12" descr="MHS_Seal"/>
          <p:cNvPicPr>
            <a:picLocks noChangeAspect="1"/>
          </p:cNvPicPr>
          <p:nvPr userDrawn="1"/>
        </p:nvPicPr>
        <p:blipFill rotWithShape="1">
          <a:blip r:embed="rId13"/>
          <a:srcRect l="14587" t="10764" r="14810" b="15302"/>
          <a:stretch/>
        </p:blipFill>
        <p:spPr bwMode="auto">
          <a:xfrm>
            <a:off x="84090" y="168129"/>
            <a:ext cx="1287509" cy="1279798"/>
          </a:xfrm>
          <a:prstGeom prst="ellipse">
            <a:avLst/>
          </a:prstGeom>
          <a:noFill/>
          <a:effectLst>
            <a:reflection blurRad="6350" stA="50000" endA="300" endPos="38500" dist="50800" dir="5400000" sy="-100000" algn="bl" rotWithShape="0"/>
          </a:effectLst>
          <a:scene3d>
            <a:camera prst="perspectiveContrastingRightFacing" fov="6300000">
              <a:rot lat="577258" lon="19571128" rev="319054"/>
            </a:camera>
            <a:lightRig rig="threePt" dir="t"/>
          </a:scene3d>
          <a:sp3d>
            <a:bevelT w="101600" prst="riblet"/>
          </a:sp3d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wmf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sa.gov/portal/content/105075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hyperlink" Target="http://www.cfm.va.gov/til/bim/BIMGuide/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2.wm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5" Type="http://schemas.openxmlformats.org/officeDocument/2006/relationships/image" Target="../media/image28.png"/><Relationship Id="rId4" Type="http://schemas.openxmlformats.org/officeDocument/2006/relationships/image" Target="../media/image30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w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bdg.org/ccb/DOD/UFC/ufc_4_510_01.pdf" TargetMode="External"/><Relationship Id="rId2" Type="http://schemas.openxmlformats.org/officeDocument/2006/relationships/hyperlink" Target="http://www.wbdg.org/" TargetMode="External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ricare.mil/ocfo/ppmd/index.cfm" TargetMode="External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mhsworldclassfacilities.org/" TargetMode="External"/><Relationship Id="rId4" Type="http://schemas.openxmlformats.org/officeDocument/2006/relationships/image" Target="../media/image45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wm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tricare.mil/ocfo/ppmd/guideplates.cfm#Tools-BIM" TargetMode="Externa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Welcome!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3901440" cy="3864936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BIM in the </a:t>
            </a:r>
            <a:r>
              <a:rPr lang="en-US" dirty="0" err="1" smtClean="0"/>
              <a:t>DoD</a:t>
            </a:r>
            <a:r>
              <a:rPr lang="en-US" dirty="0" smtClean="0"/>
              <a:t>-MHS</a:t>
            </a:r>
          </a:p>
          <a:p>
            <a:r>
              <a:rPr lang="en-US" dirty="0" smtClean="0"/>
              <a:t>(an overview)</a:t>
            </a:r>
          </a:p>
          <a:p>
            <a:endParaRPr lang="en-US" dirty="0" smtClean="0"/>
          </a:p>
          <a:p>
            <a:r>
              <a:rPr lang="en-US" dirty="0" err="1" smtClean="0"/>
              <a:t>EcoBuild</a:t>
            </a:r>
            <a:r>
              <a:rPr lang="en-US" dirty="0" smtClean="0"/>
              <a:t> </a:t>
            </a:r>
            <a:r>
              <a:rPr lang="en-US" dirty="0" smtClean="0"/>
              <a:t>2011</a:t>
            </a:r>
            <a:endParaRPr lang="en-US" dirty="0" smtClean="0"/>
          </a:p>
          <a:p>
            <a:r>
              <a:rPr lang="en-US" i="1" dirty="0"/>
              <a:t>S401:  BIM in the </a:t>
            </a:r>
            <a:r>
              <a:rPr lang="en-US" i="1" dirty="0" err="1"/>
              <a:t>DoD's</a:t>
            </a:r>
            <a:r>
              <a:rPr lang="en-US" i="1" dirty="0"/>
              <a:t> Military Health System Facility Life Cycle Management</a:t>
            </a:r>
          </a:p>
          <a:p>
            <a:endParaRPr lang="en-US" i="1" dirty="0"/>
          </a:p>
          <a:p>
            <a:r>
              <a:rPr lang="en-US" dirty="0" smtClean="0"/>
              <a:t>December </a:t>
            </a:r>
            <a:r>
              <a:rPr lang="en-US" dirty="0" smtClean="0"/>
              <a:t>6, 2011</a:t>
            </a:r>
            <a:endParaRPr lang="en-US" dirty="0"/>
          </a:p>
        </p:txBody>
      </p:sp>
      <p:pic>
        <p:nvPicPr>
          <p:cNvPr id="4" name="Picture 3" descr="MHS_Seal"/>
          <p:cNvPicPr>
            <a:picLocks noChangeAspect="1"/>
          </p:cNvPicPr>
          <p:nvPr/>
        </p:nvPicPr>
        <p:blipFill rotWithShape="1">
          <a:blip r:embed="rId3"/>
          <a:srcRect l="14587" t="10764" r="14810" b="15302"/>
          <a:stretch/>
        </p:blipFill>
        <p:spPr bwMode="auto">
          <a:xfrm>
            <a:off x="5105400" y="1524000"/>
            <a:ext cx="3505200" cy="3484207"/>
          </a:xfrm>
          <a:prstGeom prst="ellipse">
            <a:avLst/>
          </a:prstGeom>
          <a:noFill/>
          <a:effectLst>
            <a:reflection blurRad="6350" stA="50000" endA="300" endPos="38500" dist="50800" dir="5400000" sy="-100000" algn="bl" rotWithShape="0"/>
          </a:effectLst>
        </p:spPr>
      </p:pic>
      <p:pic>
        <p:nvPicPr>
          <p:cNvPr id="5" name="Picture 4" descr="DOD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491845" y="5022062"/>
            <a:ext cx="1295400" cy="1295400"/>
          </a:xfrm>
          <a:prstGeom prst="ellipse">
            <a:avLst/>
          </a:prstGeom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Agenda/Topics To Be Covered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Introduction</a:t>
            </a:r>
          </a:p>
          <a:p>
            <a:r>
              <a:rPr lang="en-US" dirty="0" smtClean="0"/>
              <a:t>BIM Basics</a:t>
            </a:r>
          </a:p>
          <a:p>
            <a:pPr lvl="1"/>
            <a:r>
              <a:rPr lang="en-US" dirty="0" smtClean="0"/>
              <a:t>Definition</a:t>
            </a:r>
          </a:p>
          <a:p>
            <a:pPr lvl="1"/>
            <a:r>
              <a:rPr lang="en-US" dirty="0" smtClean="0"/>
              <a:t>Overview</a:t>
            </a:r>
          </a:p>
          <a:p>
            <a:pPr lvl="1"/>
            <a:r>
              <a:rPr lang="en-US" dirty="0" smtClean="0"/>
              <a:t>BIM in the Federal Government…</a:t>
            </a:r>
          </a:p>
          <a:p>
            <a:r>
              <a:rPr lang="en-US" dirty="0" smtClean="0"/>
              <a:t>MHS BIM Objectives</a:t>
            </a:r>
          </a:p>
          <a:p>
            <a:pPr lvl="1"/>
            <a:r>
              <a:rPr lang="en-US" dirty="0" smtClean="0"/>
              <a:t>FLCM Applications | Enabler</a:t>
            </a:r>
          </a:p>
          <a:p>
            <a:r>
              <a:rPr lang="en-US" dirty="0" smtClean="0"/>
              <a:t>UFC 4-510-01 (Chapter 20 – BIM)</a:t>
            </a:r>
          </a:p>
          <a:p>
            <a:r>
              <a:rPr lang="en-US" dirty="0" smtClean="0"/>
              <a:t>Questions</a:t>
            </a:r>
          </a:p>
          <a:p>
            <a:pPr lvl="1"/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DC3CA-C97C-41DC-8EA5-85CDA6AC761C}" type="slidenum">
              <a:rPr lang="en-US" smtClean="0"/>
              <a:pPr/>
              <a:t>2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tabLst>
                <a:tab pos="406400" algn="l"/>
              </a:tabLst>
            </a:pPr>
            <a:r>
              <a:rPr lang="en-US" dirty="0" smtClean="0"/>
              <a:t>Who’s in the audience?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737D0-1F07-487A-BC82-FDF5B924E95B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7347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Who’s here?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Planners?</a:t>
            </a:r>
          </a:p>
          <a:p>
            <a:r>
              <a:rPr lang="en-US" dirty="0" smtClean="0"/>
              <a:t>Designers (Architects &amp; Engineers)?</a:t>
            </a:r>
          </a:p>
          <a:p>
            <a:r>
              <a:rPr lang="en-US" dirty="0" smtClean="0"/>
              <a:t>Builders?</a:t>
            </a:r>
          </a:p>
          <a:p>
            <a:r>
              <a:rPr lang="en-US" dirty="0" smtClean="0"/>
              <a:t>Software Developers?</a:t>
            </a:r>
          </a:p>
          <a:p>
            <a:r>
              <a:rPr lang="en-US" dirty="0" smtClean="0"/>
              <a:t>Owners?</a:t>
            </a:r>
          </a:p>
          <a:p>
            <a:r>
              <a:rPr lang="en-US" dirty="0" smtClean="0"/>
              <a:t>Lawyers?</a:t>
            </a:r>
          </a:p>
          <a:p>
            <a:r>
              <a:rPr lang="en-US" dirty="0"/>
              <a:t>Contracting | Agents</a:t>
            </a:r>
            <a:r>
              <a:rPr lang="en-US" dirty="0" smtClean="0"/>
              <a:t>?</a:t>
            </a:r>
          </a:p>
          <a:p>
            <a:r>
              <a:rPr lang="en-US" dirty="0" smtClean="0"/>
              <a:t>Others?</a:t>
            </a:r>
            <a:endParaRPr lang="en-US" dirty="0"/>
          </a:p>
          <a:p>
            <a:endParaRPr lang="en-US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DC3CA-C97C-41DC-8EA5-85CDA6AC761C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1692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3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400" dirty="0"/>
              <a:t>Introduction – </a:t>
            </a:r>
            <a:r>
              <a:rPr lang="en-US" sz="3400" dirty="0" smtClean="0"/>
              <a:t>Russ Manning</a:t>
            </a:r>
            <a:endParaRPr lang="en-US" sz="3400" dirty="0"/>
          </a:p>
        </p:txBody>
      </p:sp>
      <p:sp>
        <p:nvSpPr>
          <p:cNvPr id="1373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DoD Military Health System (MHS)</a:t>
            </a:r>
          </a:p>
          <a:p>
            <a:pPr lvl="1"/>
            <a:r>
              <a:rPr lang="en-US" dirty="0" smtClean="0"/>
              <a:t>Portfolio Planning and Management Division (PPMD), Capital Planning Branch (CPB)</a:t>
            </a:r>
          </a:p>
          <a:p>
            <a:r>
              <a:rPr lang="en-US" dirty="0" smtClean="0"/>
              <a:t>Job Relating to BIM:</a:t>
            </a:r>
          </a:p>
          <a:p>
            <a:pPr lvl="1"/>
            <a:r>
              <a:rPr lang="en-US" dirty="0" smtClean="0"/>
              <a:t>Developing “Corporate” BIM Policy</a:t>
            </a:r>
          </a:p>
          <a:p>
            <a:pPr lvl="1"/>
            <a:r>
              <a:rPr lang="en-US" dirty="0" smtClean="0"/>
              <a:t>Coordinating BIM across the Facility Life Cycle Management (FLCM)</a:t>
            </a:r>
          </a:p>
          <a:p>
            <a:pPr lvl="1"/>
            <a:r>
              <a:rPr lang="en-US" dirty="0" smtClean="0"/>
              <a:t>Coordinating with DVA, Kaiser Permanente and Sutter Health in the Healthcare BIM Consortium (HBC) with BIM Software Developers – what do we really need for FLCM</a:t>
            </a:r>
            <a:endParaRPr lang="en-US" dirty="0"/>
          </a:p>
          <a:p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DC3CA-C97C-41DC-8EA5-85CDA6AC761C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4920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3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400" dirty="0"/>
              <a:t>Introduction – </a:t>
            </a:r>
            <a:r>
              <a:rPr lang="en-US" sz="3400" dirty="0" smtClean="0"/>
              <a:t>DoD MHS</a:t>
            </a:r>
            <a:endParaRPr lang="en-US" sz="3400" dirty="0"/>
          </a:p>
        </p:txBody>
      </p:sp>
      <p:sp>
        <p:nvSpPr>
          <p:cNvPr id="1373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DoD Military Health System (MHS)</a:t>
            </a:r>
          </a:p>
          <a:p>
            <a:r>
              <a:rPr lang="en-US" dirty="0" smtClean="0"/>
              <a:t>Approximately 77million GSF of facilities:</a:t>
            </a:r>
          </a:p>
          <a:p>
            <a:pPr lvl="1"/>
            <a:r>
              <a:rPr lang="en-US" dirty="0" smtClean="0"/>
              <a:t>Hospital Facilities – 59</a:t>
            </a:r>
          </a:p>
          <a:p>
            <a:pPr lvl="1"/>
            <a:r>
              <a:rPr lang="en-US" dirty="0" smtClean="0"/>
              <a:t>Medical Clinic Facilities – 364</a:t>
            </a:r>
          </a:p>
          <a:p>
            <a:pPr lvl="1"/>
            <a:r>
              <a:rPr lang="en-US" dirty="0" smtClean="0"/>
              <a:t>Dental Clinic Facilities – 282</a:t>
            </a:r>
          </a:p>
          <a:p>
            <a:pPr lvl="1"/>
            <a:r>
              <a:rPr lang="en-US" dirty="0" smtClean="0"/>
              <a:t>Veterinary Facilities – 288</a:t>
            </a:r>
          </a:p>
          <a:p>
            <a:pPr lvl="1"/>
            <a:r>
              <a:rPr lang="en-US" dirty="0" smtClean="0"/>
              <a:t>Multiple Medical Research Laboratories</a:t>
            </a:r>
          </a:p>
          <a:p>
            <a:r>
              <a:rPr lang="en-US" dirty="0" smtClean="0"/>
              <a:t>Approximately $9B currently in design or construction</a:t>
            </a:r>
          </a:p>
          <a:p>
            <a:r>
              <a:rPr lang="en-US" dirty="0" smtClean="0"/>
              <a:t>Approximately $1B annual capital investment</a:t>
            </a:r>
            <a:br>
              <a:rPr lang="en-US" dirty="0" smtClean="0"/>
            </a:br>
            <a:endParaRPr lang="en-US" dirty="0" smtClean="0"/>
          </a:p>
          <a:p>
            <a:endParaRPr lang="en-US" dirty="0"/>
          </a:p>
          <a:p>
            <a:pPr lvl="1"/>
            <a:endParaRPr lang="en-US" dirty="0"/>
          </a:p>
          <a:p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DC3CA-C97C-41DC-8EA5-85CDA6AC761C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6956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0" name="Picture 16" descr="http://www.af.mil/shared/media/photodb/web/060719-F-4728F-00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68" r="17514" b="36723"/>
          <a:stretch/>
        </p:blipFill>
        <p:spPr bwMode="auto">
          <a:xfrm>
            <a:off x="1295400" y="1728780"/>
            <a:ext cx="4396333" cy="17785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Introduction – Many Delivery Platforms</a:t>
            </a:r>
            <a:endParaRPr lang="en-US" dirty="0"/>
          </a:p>
        </p:txBody>
      </p:sp>
      <p:pic>
        <p:nvPicPr>
          <p:cNvPr id="5" name="Picture 2" descr="http://www.health.mil/Libraries/Content_Images/USNS-Mercy2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75908">
            <a:off x="5151332" y="1107290"/>
            <a:ext cx="3783306" cy="251657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1034" name="Picture 10" descr="http://www.nca-integration.amedd.army.mil/jtfimages/Collage_main_2_revised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7" t="26046" r="1776" b="24219"/>
          <a:stretch/>
        </p:blipFill>
        <p:spPr bwMode="auto">
          <a:xfrm rot="525260">
            <a:off x="467550" y="3773806"/>
            <a:ext cx="6902034" cy="2667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1036" name="Picture 12" descr="http://www.health.mil/Libraries/Content_Images/MedrespTraining1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95708">
            <a:off x="5566658" y="3451587"/>
            <a:ext cx="3191979" cy="20947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1038" name="Picture 14" descr="http://www.ng.mil/news/archives/2010/09/images/090810-Kansas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4946294"/>
            <a:ext cx="2057400" cy="1530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DC3CA-C97C-41DC-8EA5-85CDA6AC761C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3159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Introduction – Many Locations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1219200"/>
          </a:xfrm>
        </p:spPr>
        <p:txBody>
          <a:bodyPr/>
          <a:lstStyle/>
          <a:p>
            <a:r>
              <a:rPr lang="en-US" dirty="0" smtClean="0"/>
              <a:t>Pick a location…</a:t>
            </a:r>
            <a:r>
              <a:rPr lang="en-US" dirty="0" err="1" smtClean="0"/>
              <a:t>DoD’s</a:t>
            </a:r>
            <a:r>
              <a:rPr lang="en-US" dirty="0" smtClean="0"/>
              <a:t> MHS has likely provided care there</a:t>
            </a:r>
            <a:endParaRPr lang="en-US" dirty="0"/>
          </a:p>
        </p:txBody>
      </p:sp>
      <p:pic>
        <p:nvPicPr>
          <p:cNvPr id="4101" name="Picture 5" descr="C:\Users\Bussy\AppData\Local\Microsoft\Windows\Temporary Internet Files\Content.IE5\LYO9XIKC\MC900432634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676400"/>
            <a:ext cx="5728855" cy="5728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Content Placeholder 2"/>
          <p:cNvSpPr txBox="1">
            <a:spLocks/>
          </p:cNvSpPr>
          <p:nvPr/>
        </p:nvSpPr>
        <p:spPr>
          <a:xfrm>
            <a:off x="5715000" y="2590800"/>
            <a:ext cx="3124200" cy="3809999"/>
          </a:xfrm>
          <a:prstGeom prst="rect">
            <a:avLst/>
          </a:prstGeom>
        </p:spPr>
        <p:txBody>
          <a:bodyPr>
            <a:normAutofit fontScale="70000" lnSpcReduction="20000"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en-US" dirty="0" smtClean="0"/>
              <a:t>Direct Patient Care of Service Members &amp; Families</a:t>
            </a:r>
          </a:p>
          <a:p>
            <a:r>
              <a:rPr lang="en-US" dirty="0" smtClean="0"/>
              <a:t>Veterans</a:t>
            </a:r>
          </a:p>
          <a:p>
            <a:r>
              <a:rPr lang="en-US" dirty="0" smtClean="0"/>
              <a:t>Humanitarian Aid</a:t>
            </a:r>
          </a:p>
          <a:p>
            <a:r>
              <a:rPr lang="en-US" dirty="0" smtClean="0"/>
              <a:t>Disaster Relief</a:t>
            </a:r>
          </a:p>
          <a:p>
            <a:r>
              <a:rPr lang="en-US" dirty="0" smtClean="0"/>
              <a:t>Infectious Disease Response</a:t>
            </a:r>
          </a:p>
          <a:p>
            <a:r>
              <a:rPr lang="en-US" dirty="0" smtClean="0"/>
              <a:t>War Zone Casualty Care</a:t>
            </a:r>
          </a:p>
          <a:p>
            <a:r>
              <a:rPr lang="en-US" dirty="0" smtClean="0"/>
              <a:t>Etc.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DC3CA-C97C-41DC-8EA5-85CDA6AC761C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2538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Introduction – Big Picture Reality</a:t>
            </a:r>
            <a:endParaRPr lang="en-US" dirty="0"/>
          </a:p>
        </p:txBody>
      </p:sp>
      <p:pic>
        <p:nvPicPr>
          <p:cNvPr id="6" name="Picture 4" descr="http://www.health.mil/Libraries/Featured_Story_Images/AnimalWWfeat.jpg?decreaseOnly=true&amp;width=332&amp;height=200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6605" y="1600200"/>
            <a:ext cx="1969334" cy="1312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126" name="Picture 6" descr="DoD Promotes Global Awareness and Solutions for HIV/AID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0" y="3094485"/>
            <a:ext cx="1965960" cy="13106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128" name="Picture 8" descr="http://www.health.mil/Libraries/Content_Images/CombatInjury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1600200"/>
            <a:ext cx="1965960" cy="13033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132" name="Picture 12" descr="http://www.health.mil/Libraries/Featured_Story_Images/RealwarriorLegTOP.jpg?decreaseOnly=true&amp;width=332&amp;height=20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0" y="4572000"/>
            <a:ext cx="1965960" cy="13106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grpSp>
        <p:nvGrpSpPr>
          <p:cNvPr id="5" name="Group 4"/>
          <p:cNvGrpSpPr/>
          <p:nvPr/>
        </p:nvGrpSpPr>
        <p:grpSpPr>
          <a:xfrm>
            <a:off x="1219200" y="2057400"/>
            <a:ext cx="2286000" cy="3139321"/>
            <a:chOff x="1219200" y="2578926"/>
            <a:chExt cx="2286000" cy="3139321"/>
          </a:xfrm>
        </p:grpSpPr>
        <p:pic>
          <p:nvPicPr>
            <p:cNvPr id="5122" name="Picture 2" descr="C:\Users\Bussy\AppData\Local\Microsoft\Windows\Temporary Internet Files\Content.IE5\HQ5LE331\MC900391080[1].wmf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19200" y="3215142"/>
              <a:ext cx="1826971" cy="169895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1219200" y="2578926"/>
              <a:ext cx="2286000" cy="31393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It is not about this…</a:t>
              </a:r>
            </a:p>
            <a:p>
              <a:endParaRPr lang="en-US" dirty="0"/>
            </a:p>
            <a:p>
              <a:endParaRPr lang="en-US" dirty="0" smtClean="0"/>
            </a:p>
            <a:p>
              <a:endParaRPr lang="en-US" dirty="0"/>
            </a:p>
            <a:p>
              <a:endParaRPr lang="en-US" dirty="0" smtClean="0"/>
            </a:p>
            <a:p>
              <a:endParaRPr lang="en-US" dirty="0"/>
            </a:p>
            <a:p>
              <a:endParaRPr lang="en-US" dirty="0" smtClean="0"/>
            </a:p>
            <a:p>
              <a:endParaRPr lang="en-US" dirty="0"/>
            </a:p>
            <a:p>
              <a:endParaRPr lang="en-US" dirty="0" smtClean="0"/>
            </a:p>
            <a:p>
              <a:r>
                <a:rPr lang="en-US" dirty="0" smtClean="0"/>
                <a:t>…this supports what it is about.</a:t>
              </a:r>
              <a:endParaRPr lang="en-US" dirty="0"/>
            </a:p>
          </p:txBody>
        </p:sp>
      </p:grpSp>
      <p:pic>
        <p:nvPicPr>
          <p:cNvPr id="5134" name="Picture 14" descr="http://www.health.mil/Libraries/Featured_Story_Images/HorseFS.jpg?decreaseOnly=true&amp;width=332&amp;height=20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4572000"/>
            <a:ext cx="1965960" cy="13106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136" name="Picture 16" descr="http://www.health.mil/Libraries/Featured_Story_Images/AW2_lead-FS.jpg?decreaseOnly=true&amp;width=332&amp;height=20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3094484"/>
            <a:ext cx="1965960" cy="13106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7" name="Notched Right Arrow 6"/>
          <p:cNvSpPr/>
          <p:nvPr/>
        </p:nvSpPr>
        <p:spPr>
          <a:xfrm>
            <a:off x="3276600" y="2693616"/>
            <a:ext cx="1143000" cy="1344984"/>
          </a:xfrm>
          <a:prstGeom prst="notchedRightArrow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4648200" y="6019800"/>
            <a:ext cx="40805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It is about the delivery of healthcare…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DC3CA-C97C-41DC-8EA5-85CDA6AC761C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4587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3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400" dirty="0"/>
              <a:t>Introduction – </a:t>
            </a:r>
            <a:r>
              <a:rPr lang="en-US" sz="3400" dirty="0" smtClean="0"/>
              <a:t>DoD MHS</a:t>
            </a:r>
            <a:endParaRPr lang="en-US" sz="3400" dirty="0"/>
          </a:p>
        </p:txBody>
      </p:sp>
      <p:sp>
        <p:nvSpPr>
          <p:cNvPr id="1373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sz="2000" dirty="0" smtClean="0"/>
              <a:t>BIM’s value as an enabling tool to support our FLCM and better exchange data/information</a:t>
            </a:r>
            <a:r>
              <a:rPr lang="en-US" sz="2000" dirty="0" smtClean="0"/>
              <a:t>.</a:t>
            </a:r>
            <a:endParaRPr lang="en-US" sz="700" dirty="0" smtClean="0"/>
          </a:p>
          <a:p>
            <a:r>
              <a:rPr lang="en-US" sz="2000" b="1" dirty="0" smtClean="0"/>
              <a:t>Historically:</a:t>
            </a:r>
            <a:endParaRPr lang="en-US" sz="2000" b="1" dirty="0" smtClean="0"/>
          </a:p>
          <a:p>
            <a:pPr lvl="1"/>
            <a:r>
              <a:rPr lang="en-US" sz="1800" dirty="0" smtClean="0"/>
              <a:t>Project by Project Basis (fragmented approach)</a:t>
            </a:r>
          </a:p>
          <a:p>
            <a:pPr lvl="1"/>
            <a:r>
              <a:rPr lang="en-US" sz="1800" dirty="0" smtClean="0"/>
              <a:t>Have had BIM in contracts since 2005</a:t>
            </a:r>
          </a:p>
          <a:p>
            <a:pPr lvl="1"/>
            <a:r>
              <a:rPr lang="en-US" sz="1800" dirty="0" smtClean="0"/>
              <a:t>Incremental and Objective Driven Approach.</a:t>
            </a:r>
          </a:p>
          <a:p>
            <a:pPr lvl="1"/>
            <a:r>
              <a:rPr lang="en-US" sz="1800" dirty="0" smtClean="0"/>
              <a:t>All construction projects over $5M are utilizing BIM in varying </a:t>
            </a:r>
            <a:r>
              <a:rPr lang="en-US" sz="1800" dirty="0" smtClean="0"/>
              <a:t>degrees.</a:t>
            </a:r>
          </a:p>
          <a:p>
            <a:r>
              <a:rPr lang="en-US" sz="2000" b="1" dirty="0" smtClean="0"/>
              <a:t>Currently:</a:t>
            </a:r>
            <a:endParaRPr lang="en-US" sz="2000" b="1" dirty="0" smtClean="0"/>
          </a:p>
          <a:p>
            <a:pPr lvl="1"/>
            <a:r>
              <a:rPr lang="en-US" sz="1800" dirty="0" smtClean="0">
                <a:solidFill>
                  <a:srgbClr val="C00000"/>
                </a:solidFill>
              </a:rPr>
              <a:t>Healthcare System Approach</a:t>
            </a:r>
          </a:p>
          <a:p>
            <a:pPr lvl="1"/>
            <a:r>
              <a:rPr lang="en-US" sz="1800" dirty="0" smtClean="0"/>
              <a:t>Corporate </a:t>
            </a:r>
            <a:r>
              <a:rPr lang="en-US" sz="1800" dirty="0" smtClean="0"/>
              <a:t>BIM Policy in UFC 4-510-01 – minimum BIM requirements, directly related to our “corporate” BIM Objectives</a:t>
            </a:r>
            <a:r>
              <a:rPr lang="en-US" sz="1800" dirty="0" smtClean="0"/>
              <a:t>.  </a:t>
            </a:r>
          </a:p>
          <a:p>
            <a:pPr lvl="1"/>
            <a:r>
              <a:rPr lang="en-US" sz="1800" dirty="0" smtClean="0"/>
              <a:t>Required on all FY13 Projects and Beyond – </a:t>
            </a:r>
            <a:r>
              <a:rPr lang="en-US" sz="1800" dirty="0" smtClean="0">
                <a:solidFill>
                  <a:srgbClr val="FF0000"/>
                </a:solidFill>
              </a:rPr>
              <a:t>all designs started this fall</a:t>
            </a:r>
            <a:endParaRPr lang="en-US" sz="1800" dirty="0"/>
          </a:p>
          <a:p>
            <a:pPr lvl="1"/>
            <a:endParaRPr lang="en-US" sz="1800" dirty="0"/>
          </a:p>
          <a:p>
            <a:endParaRPr lang="en-US" sz="20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DC3CA-C97C-41DC-8EA5-85CDA6AC761C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2224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BIM Definitions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tabLst>
                <a:tab pos="406400" algn="l"/>
              </a:tabLst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737D0-1F07-487A-BC82-FDF5B924E95B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7347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BIM Basics – Definition (GSA)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i="1" dirty="0" smtClean="0"/>
              <a:t>Building Information Modeling is the development and use of a multi-faceted computer software data model to not only document a building design, but to simulate the construction and operation of a new capital facility or a recapitalized (modernized) facility. The resulting Building Information Model is a </a:t>
            </a:r>
            <a:r>
              <a:rPr lang="en-US" sz="2800" i="1" dirty="0" smtClean="0">
                <a:solidFill>
                  <a:srgbClr val="FF0000"/>
                </a:solidFill>
              </a:rPr>
              <a:t>data-rich, object-based, intelligent and parametric digital representation of the facility, from which views appropriate to various users’ needs can be extracted and analyzed to generate feedback and improvement of the facility design</a:t>
            </a:r>
            <a:r>
              <a:rPr lang="en-US" sz="2800" i="1" dirty="0" smtClean="0"/>
              <a:t>.</a:t>
            </a:r>
            <a:endParaRPr lang="en-US" sz="2800" i="1" dirty="0"/>
          </a:p>
        </p:txBody>
      </p:sp>
      <p:sp>
        <p:nvSpPr>
          <p:cNvPr id="4" name="TextBox 3"/>
          <p:cNvSpPr txBox="1"/>
          <p:nvPr/>
        </p:nvSpPr>
        <p:spPr>
          <a:xfrm>
            <a:off x="1447800" y="5943600"/>
            <a:ext cx="4114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u="sng" dirty="0" smtClean="0">
                <a:hlinkClick r:id="rId3"/>
              </a:rPr>
              <a:t>http://www.gsa.gov/portal/content/105075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3648" y="6305550"/>
            <a:ext cx="457200" cy="476250"/>
          </a:xfrm>
        </p:spPr>
        <p:txBody>
          <a:bodyPr/>
          <a:lstStyle/>
          <a:p>
            <a:fld id="{D18737D0-1F07-487A-BC82-FDF5B924E95B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6249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BIM Basics - Definitions</a:t>
            </a:r>
            <a:endParaRPr lang="en-US" dirty="0"/>
          </a:p>
        </p:txBody>
      </p:sp>
      <p:pic>
        <p:nvPicPr>
          <p:cNvPr id="5" name="Picture 2" descr="http://www.nca-integration.amedd.army.mil/jtfimages/intrepid-night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2286000"/>
            <a:ext cx="3175000" cy="21209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Bussy\AppData\Local\Microsoft\Windows\Temporary Internet Files\Content.IE5\S91AY7VJ\MP900401942[1].jp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1813" y="2286000"/>
            <a:ext cx="2543701" cy="381369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524000" y="1624696"/>
            <a:ext cx="26338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The image is important….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5600579" y="1486197"/>
            <a:ext cx="33647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The data &amp; information is even more important!</a:t>
            </a:r>
            <a:endParaRPr lang="en-US" dirty="0"/>
          </a:p>
        </p:txBody>
      </p:sp>
      <p:pic>
        <p:nvPicPr>
          <p:cNvPr id="6150" name="Picture 6" descr="C:\Users\Bussy\AppData\Local\Microsoft\Windows\Temporary Internet Files\Content.IE5\LYO9XIKC\MC900433793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4190999"/>
            <a:ext cx="2590800" cy="2590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DC3CA-C97C-41DC-8EA5-85CDA6AC761C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6220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BIM Basics - Definition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data-rich</a:t>
            </a:r>
          </a:p>
          <a:p>
            <a:r>
              <a:rPr lang="en-US" dirty="0" smtClean="0"/>
              <a:t>object-based</a:t>
            </a:r>
          </a:p>
          <a:p>
            <a:r>
              <a:rPr lang="en-US" dirty="0" smtClean="0"/>
              <a:t>intelligent </a:t>
            </a:r>
            <a:r>
              <a:rPr lang="en-US" dirty="0"/>
              <a:t>and parametric digital representation of the </a:t>
            </a:r>
            <a:r>
              <a:rPr lang="en-US" dirty="0" smtClean="0"/>
              <a:t>facility</a:t>
            </a:r>
          </a:p>
          <a:p>
            <a:r>
              <a:rPr lang="en-US" dirty="0" smtClean="0"/>
              <a:t>Supports:</a:t>
            </a:r>
          </a:p>
          <a:p>
            <a:pPr lvl="1"/>
            <a:r>
              <a:rPr lang="en-US" dirty="0" smtClean="0"/>
              <a:t>views </a:t>
            </a:r>
            <a:r>
              <a:rPr lang="en-US" dirty="0"/>
              <a:t>appropriate to various users’ needs can be extracted and </a:t>
            </a:r>
            <a:r>
              <a:rPr lang="en-US" dirty="0" smtClean="0"/>
              <a:t>analyzed</a:t>
            </a:r>
          </a:p>
          <a:p>
            <a:pPr lvl="1"/>
            <a:r>
              <a:rPr lang="en-US" dirty="0" smtClean="0"/>
              <a:t>generate feedback</a:t>
            </a:r>
          </a:p>
          <a:p>
            <a:pPr lvl="1"/>
            <a:r>
              <a:rPr lang="en-US" dirty="0" smtClean="0"/>
              <a:t>improvement </a:t>
            </a:r>
            <a:r>
              <a:rPr lang="en-US" dirty="0"/>
              <a:t>of the facility </a:t>
            </a:r>
            <a:r>
              <a:rPr lang="en-US" dirty="0" smtClean="0"/>
              <a:t>design &amp; construction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DC3CA-C97C-41DC-8EA5-85CDA6AC761C}" type="slidenum">
              <a:rPr lang="en-US" smtClean="0"/>
              <a:pPr/>
              <a:t>14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BIM Basics - Overview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435608" y="1676400"/>
            <a:ext cx="7498080" cy="48006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1" name="Arc 20"/>
          <p:cNvSpPr>
            <a:spLocks/>
          </p:cNvSpPr>
          <p:nvPr/>
        </p:nvSpPr>
        <p:spPr bwMode="auto">
          <a:xfrm flipV="1">
            <a:off x="1447800" y="1676400"/>
            <a:ext cx="6172200" cy="4343400"/>
          </a:xfrm>
          <a:custGeom>
            <a:avLst/>
            <a:gdLst>
              <a:gd name="G0" fmla="+- 277 0 0"/>
              <a:gd name="G1" fmla="+- 21600 0 0"/>
              <a:gd name="G2" fmla="+- 21600 0 0"/>
              <a:gd name="T0" fmla="*/ 0 w 21877"/>
              <a:gd name="T1" fmla="*/ 2 h 21600"/>
              <a:gd name="T2" fmla="*/ 21877 w 21877"/>
              <a:gd name="T3" fmla="*/ 21600 h 21600"/>
              <a:gd name="T4" fmla="*/ 277 w 21877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877" h="21600" fill="none" extrusionOk="0">
                <a:moveTo>
                  <a:pt x="-1" y="1"/>
                </a:moveTo>
                <a:cubicBezTo>
                  <a:pt x="92" y="0"/>
                  <a:pt x="184" y="-1"/>
                  <a:pt x="277" y="0"/>
                </a:cubicBezTo>
                <a:cubicBezTo>
                  <a:pt x="12206" y="0"/>
                  <a:pt x="21877" y="9670"/>
                  <a:pt x="21877" y="21600"/>
                </a:cubicBezTo>
              </a:path>
              <a:path w="21877" h="21600" stroke="0" extrusionOk="0">
                <a:moveTo>
                  <a:pt x="-1" y="1"/>
                </a:moveTo>
                <a:cubicBezTo>
                  <a:pt x="92" y="0"/>
                  <a:pt x="184" y="-1"/>
                  <a:pt x="277" y="0"/>
                </a:cubicBezTo>
                <a:cubicBezTo>
                  <a:pt x="12206" y="0"/>
                  <a:pt x="21877" y="9670"/>
                  <a:pt x="21877" y="21600"/>
                </a:cubicBezTo>
                <a:lnTo>
                  <a:pt x="277" y="21600"/>
                </a:lnTo>
                <a:close/>
              </a:path>
            </a:pathLst>
          </a:custGeom>
          <a:noFill/>
          <a:ln w="38100">
            <a:solidFill>
              <a:schemeClr val="folHlink"/>
            </a:solidFill>
            <a:round/>
            <a:headEnd/>
            <a:tailEnd/>
          </a:ln>
          <a:effectLst/>
        </p:spPr>
        <p:txBody>
          <a:bodyPr rot="10800000" wrap="none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/>
            <a:endParaRPr lang="en-US"/>
          </a:p>
        </p:txBody>
      </p:sp>
      <p:sp>
        <p:nvSpPr>
          <p:cNvPr id="32" name="Arc 24"/>
          <p:cNvSpPr>
            <a:spLocks/>
          </p:cNvSpPr>
          <p:nvPr/>
        </p:nvSpPr>
        <p:spPr bwMode="auto">
          <a:xfrm flipH="1" flipV="1">
            <a:off x="1524000" y="1676400"/>
            <a:ext cx="6172200" cy="4343400"/>
          </a:xfrm>
          <a:custGeom>
            <a:avLst/>
            <a:gdLst>
              <a:gd name="G0" fmla="+- 277 0 0"/>
              <a:gd name="G1" fmla="+- 21600 0 0"/>
              <a:gd name="G2" fmla="+- 21600 0 0"/>
              <a:gd name="T0" fmla="*/ 0 w 21877"/>
              <a:gd name="T1" fmla="*/ 2 h 21600"/>
              <a:gd name="T2" fmla="*/ 21877 w 21877"/>
              <a:gd name="T3" fmla="*/ 21600 h 21600"/>
              <a:gd name="T4" fmla="*/ 277 w 21877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877" h="21600" fill="none" extrusionOk="0">
                <a:moveTo>
                  <a:pt x="-1" y="1"/>
                </a:moveTo>
                <a:cubicBezTo>
                  <a:pt x="92" y="0"/>
                  <a:pt x="184" y="-1"/>
                  <a:pt x="277" y="0"/>
                </a:cubicBezTo>
                <a:cubicBezTo>
                  <a:pt x="12206" y="0"/>
                  <a:pt x="21877" y="9670"/>
                  <a:pt x="21877" y="21600"/>
                </a:cubicBezTo>
              </a:path>
              <a:path w="21877" h="21600" stroke="0" extrusionOk="0">
                <a:moveTo>
                  <a:pt x="-1" y="1"/>
                </a:moveTo>
                <a:cubicBezTo>
                  <a:pt x="92" y="0"/>
                  <a:pt x="184" y="-1"/>
                  <a:pt x="277" y="0"/>
                </a:cubicBezTo>
                <a:cubicBezTo>
                  <a:pt x="12206" y="0"/>
                  <a:pt x="21877" y="9670"/>
                  <a:pt x="21877" y="21600"/>
                </a:cubicBezTo>
                <a:lnTo>
                  <a:pt x="277" y="21600"/>
                </a:lnTo>
                <a:close/>
              </a:path>
            </a:pathLst>
          </a:custGeom>
          <a:noFill/>
          <a:ln w="76200">
            <a:solidFill>
              <a:srgbClr val="990000"/>
            </a:solidFill>
            <a:round/>
            <a:headEnd/>
            <a:tailEnd/>
          </a:ln>
          <a:effectLst/>
        </p:spPr>
        <p:txBody>
          <a:bodyPr rot="10800000" wrap="none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/>
            <a:endParaRPr lang="en-US"/>
          </a:p>
        </p:txBody>
      </p:sp>
      <p:sp>
        <p:nvSpPr>
          <p:cNvPr id="33" name="Freeform 32"/>
          <p:cNvSpPr>
            <a:spLocks/>
          </p:cNvSpPr>
          <p:nvPr/>
        </p:nvSpPr>
        <p:spPr bwMode="auto">
          <a:xfrm>
            <a:off x="1447800" y="3797300"/>
            <a:ext cx="6299200" cy="2298700"/>
          </a:xfrm>
          <a:custGeom>
            <a:avLst/>
            <a:gdLst/>
            <a:ahLst/>
            <a:cxnLst>
              <a:cxn ang="0">
                <a:pos x="0" y="1389"/>
              </a:cxn>
              <a:cxn ang="0">
                <a:pos x="704" y="1245"/>
              </a:cxn>
              <a:cxn ang="0">
                <a:pos x="1144" y="173"/>
              </a:cxn>
              <a:cxn ang="0">
                <a:pos x="1632" y="205"/>
              </a:cxn>
              <a:cxn ang="0">
                <a:pos x="2024" y="1205"/>
              </a:cxn>
              <a:cxn ang="0">
                <a:pos x="3968" y="1397"/>
              </a:cxn>
            </a:cxnLst>
            <a:rect l="0" t="0" r="r" b="b"/>
            <a:pathLst>
              <a:path w="3968" h="1448">
                <a:moveTo>
                  <a:pt x="0" y="1389"/>
                </a:moveTo>
                <a:cubicBezTo>
                  <a:pt x="117" y="1365"/>
                  <a:pt x="513" y="1448"/>
                  <a:pt x="704" y="1245"/>
                </a:cubicBezTo>
                <a:cubicBezTo>
                  <a:pt x="895" y="1042"/>
                  <a:pt x="989" y="346"/>
                  <a:pt x="1144" y="173"/>
                </a:cubicBezTo>
                <a:cubicBezTo>
                  <a:pt x="1299" y="0"/>
                  <a:pt x="1485" y="33"/>
                  <a:pt x="1632" y="205"/>
                </a:cubicBezTo>
                <a:cubicBezTo>
                  <a:pt x="1779" y="377"/>
                  <a:pt x="1635" y="1006"/>
                  <a:pt x="2024" y="1205"/>
                </a:cubicBezTo>
                <a:cubicBezTo>
                  <a:pt x="2413" y="1404"/>
                  <a:pt x="3563" y="1357"/>
                  <a:pt x="3968" y="1397"/>
                </a:cubicBezTo>
              </a:path>
            </a:pathLst>
          </a:custGeom>
          <a:solidFill>
            <a:schemeClr val="accent1"/>
          </a:solidFill>
          <a:ln w="38100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endParaRPr lang="en-US"/>
          </a:p>
        </p:txBody>
      </p:sp>
      <p:sp>
        <p:nvSpPr>
          <p:cNvPr id="34" name="Line 4"/>
          <p:cNvSpPr>
            <a:spLocks noChangeShapeType="1"/>
          </p:cNvSpPr>
          <p:nvPr/>
        </p:nvSpPr>
        <p:spPr bwMode="auto">
          <a:xfrm>
            <a:off x="1295400" y="1676400"/>
            <a:ext cx="0" cy="441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endParaRPr lang="en-US"/>
          </a:p>
        </p:txBody>
      </p:sp>
      <p:sp>
        <p:nvSpPr>
          <p:cNvPr id="35" name="Line 5"/>
          <p:cNvSpPr>
            <a:spLocks noChangeShapeType="1"/>
          </p:cNvSpPr>
          <p:nvPr/>
        </p:nvSpPr>
        <p:spPr bwMode="auto">
          <a:xfrm>
            <a:off x="1295400" y="6096000"/>
            <a:ext cx="6477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endParaRPr lang="en-US"/>
          </a:p>
        </p:txBody>
      </p:sp>
      <p:sp>
        <p:nvSpPr>
          <p:cNvPr id="36" name="Line 6"/>
          <p:cNvSpPr>
            <a:spLocks noChangeShapeType="1"/>
          </p:cNvSpPr>
          <p:nvPr/>
        </p:nvSpPr>
        <p:spPr bwMode="auto">
          <a:xfrm>
            <a:off x="1995488" y="1676400"/>
            <a:ext cx="0" cy="4648200"/>
          </a:xfrm>
          <a:prstGeom prst="line">
            <a:avLst/>
          </a:prstGeom>
          <a:noFill/>
          <a:ln w="9525">
            <a:solidFill>
              <a:srgbClr val="C0C0C0"/>
            </a:solidFill>
            <a:prstDash val="dash"/>
            <a:round/>
            <a:headEnd/>
            <a:tailEnd/>
          </a:ln>
          <a:effectLst/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endParaRPr lang="en-US"/>
          </a:p>
        </p:txBody>
      </p:sp>
      <p:sp>
        <p:nvSpPr>
          <p:cNvPr id="37" name="Text Box 7"/>
          <p:cNvSpPr txBox="1">
            <a:spLocks noChangeArrowheads="1"/>
          </p:cNvSpPr>
          <p:nvPr/>
        </p:nvSpPr>
        <p:spPr bwMode="auto">
          <a:xfrm>
            <a:off x="1355725" y="6096000"/>
            <a:ext cx="501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/>
            <a:r>
              <a:rPr lang="en-US"/>
              <a:t>PD</a:t>
            </a:r>
          </a:p>
        </p:txBody>
      </p:sp>
      <p:sp>
        <p:nvSpPr>
          <p:cNvPr id="38" name="Text Box 8"/>
          <p:cNvSpPr txBox="1">
            <a:spLocks noChangeArrowheads="1"/>
          </p:cNvSpPr>
          <p:nvPr/>
        </p:nvSpPr>
        <p:spPr bwMode="auto">
          <a:xfrm>
            <a:off x="2038350" y="6096000"/>
            <a:ext cx="501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/>
            <a:r>
              <a:rPr lang="en-US"/>
              <a:t>SD</a:t>
            </a:r>
          </a:p>
        </p:txBody>
      </p:sp>
      <p:sp>
        <p:nvSpPr>
          <p:cNvPr id="39" name="Text Box 9"/>
          <p:cNvSpPr txBox="1">
            <a:spLocks noChangeArrowheads="1"/>
          </p:cNvSpPr>
          <p:nvPr/>
        </p:nvSpPr>
        <p:spPr bwMode="auto">
          <a:xfrm>
            <a:off x="2722563" y="6096000"/>
            <a:ext cx="514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/>
            <a:r>
              <a:rPr lang="en-US"/>
              <a:t>DD</a:t>
            </a:r>
          </a:p>
        </p:txBody>
      </p:sp>
      <p:sp>
        <p:nvSpPr>
          <p:cNvPr id="40" name="Text Box 10"/>
          <p:cNvSpPr txBox="1">
            <a:spLocks noChangeArrowheads="1"/>
          </p:cNvSpPr>
          <p:nvPr/>
        </p:nvSpPr>
        <p:spPr bwMode="auto">
          <a:xfrm>
            <a:off x="3417888" y="6096000"/>
            <a:ext cx="514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/>
            <a:r>
              <a:rPr lang="en-US"/>
              <a:t>CD</a:t>
            </a:r>
          </a:p>
        </p:txBody>
      </p:sp>
      <p:sp>
        <p:nvSpPr>
          <p:cNvPr id="41" name="Text Box 11"/>
          <p:cNvSpPr txBox="1">
            <a:spLocks noChangeArrowheads="1"/>
          </p:cNvSpPr>
          <p:nvPr/>
        </p:nvSpPr>
        <p:spPr bwMode="auto">
          <a:xfrm>
            <a:off x="4114800" y="6096000"/>
            <a:ext cx="717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/>
            <a:r>
              <a:rPr lang="en-US"/>
              <a:t>Proc.</a:t>
            </a:r>
          </a:p>
        </p:txBody>
      </p:sp>
      <p:sp>
        <p:nvSpPr>
          <p:cNvPr id="42" name="Text Box 12"/>
          <p:cNvSpPr txBox="1">
            <a:spLocks noChangeArrowheads="1"/>
          </p:cNvSpPr>
          <p:nvPr/>
        </p:nvSpPr>
        <p:spPr bwMode="auto">
          <a:xfrm>
            <a:off x="6629400" y="6096000"/>
            <a:ext cx="1301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/>
            <a:r>
              <a:rPr lang="en-US"/>
              <a:t>Operations</a:t>
            </a:r>
          </a:p>
        </p:txBody>
      </p:sp>
      <p:sp>
        <p:nvSpPr>
          <p:cNvPr id="43" name="Line 13"/>
          <p:cNvSpPr>
            <a:spLocks noChangeShapeType="1"/>
          </p:cNvSpPr>
          <p:nvPr/>
        </p:nvSpPr>
        <p:spPr bwMode="auto">
          <a:xfrm>
            <a:off x="2697163" y="1676400"/>
            <a:ext cx="0" cy="4648200"/>
          </a:xfrm>
          <a:prstGeom prst="line">
            <a:avLst/>
          </a:prstGeom>
          <a:noFill/>
          <a:ln w="9525">
            <a:solidFill>
              <a:srgbClr val="C0C0C0"/>
            </a:solidFill>
            <a:prstDash val="dash"/>
            <a:round/>
            <a:headEnd/>
            <a:tailEnd/>
          </a:ln>
          <a:effectLst/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endParaRPr lang="en-US"/>
          </a:p>
        </p:txBody>
      </p:sp>
      <p:sp>
        <p:nvSpPr>
          <p:cNvPr id="44" name="Line 14"/>
          <p:cNvSpPr>
            <a:spLocks noChangeShapeType="1"/>
          </p:cNvSpPr>
          <p:nvPr/>
        </p:nvSpPr>
        <p:spPr bwMode="auto">
          <a:xfrm>
            <a:off x="3397250" y="1676400"/>
            <a:ext cx="0" cy="4648200"/>
          </a:xfrm>
          <a:prstGeom prst="line">
            <a:avLst/>
          </a:prstGeom>
          <a:noFill/>
          <a:ln w="9525">
            <a:solidFill>
              <a:srgbClr val="C0C0C0"/>
            </a:solidFill>
            <a:prstDash val="dash"/>
            <a:round/>
            <a:headEnd/>
            <a:tailEnd/>
          </a:ln>
          <a:effectLst/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endParaRPr lang="en-US"/>
          </a:p>
        </p:txBody>
      </p:sp>
      <p:sp>
        <p:nvSpPr>
          <p:cNvPr id="45" name="Line 15"/>
          <p:cNvSpPr>
            <a:spLocks noChangeShapeType="1"/>
          </p:cNvSpPr>
          <p:nvPr/>
        </p:nvSpPr>
        <p:spPr bwMode="auto">
          <a:xfrm>
            <a:off x="4098925" y="1676400"/>
            <a:ext cx="0" cy="4648200"/>
          </a:xfrm>
          <a:prstGeom prst="line">
            <a:avLst/>
          </a:prstGeom>
          <a:noFill/>
          <a:ln w="9525">
            <a:solidFill>
              <a:srgbClr val="C0C0C0"/>
            </a:solidFill>
            <a:prstDash val="dash"/>
            <a:round/>
            <a:headEnd/>
            <a:tailEnd/>
          </a:ln>
          <a:effectLst/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endParaRPr lang="en-US"/>
          </a:p>
        </p:txBody>
      </p:sp>
      <p:sp>
        <p:nvSpPr>
          <p:cNvPr id="46" name="Line 16"/>
          <p:cNvSpPr>
            <a:spLocks noChangeShapeType="1"/>
          </p:cNvSpPr>
          <p:nvPr/>
        </p:nvSpPr>
        <p:spPr bwMode="auto">
          <a:xfrm>
            <a:off x="4800600" y="1676400"/>
            <a:ext cx="0" cy="4648200"/>
          </a:xfrm>
          <a:prstGeom prst="line">
            <a:avLst/>
          </a:prstGeom>
          <a:noFill/>
          <a:ln w="9525">
            <a:solidFill>
              <a:srgbClr val="C0C0C0"/>
            </a:solidFill>
            <a:prstDash val="dash"/>
            <a:round/>
            <a:headEnd/>
            <a:tailEnd/>
          </a:ln>
          <a:effectLst/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endParaRPr lang="en-US"/>
          </a:p>
        </p:txBody>
      </p:sp>
      <p:sp>
        <p:nvSpPr>
          <p:cNvPr id="47" name="Line 17"/>
          <p:cNvSpPr>
            <a:spLocks noChangeShapeType="1"/>
          </p:cNvSpPr>
          <p:nvPr/>
        </p:nvSpPr>
        <p:spPr bwMode="auto">
          <a:xfrm>
            <a:off x="6019800" y="1676400"/>
            <a:ext cx="0" cy="4648200"/>
          </a:xfrm>
          <a:prstGeom prst="line">
            <a:avLst/>
          </a:prstGeom>
          <a:noFill/>
          <a:ln w="9525">
            <a:solidFill>
              <a:srgbClr val="C0C0C0"/>
            </a:solidFill>
            <a:prstDash val="dash"/>
            <a:round/>
            <a:headEnd/>
            <a:tailEnd/>
          </a:ln>
          <a:effectLst/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endParaRPr lang="en-US"/>
          </a:p>
        </p:txBody>
      </p:sp>
      <p:sp>
        <p:nvSpPr>
          <p:cNvPr id="48" name="Text Box 18"/>
          <p:cNvSpPr txBox="1">
            <a:spLocks noChangeArrowheads="1"/>
          </p:cNvSpPr>
          <p:nvPr/>
        </p:nvSpPr>
        <p:spPr bwMode="auto">
          <a:xfrm>
            <a:off x="5022850" y="6096000"/>
            <a:ext cx="844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/>
            <a:r>
              <a:rPr lang="en-US"/>
              <a:t>Const.</a:t>
            </a:r>
          </a:p>
        </p:txBody>
      </p:sp>
      <p:sp>
        <p:nvSpPr>
          <p:cNvPr id="49" name="AutoShape 19"/>
          <p:cNvSpPr>
            <a:spLocks/>
          </p:cNvSpPr>
          <p:nvPr/>
        </p:nvSpPr>
        <p:spPr bwMode="auto">
          <a:xfrm>
            <a:off x="3733800" y="3289300"/>
            <a:ext cx="1447800" cy="406400"/>
          </a:xfrm>
          <a:prstGeom prst="callout1">
            <a:avLst>
              <a:gd name="adj1" fmla="val 28125"/>
              <a:gd name="adj2" fmla="val -5264"/>
              <a:gd name="adj3" fmla="val 221875"/>
              <a:gd name="adj4" fmla="val -5264"/>
            </a:avLst>
          </a:prstGeom>
          <a:solidFill>
            <a:schemeClr val="bg1"/>
          </a:solidFill>
          <a:ln w="9525">
            <a:solidFill>
              <a:schemeClr val="tx1">
                <a:lumMod val="65000"/>
                <a:lumOff val="35000"/>
              </a:schemeClr>
            </a:solidFill>
            <a:miter lim="800000"/>
            <a:headEnd type="oval" w="lg" len="lg"/>
            <a:tailEnd/>
          </a:ln>
          <a:effectLst/>
        </p:spPr>
        <p:txBody>
          <a:bodyPr lIns="0" tIns="0" rIns="0" bIns="0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Traditional design process</a:t>
            </a:r>
          </a:p>
        </p:txBody>
      </p:sp>
      <p:sp>
        <p:nvSpPr>
          <p:cNvPr id="50" name="AutoShape 21"/>
          <p:cNvSpPr>
            <a:spLocks/>
          </p:cNvSpPr>
          <p:nvPr/>
        </p:nvSpPr>
        <p:spPr bwMode="auto">
          <a:xfrm>
            <a:off x="6477000" y="2209800"/>
            <a:ext cx="914400" cy="203200"/>
          </a:xfrm>
          <a:prstGeom prst="callout1">
            <a:avLst>
              <a:gd name="adj1" fmla="val 137500"/>
              <a:gd name="adj2" fmla="val 12500"/>
              <a:gd name="adj3" fmla="val 137500"/>
              <a:gd name="adj4" fmla="val 112500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oval" w="lg" len="lg"/>
            <a:tailEnd/>
          </a:ln>
          <a:effectLst/>
        </p:spPr>
        <p:txBody>
          <a:bodyPr lIns="0" tIns="0" rIns="0" bIns="0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US" sz="1400" dirty="0"/>
              <a:t>Cost ($)</a:t>
            </a:r>
          </a:p>
        </p:txBody>
      </p:sp>
      <p:sp>
        <p:nvSpPr>
          <p:cNvPr id="51" name="Freeform 50"/>
          <p:cNvSpPr>
            <a:spLocks/>
          </p:cNvSpPr>
          <p:nvPr/>
        </p:nvSpPr>
        <p:spPr bwMode="auto">
          <a:xfrm>
            <a:off x="1447800" y="4191000"/>
            <a:ext cx="6134100" cy="1866900"/>
          </a:xfrm>
          <a:custGeom>
            <a:avLst/>
            <a:gdLst/>
            <a:ahLst/>
            <a:cxnLst>
              <a:cxn ang="0">
                <a:pos x="0" y="1146"/>
              </a:cxn>
              <a:cxn ang="0">
                <a:pos x="160" y="1018"/>
              </a:cxn>
              <a:cxn ang="0">
                <a:pos x="336" y="199"/>
              </a:cxn>
              <a:cxn ang="0">
                <a:pos x="744" y="127"/>
              </a:cxn>
              <a:cxn ang="0">
                <a:pos x="1208" y="959"/>
              </a:cxn>
              <a:cxn ang="0">
                <a:pos x="3864" y="1146"/>
              </a:cxn>
            </a:cxnLst>
            <a:rect l="0" t="0" r="r" b="b"/>
            <a:pathLst>
              <a:path w="3864" h="1176">
                <a:moveTo>
                  <a:pt x="0" y="1146"/>
                </a:moveTo>
                <a:cubicBezTo>
                  <a:pt x="27" y="1125"/>
                  <a:pt x="104" y="1176"/>
                  <a:pt x="160" y="1018"/>
                </a:cubicBezTo>
                <a:cubicBezTo>
                  <a:pt x="216" y="860"/>
                  <a:pt x="239" y="347"/>
                  <a:pt x="336" y="199"/>
                </a:cubicBezTo>
                <a:cubicBezTo>
                  <a:pt x="433" y="51"/>
                  <a:pt x="599" y="0"/>
                  <a:pt x="744" y="127"/>
                </a:cubicBezTo>
                <a:cubicBezTo>
                  <a:pt x="889" y="254"/>
                  <a:pt x="688" y="789"/>
                  <a:pt x="1208" y="959"/>
                </a:cubicBezTo>
                <a:cubicBezTo>
                  <a:pt x="1728" y="1129"/>
                  <a:pt x="3311" y="1107"/>
                  <a:pt x="3864" y="1146"/>
                </a:cubicBezTo>
              </a:path>
            </a:pathLst>
          </a:custGeom>
          <a:solidFill>
            <a:srgbClr val="FFFF99">
              <a:alpha val="56000"/>
            </a:srgbClr>
          </a:solidFill>
          <a:ln w="38100" cmpd="sng">
            <a:solidFill>
              <a:srgbClr val="B1B517"/>
            </a:solidFill>
            <a:round/>
            <a:headEnd/>
            <a:tailEnd/>
          </a:ln>
          <a:effectLst/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endParaRPr lang="en-US"/>
          </a:p>
        </p:txBody>
      </p:sp>
      <p:sp>
        <p:nvSpPr>
          <p:cNvPr id="52" name="AutoShape 23"/>
          <p:cNvSpPr>
            <a:spLocks/>
          </p:cNvSpPr>
          <p:nvPr/>
        </p:nvSpPr>
        <p:spPr bwMode="auto">
          <a:xfrm>
            <a:off x="2362200" y="2438400"/>
            <a:ext cx="1295400" cy="292100"/>
          </a:xfrm>
          <a:prstGeom prst="callout1">
            <a:avLst>
              <a:gd name="adj1" fmla="val 39130"/>
              <a:gd name="adj2" fmla="val -5884"/>
              <a:gd name="adj3" fmla="val 739130"/>
              <a:gd name="adj4" fmla="val -5884"/>
            </a:avLst>
          </a:prstGeom>
          <a:solidFill>
            <a:schemeClr val="bg1"/>
          </a:solidFill>
          <a:ln w="9525">
            <a:solidFill>
              <a:schemeClr val="tx1">
                <a:lumMod val="65000"/>
                <a:lumOff val="35000"/>
              </a:schemeClr>
            </a:solidFill>
            <a:miter lim="800000"/>
            <a:headEnd type="oval" w="lg" len="lg"/>
            <a:tailEnd/>
          </a:ln>
          <a:effectLst/>
        </p:spPr>
        <p:txBody>
          <a:bodyPr lIns="0" tIns="0" rIns="0" bIns="0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Idealized design process</a:t>
            </a:r>
          </a:p>
        </p:txBody>
      </p:sp>
      <p:sp>
        <p:nvSpPr>
          <p:cNvPr id="53" name="AutoShape 25"/>
          <p:cNvSpPr>
            <a:spLocks/>
          </p:cNvSpPr>
          <p:nvPr/>
        </p:nvSpPr>
        <p:spPr bwMode="auto">
          <a:xfrm>
            <a:off x="1828800" y="1371600"/>
            <a:ext cx="1981200" cy="381000"/>
          </a:xfrm>
          <a:prstGeom prst="callout1">
            <a:avLst>
              <a:gd name="adj1" fmla="val 120000"/>
              <a:gd name="adj2" fmla="val 94231"/>
              <a:gd name="adj3" fmla="val 120000"/>
              <a:gd name="adj4" fmla="val -14745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oval" w="lg" len="lg"/>
            <a:tailEnd/>
          </a:ln>
          <a:effectLst/>
        </p:spPr>
        <p:txBody>
          <a:bodyPr lIns="0" tIns="0" rIns="0" bIns="0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US" sz="1400" dirty="0"/>
              <a:t>Ability to impact project costs and functions</a:t>
            </a:r>
          </a:p>
        </p:txBody>
      </p:sp>
      <p:sp>
        <p:nvSpPr>
          <p:cNvPr id="54" name="Text Box 26"/>
          <p:cNvSpPr txBox="1">
            <a:spLocks noChangeArrowheads="1"/>
          </p:cNvSpPr>
          <p:nvPr/>
        </p:nvSpPr>
        <p:spPr bwMode="auto">
          <a:xfrm>
            <a:off x="6518275" y="4261643"/>
            <a:ext cx="2531462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PD</a:t>
            </a:r>
            <a:r>
              <a:rPr 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 Pre-Design</a:t>
            </a:r>
          </a:p>
          <a:p>
            <a:r>
              <a:rPr 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SD</a:t>
            </a:r>
            <a:r>
              <a:rPr 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 Schematic Design</a:t>
            </a:r>
          </a:p>
          <a:p>
            <a:r>
              <a:rPr 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DD</a:t>
            </a:r>
            <a:r>
              <a:rPr 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 Design Development</a:t>
            </a:r>
          </a:p>
          <a:p>
            <a:r>
              <a:rPr 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CD</a:t>
            </a:r>
            <a:r>
              <a:rPr 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 Construction Docs.</a:t>
            </a:r>
          </a:p>
          <a:p>
            <a:r>
              <a:rPr 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Proc.</a:t>
            </a:r>
            <a:r>
              <a:rPr 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 Procurement</a:t>
            </a:r>
          </a:p>
          <a:p>
            <a:r>
              <a:rPr 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Const.</a:t>
            </a:r>
            <a:r>
              <a:rPr 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 Construction of building</a:t>
            </a:r>
          </a:p>
          <a:p>
            <a:r>
              <a:rPr 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Operations</a:t>
            </a:r>
            <a:r>
              <a:rPr 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12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Operations</a:t>
            </a:r>
            <a:r>
              <a:rPr 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of building</a:t>
            </a:r>
          </a:p>
        </p:txBody>
      </p:sp>
      <p:sp>
        <p:nvSpPr>
          <p:cNvPr id="55" name="AutoShape 27"/>
          <p:cNvSpPr>
            <a:spLocks/>
          </p:cNvSpPr>
          <p:nvPr/>
        </p:nvSpPr>
        <p:spPr bwMode="auto">
          <a:xfrm rot="5400000">
            <a:off x="2743200" y="2971800"/>
            <a:ext cx="457200" cy="1371600"/>
          </a:xfrm>
          <a:prstGeom prst="leftBrace">
            <a:avLst>
              <a:gd name="adj1" fmla="val 0"/>
              <a:gd name="adj2" fmla="val 50000"/>
            </a:avLst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endParaRPr lang="en-US"/>
          </a:p>
        </p:txBody>
      </p:sp>
      <p:sp>
        <p:nvSpPr>
          <p:cNvPr id="56" name="Text Box 28"/>
          <p:cNvSpPr txBox="1">
            <a:spLocks noChangeArrowheads="1"/>
          </p:cNvSpPr>
          <p:nvPr/>
        </p:nvSpPr>
        <p:spPr bwMode="auto">
          <a:xfrm>
            <a:off x="2438400" y="2909888"/>
            <a:ext cx="6661150" cy="366712"/>
          </a:xfrm>
          <a:prstGeom prst="rect">
            <a:avLst/>
          </a:prstGeom>
          <a:solidFill>
            <a:schemeClr val="bg1">
              <a:alpha val="53999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US" dirty="0"/>
              <a:t>Information Provided Earlier and Quicker in the Design Process.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DC3CA-C97C-41DC-8EA5-85CDA6AC761C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7283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5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50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00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500"/>
                            </p:stCondLst>
                            <p:childTnLst>
                              <p:par>
                                <p:cTn id="4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5" grpId="0" animBg="1"/>
      <p:bldP spid="5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BIM Basics - Overview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Arc 2"/>
          <p:cNvSpPr>
            <a:spLocks/>
          </p:cNvSpPr>
          <p:nvPr/>
        </p:nvSpPr>
        <p:spPr bwMode="auto">
          <a:xfrm flipV="1">
            <a:off x="1524000" y="1683544"/>
            <a:ext cx="6172200" cy="4343400"/>
          </a:xfrm>
          <a:custGeom>
            <a:avLst/>
            <a:gdLst>
              <a:gd name="G0" fmla="+- 277 0 0"/>
              <a:gd name="G1" fmla="+- 21600 0 0"/>
              <a:gd name="G2" fmla="+- 21600 0 0"/>
              <a:gd name="T0" fmla="*/ 0 w 21877"/>
              <a:gd name="T1" fmla="*/ 2 h 21600"/>
              <a:gd name="T2" fmla="*/ 21877 w 21877"/>
              <a:gd name="T3" fmla="*/ 21600 h 21600"/>
              <a:gd name="T4" fmla="*/ 277 w 21877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877" h="21600" fill="none" extrusionOk="0">
                <a:moveTo>
                  <a:pt x="-1" y="1"/>
                </a:moveTo>
                <a:cubicBezTo>
                  <a:pt x="92" y="0"/>
                  <a:pt x="184" y="-1"/>
                  <a:pt x="277" y="0"/>
                </a:cubicBezTo>
                <a:cubicBezTo>
                  <a:pt x="12206" y="0"/>
                  <a:pt x="21877" y="9670"/>
                  <a:pt x="21877" y="21600"/>
                </a:cubicBezTo>
              </a:path>
              <a:path w="21877" h="21600" stroke="0" extrusionOk="0">
                <a:moveTo>
                  <a:pt x="-1" y="1"/>
                </a:moveTo>
                <a:cubicBezTo>
                  <a:pt x="92" y="0"/>
                  <a:pt x="184" y="-1"/>
                  <a:pt x="277" y="0"/>
                </a:cubicBezTo>
                <a:cubicBezTo>
                  <a:pt x="12206" y="0"/>
                  <a:pt x="21877" y="9670"/>
                  <a:pt x="21877" y="21600"/>
                </a:cubicBezTo>
                <a:lnTo>
                  <a:pt x="277" y="21600"/>
                </a:lnTo>
                <a:close/>
              </a:path>
            </a:pathLst>
          </a:custGeom>
          <a:noFill/>
          <a:ln w="38100">
            <a:solidFill>
              <a:schemeClr val="folHlink"/>
            </a:solidFill>
            <a:round/>
            <a:headEnd/>
            <a:tailEnd/>
          </a:ln>
          <a:effectLst/>
        </p:spPr>
        <p:txBody>
          <a:bodyPr rot="10800000" wrap="none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/>
            <a:endParaRPr lang="en-US"/>
          </a:p>
        </p:txBody>
      </p:sp>
      <p:sp>
        <p:nvSpPr>
          <p:cNvPr id="6" name="Arc 3"/>
          <p:cNvSpPr>
            <a:spLocks/>
          </p:cNvSpPr>
          <p:nvPr/>
        </p:nvSpPr>
        <p:spPr bwMode="auto">
          <a:xfrm flipH="1" flipV="1">
            <a:off x="1600200" y="1683544"/>
            <a:ext cx="6172200" cy="4343400"/>
          </a:xfrm>
          <a:custGeom>
            <a:avLst/>
            <a:gdLst>
              <a:gd name="G0" fmla="+- 277 0 0"/>
              <a:gd name="G1" fmla="+- 21600 0 0"/>
              <a:gd name="G2" fmla="+- 21600 0 0"/>
              <a:gd name="T0" fmla="*/ 0 w 21877"/>
              <a:gd name="T1" fmla="*/ 2 h 21600"/>
              <a:gd name="T2" fmla="*/ 21877 w 21877"/>
              <a:gd name="T3" fmla="*/ 21600 h 21600"/>
              <a:gd name="T4" fmla="*/ 277 w 21877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877" h="21600" fill="none" extrusionOk="0">
                <a:moveTo>
                  <a:pt x="-1" y="1"/>
                </a:moveTo>
                <a:cubicBezTo>
                  <a:pt x="92" y="0"/>
                  <a:pt x="184" y="-1"/>
                  <a:pt x="277" y="0"/>
                </a:cubicBezTo>
                <a:cubicBezTo>
                  <a:pt x="12206" y="0"/>
                  <a:pt x="21877" y="9670"/>
                  <a:pt x="21877" y="21600"/>
                </a:cubicBezTo>
              </a:path>
              <a:path w="21877" h="21600" stroke="0" extrusionOk="0">
                <a:moveTo>
                  <a:pt x="-1" y="1"/>
                </a:moveTo>
                <a:cubicBezTo>
                  <a:pt x="92" y="0"/>
                  <a:pt x="184" y="-1"/>
                  <a:pt x="277" y="0"/>
                </a:cubicBezTo>
                <a:cubicBezTo>
                  <a:pt x="12206" y="0"/>
                  <a:pt x="21877" y="9670"/>
                  <a:pt x="21877" y="21600"/>
                </a:cubicBezTo>
                <a:lnTo>
                  <a:pt x="277" y="21600"/>
                </a:lnTo>
                <a:close/>
              </a:path>
            </a:pathLst>
          </a:custGeom>
          <a:noFill/>
          <a:ln w="76200">
            <a:solidFill>
              <a:srgbClr val="990000"/>
            </a:solidFill>
            <a:round/>
            <a:headEnd/>
            <a:tailEnd/>
          </a:ln>
          <a:effectLst/>
        </p:spPr>
        <p:txBody>
          <a:bodyPr rot="10800000" wrap="none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/>
            <a:endParaRPr lang="en-US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1524000" y="3804444"/>
            <a:ext cx="6299200" cy="2298700"/>
          </a:xfrm>
          <a:custGeom>
            <a:avLst/>
            <a:gdLst/>
            <a:ahLst/>
            <a:cxnLst>
              <a:cxn ang="0">
                <a:pos x="0" y="1389"/>
              </a:cxn>
              <a:cxn ang="0">
                <a:pos x="704" y="1245"/>
              </a:cxn>
              <a:cxn ang="0">
                <a:pos x="1144" y="173"/>
              </a:cxn>
              <a:cxn ang="0">
                <a:pos x="1632" y="205"/>
              </a:cxn>
              <a:cxn ang="0">
                <a:pos x="2024" y="1205"/>
              </a:cxn>
              <a:cxn ang="0">
                <a:pos x="3968" y="1397"/>
              </a:cxn>
            </a:cxnLst>
            <a:rect l="0" t="0" r="r" b="b"/>
            <a:pathLst>
              <a:path w="3968" h="1448">
                <a:moveTo>
                  <a:pt x="0" y="1389"/>
                </a:moveTo>
                <a:cubicBezTo>
                  <a:pt x="117" y="1365"/>
                  <a:pt x="513" y="1448"/>
                  <a:pt x="704" y="1245"/>
                </a:cubicBezTo>
                <a:cubicBezTo>
                  <a:pt x="895" y="1042"/>
                  <a:pt x="989" y="346"/>
                  <a:pt x="1144" y="173"/>
                </a:cubicBezTo>
                <a:cubicBezTo>
                  <a:pt x="1299" y="0"/>
                  <a:pt x="1485" y="33"/>
                  <a:pt x="1632" y="205"/>
                </a:cubicBezTo>
                <a:cubicBezTo>
                  <a:pt x="1779" y="377"/>
                  <a:pt x="1635" y="1006"/>
                  <a:pt x="2024" y="1205"/>
                </a:cubicBezTo>
                <a:cubicBezTo>
                  <a:pt x="2413" y="1404"/>
                  <a:pt x="3563" y="1357"/>
                  <a:pt x="3968" y="1397"/>
                </a:cubicBezTo>
              </a:path>
            </a:pathLst>
          </a:custGeom>
          <a:solidFill>
            <a:schemeClr val="accent1"/>
          </a:solidFill>
          <a:ln w="38100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endParaRPr lang="en-US"/>
          </a:p>
        </p:txBody>
      </p:sp>
      <p:sp>
        <p:nvSpPr>
          <p:cNvPr id="8" name="Line 6"/>
          <p:cNvSpPr>
            <a:spLocks noChangeShapeType="1"/>
          </p:cNvSpPr>
          <p:nvPr/>
        </p:nvSpPr>
        <p:spPr bwMode="auto">
          <a:xfrm>
            <a:off x="1371600" y="1683544"/>
            <a:ext cx="0" cy="441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endParaRPr lang="en-US"/>
          </a:p>
        </p:txBody>
      </p:sp>
      <p:sp>
        <p:nvSpPr>
          <p:cNvPr id="9" name="Line 7"/>
          <p:cNvSpPr>
            <a:spLocks noChangeShapeType="1"/>
          </p:cNvSpPr>
          <p:nvPr/>
        </p:nvSpPr>
        <p:spPr bwMode="auto">
          <a:xfrm>
            <a:off x="1371600" y="6103144"/>
            <a:ext cx="6477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endParaRPr lang="en-US"/>
          </a:p>
        </p:txBody>
      </p:sp>
      <p:sp>
        <p:nvSpPr>
          <p:cNvPr id="10" name="Line 8"/>
          <p:cNvSpPr>
            <a:spLocks noChangeShapeType="1"/>
          </p:cNvSpPr>
          <p:nvPr/>
        </p:nvSpPr>
        <p:spPr bwMode="auto">
          <a:xfrm>
            <a:off x="2071688" y="1683544"/>
            <a:ext cx="0" cy="4648200"/>
          </a:xfrm>
          <a:prstGeom prst="line">
            <a:avLst/>
          </a:prstGeom>
          <a:noFill/>
          <a:ln w="9525">
            <a:solidFill>
              <a:srgbClr val="C0C0C0"/>
            </a:solidFill>
            <a:prstDash val="dash"/>
            <a:round/>
            <a:headEnd/>
            <a:tailEnd/>
          </a:ln>
          <a:effectLst/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endParaRPr lang="en-US"/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1431925" y="6103144"/>
            <a:ext cx="501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/>
            <a:r>
              <a:rPr lang="en-US"/>
              <a:t>PD</a:t>
            </a: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2114550" y="6103144"/>
            <a:ext cx="501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/>
            <a:r>
              <a:rPr lang="en-US"/>
              <a:t>SD</a:t>
            </a:r>
          </a:p>
        </p:txBody>
      </p:sp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2798763" y="6103144"/>
            <a:ext cx="514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/>
            <a:r>
              <a:rPr lang="en-US"/>
              <a:t>DD</a:t>
            </a:r>
          </a:p>
        </p:txBody>
      </p:sp>
      <p:sp>
        <p:nvSpPr>
          <p:cNvPr id="14" name="Text Box 12"/>
          <p:cNvSpPr txBox="1">
            <a:spLocks noChangeArrowheads="1"/>
          </p:cNvSpPr>
          <p:nvPr/>
        </p:nvSpPr>
        <p:spPr bwMode="auto">
          <a:xfrm>
            <a:off x="3494088" y="6103144"/>
            <a:ext cx="514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/>
            <a:r>
              <a:rPr lang="en-US"/>
              <a:t>CD</a:t>
            </a:r>
          </a:p>
        </p:txBody>
      </p:sp>
      <p:sp>
        <p:nvSpPr>
          <p:cNvPr id="15" name="Text Box 13"/>
          <p:cNvSpPr txBox="1">
            <a:spLocks noChangeArrowheads="1"/>
          </p:cNvSpPr>
          <p:nvPr/>
        </p:nvSpPr>
        <p:spPr bwMode="auto">
          <a:xfrm>
            <a:off x="4191000" y="6103144"/>
            <a:ext cx="717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/>
            <a:r>
              <a:rPr lang="en-US"/>
              <a:t>Proc.</a:t>
            </a:r>
          </a:p>
        </p:txBody>
      </p:sp>
      <p:sp>
        <p:nvSpPr>
          <p:cNvPr id="17" name="Line 15"/>
          <p:cNvSpPr>
            <a:spLocks noChangeShapeType="1"/>
          </p:cNvSpPr>
          <p:nvPr/>
        </p:nvSpPr>
        <p:spPr bwMode="auto">
          <a:xfrm>
            <a:off x="2773363" y="1683544"/>
            <a:ext cx="0" cy="4648200"/>
          </a:xfrm>
          <a:prstGeom prst="line">
            <a:avLst/>
          </a:prstGeom>
          <a:noFill/>
          <a:ln w="9525">
            <a:solidFill>
              <a:srgbClr val="C0C0C0"/>
            </a:solidFill>
            <a:prstDash val="dash"/>
            <a:round/>
            <a:headEnd/>
            <a:tailEnd/>
          </a:ln>
          <a:effectLst/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endParaRPr lang="en-US"/>
          </a:p>
        </p:txBody>
      </p:sp>
      <p:sp>
        <p:nvSpPr>
          <p:cNvPr id="18" name="Line 16"/>
          <p:cNvSpPr>
            <a:spLocks noChangeShapeType="1"/>
          </p:cNvSpPr>
          <p:nvPr/>
        </p:nvSpPr>
        <p:spPr bwMode="auto">
          <a:xfrm>
            <a:off x="3473450" y="1683544"/>
            <a:ext cx="0" cy="4648200"/>
          </a:xfrm>
          <a:prstGeom prst="line">
            <a:avLst/>
          </a:prstGeom>
          <a:noFill/>
          <a:ln w="9525">
            <a:solidFill>
              <a:srgbClr val="C0C0C0"/>
            </a:solidFill>
            <a:prstDash val="dash"/>
            <a:round/>
            <a:headEnd/>
            <a:tailEnd/>
          </a:ln>
          <a:effectLst/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endParaRPr lang="en-US"/>
          </a:p>
        </p:txBody>
      </p:sp>
      <p:sp>
        <p:nvSpPr>
          <p:cNvPr id="19" name="Line 17"/>
          <p:cNvSpPr>
            <a:spLocks noChangeShapeType="1"/>
          </p:cNvSpPr>
          <p:nvPr/>
        </p:nvSpPr>
        <p:spPr bwMode="auto">
          <a:xfrm>
            <a:off x="4175125" y="1683544"/>
            <a:ext cx="0" cy="4648200"/>
          </a:xfrm>
          <a:prstGeom prst="line">
            <a:avLst/>
          </a:prstGeom>
          <a:noFill/>
          <a:ln w="9525">
            <a:solidFill>
              <a:srgbClr val="C0C0C0"/>
            </a:solidFill>
            <a:prstDash val="dash"/>
            <a:round/>
            <a:headEnd/>
            <a:tailEnd/>
          </a:ln>
          <a:effectLst/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endParaRPr lang="en-US"/>
          </a:p>
        </p:txBody>
      </p:sp>
      <p:sp>
        <p:nvSpPr>
          <p:cNvPr id="20" name="Line 18"/>
          <p:cNvSpPr>
            <a:spLocks noChangeShapeType="1"/>
          </p:cNvSpPr>
          <p:nvPr/>
        </p:nvSpPr>
        <p:spPr bwMode="auto">
          <a:xfrm>
            <a:off x="4876800" y="1683544"/>
            <a:ext cx="0" cy="4648200"/>
          </a:xfrm>
          <a:prstGeom prst="line">
            <a:avLst/>
          </a:prstGeom>
          <a:noFill/>
          <a:ln w="9525">
            <a:solidFill>
              <a:srgbClr val="C0C0C0"/>
            </a:solidFill>
            <a:prstDash val="dash"/>
            <a:round/>
            <a:headEnd/>
            <a:tailEnd/>
          </a:ln>
          <a:effectLst/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endParaRPr lang="en-US"/>
          </a:p>
        </p:txBody>
      </p:sp>
      <p:sp>
        <p:nvSpPr>
          <p:cNvPr id="21" name="Line 19"/>
          <p:cNvSpPr>
            <a:spLocks noChangeShapeType="1"/>
          </p:cNvSpPr>
          <p:nvPr/>
        </p:nvSpPr>
        <p:spPr bwMode="auto">
          <a:xfrm>
            <a:off x="6096000" y="1683544"/>
            <a:ext cx="0" cy="4648200"/>
          </a:xfrm>
          <a:prstGeom prst="line">
            <a:avLst/>
          </a:prstGeom>
          <a:noFill/>
          <a:ln w="9525">
            <a:solidFill>
              <a:srgbClr val="C0C0C0"/>
            </a:solidFill>
            <a:prstDash val="dash"/>
            <a:round/>
            <a:headEnd/>
            <a:tailEnd/>
          </a:ln>
          <a:effectLst/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endParaRPr lang="en-US"/>
          </a:p>
        </p:txBody>
      </p:sp>
      <p:sp>
        <p:nvSpPr>
          <p:cNvPr id="23" name="AutoShape 21"/>
          <p:cNvSpPr>
            <a:spLocks/>
          </p:cNvSpPr>
          <p:nvPr/>
        </p:nvSpPr>
        <p:spPr bwMode="auto">
          <a:xfrm>
            <a:off x="3810000" y="3296444"/>
            <a:ext cx="1447800" cy="406400"/>
          </a:xfrm>
          <a:prstGeom prst="callout1">
            <a:avLst>
              <a:gd name="adj1" fmla="val 28125"/>
              <a:gd name="adj2" fmla="val -5264"/>
              <a:gd name="adj3" fmla="val 221875"/>
              <a:gd name="adj4" fmla="val -5264"/>
            </a:avLst>
          </a:prstGeom>
          <a:solidFill>
            <a:schemeClr val="bg1"/>
          </a:solidFill>
          <a:ln w="9525">
            <a:solidFill>
              <a:schemeClr val="tx1">
                <a:lumMod val="65000"/>
                <a:lumOff val="35000"/>
              </a:schemeClr>
            </a:solidFill>
            <a:miter lim="800000"/>
            <a:headEnd type="oval" w="lg" len="lg"/>
            <a:tailEnd/>
          </a:ln>
          <a:effectLst/>
        </p:spPr>
        <p:txBody>
          <a:bodyPr lIns="0" tIns="0" rIns="0" bIns="0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Traditional design process</a:t>
            </a:r>
          </a:p>
        </p:txBody>
      </p:sp>
      <p:sp>
        <p:nvSpPr>
          <p:cNvPr id="24" name="AutoShape 22"/>
          <p:cNvSpPr>
            <a:spLocks/>
          </p:cNvSpPr>
          <p:nvPr/>
        </p:nvSpPr>
        <p:spPr bwMode="auto">
          <a:xfrm>
            <a:off x="6553200" y="2216944"/>
            <a:ext cx="914400" cy="203200"/>
          </a:xfrm>
          <a:prstGeom prst="callout1">
            <a:avLst>
              <a:gd name="adj1" fmla="val 137500"/>
              <a:gd name="adj2" fmla="val 12500"/>
              <a:gd name="adj3" fmla="val 137500"/>
              <a:gd name="adj4" fmla="val 112500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oval" w="lg" len="lg"/>
            <a:tailEnd/>
          </a:ln>
          <a:effectLst/>
        </p:spPr>
        <p:txBody>
          <a:bodyPr lIns="0" tIns="0" rIns="0" bIns="0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US" sz="1400"/>
              <a:t>Cost ($)</a:t>
            </a:r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1524000" y="4198144"/>
            <a:ext cx="6134100" cy="1866900"/>
          </a:xfrm>
          <a:custGeom>
            <a:avLst/>
            <a:gdLst/>
            <a:ahLst/>
            <a:cxnLst>
              <a:cxn ang="0">
                <a:pos x="0" y="1146"/>
              </a:cxn>
              <a:cxn ang="0">
                <a:pos x="160" y="1018"/>
              </a:cxn>
              <a:cxn ang="0">
                <a:pos x="336" y="199"/>
              </a:cxn>
              <a:cxn ang="0">
                <a:pos x="744" y="127"/>
              </a:cxn>
              <a:cxn ang="0">
                <a:pos x="1208" y="959"/>
              </a:cxn>
              <a:cxn ang="0">
                <a:pos x="3864" y="1146"/>
              </a:cxn>
            </a:cxnLst>
            <a:rect l="0" t="0" r="r" b="b"/>
            <a:pathLst>
              <a:path w="3864" h="1176">
                <a:moveTo>
                  <a:pt x="0" y="1146"/>
                </a:moveTo>
                <a:cubicBezTo>
                  <a:pt x="27" y="1125"/>
                  <a:pt x="104" y="1176"/>
                  <a:pt x="160" y="1018"/>
                </a:cubicBezTo>
                <a:cubicBezTo>
                  <a:pt x="216" y="860"/>
                  <a:pt x="239" y="347"/>
                  <a:pt x="336" y="199"/>
                </a:cubicBezTo>
                <a:cubicBezTo>
                  <a:pt x="433" y="51"/>
                  <a:pt x="599" y="0"/>
                  <a:pt x="744" y="127"/>
                </a:cubicBezTo>
                <a:cubicBezTo>
                  <a:pt x="889" y="254"/>
                  <a:pt x="688" y="789"/>
                  <a:pt x="1208" y="959"/>
                </a:cubicBezTo>
                <a:cubicBezTo>
                  <a:pt x="1728" y="1129"/>
                  <a:pt x="3311" y="1107"/>
                  <a:pt x="3864" y="1146"/>
                </a:cubicBezTo>
              </a:path>
            </a:pathLst>
          </a:custGeom>
          <a:solidFill>
            <a:srgbClr val="FFFF99">
              <a:alpha val="56000"/>
            </a:srgbClr>
          </a:solidFill>
          <a:ln w="38100" cmpd="sng">
            <a:solidFill>
              <a:srgbClr val="B1B517"/>
            </a:solidFill>
            <a:round/>
            <a:headEnd/>
            <a:tailEnd/>
          </a:ln>
          <a:effectLst/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endParaRPr lang="en-US"/>
          </a:p>
        </p:txBody>
      </p:sp>
      <p:sp>
        <p:nvSpPr>
          <p:cNvPr id="26" name="AutoShape 24"/>
          <p:cNvSpPr>
            <a:spLocks/>
          </p:cNvSpPr>
          <p:nvPr/>
        </p:nvSpPr>
        <p:spPr bwMode="auto">
          <a:xfrm>
            <a:off x="2438400" y="2597944"/>
            <a:ext cx="1295400" cy="292100"/>
          </a:xfrm>
          <a:prstGeom prst="callout1">
            <a:avLst>
              <a:gd name="adj1" fmla="val 39130"/>
              <a:gd name="adj2" fmla="val -5884"/>
              <a:gd name="adj3" fmla="val 739130"/>
              <a:gd name="adj4" fmla="val -5884"/>
            </a:avLst>
          </a:prstGeom>
          <a:solidFill>
            <a:schemeClr val="bg1"/>
          </a:solidFill>
          <a:ln w="9525">
            <a:solidFill>
              <a:schemeClr val="tx1">
                <a:lumMod val="65000"/>
                <a:lumOff val="35000"/>
              </a:schemeClr>
            </a:solidFill>
            <a:miter lim="800000"/>
            <a:headEnd type="oval" w="lg" len="lg"/>
            <a:tailEnd/>
          </a:ln>
          <a:effectLst/>
        </p:spPr>
        <p:txBody>
          <a:bodyPr lIns="0" tIns="0" rIns="0" bIns="0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Idealized design process</a:t>
            </a:r>
          </a:p>
        </p:txBody>
      </p:sp>
      <p:sp>
        <p:nvSpPr>
          <p:cNvPr id="27" name="AutoShape 25"/>
          <p:cNvSpPr>
            <a:spLocks/>
          </p:cNvSpPr>
          <p:nvPr/>
        </p:nvSpPr>
        <p:spPr bwMode="auto">
          <a:xfrm>
            <a:off x="1905000" y="1378744"/>
            <a:ext cx="1981200" cy="381000"/>
          </a:xfrm>
          <a:prstGeom prst="callout1">
            <a:avLst>
              <a:gd name="adj1" fmla="val 120000"/>
              <a:gd name="adj2" fmla="val 94231"/>
              <a:gd name="adj3" fmla="val 120000"/>
              <a:gd name="adj4" fmla="val -14745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oval" w="lg" len="lg"/>
            <a:tailEnd/>
          </a:ln>
          <a:effectLst/>
        </p:spPr>
        <p:txBody>
          <a:bodyPr lIns="0" tIns="0" rIns="0" bIns="0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US" sz="1400"/>
              <a:t>Ability to impact project costs and functions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DC3CA-C97C-41DC-8EA5-85CDA6AC761C}" type="slidenum">
              <a:rPr lang="en-US" smtClean="0"/>
              <a:pPr/>
              <a:t>16</a:t>
            </a:fld>
            <a:endParaRPr lang="en-US" dirty="0"/>
          </a:p>
        </p:txBody>
      </p:sp>
      <p:grpSp>
        <p:nvGrpSpPr>
          <p:cNvPr id="28" name="Group 27"/>
          <p:cNvGrpSpPr/>
          <p:nvPr/>
        </p:nvGrpSpPr>
        <p:grpSpPr>
          <a:xfrm>
            <a:off x="2438400" y="3817144"/>
            <a:ext cx="6664324" cy="2289175"/>
            <a:chOff x="2438400" y="3817144"/>
            <a:chExt cx="6664324" cy="2289175"/>
          </a:xfrm>
        </p:grpSpPr>
        <p:sp>
          <p:nvSpPr>
            <p:cNvPr id="29" name="AutoShape 27"/>
            <p:cNvSpPr>
              <a:spLocks/>
            </p:cNvSpPr>
            <p:nvPr/>
          </p:nvSpPr>
          <p:spPr bwMode="auto">
            <a:xfrm rot="10800000">
              <a:off x="4267200" y="3893344"/>
              <a:ext cx="152400" cy="457200"/>
            </a:xfrm>
            <a:prstGeom prst="leftBrace">
              <a:avLst>
                <a:gd name="adj1" fmla="val 0"/>
                <a:gd name="adj2" fmla="val 50000"/>
              </a:avLst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endParaRPr lang="en-US"/>
            </a:p>
          </p:txBody>
        </p:sp>
        <p:sp>
          <p:nvSpPr>
            <p:cNvPr id="31" name="Line 29"/>
            <p:cNvSpPr>
              <a:spLocks noChangeShapeType="1"/>
            </p:cNvSpPr>
            <p:nvPr/>
          </p:nvSpPr>
          <p:spPr bwMode="auto">
            <a:xfrm flipH="1">
              <a:off x="3657600" y="3893344"/>
              <a:ext cx="609600" cy="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endParaRPr lang="en-US"/>
            </a:p>
          </p:txBody>
        </p:sp>
        <p:sp>
          <p:nvSpPr>
            <p:cNvPr id="32" name="Line 30"/>
            <p:cNvSpPr>
              <a:spLocks noChangeShapeType="1"/>
            </p:cNvSpPr>
            <p:nvPr/>
          </p:nvSpPr>
          <p:spPr bwMode="auto">
            <a:xfrm flipH="1">
              <a:off x="2438400" y="4350544"/>
              <a:ext cx="1828800" cy="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endParaRPr lang="en-US"/>
            </a:p>
          </p:txBody>
        </p:sp>
        <p:sp>
          <p:nvSpPr>
            <p:cNvPr id="30" name="Text Box 28"/>
            <p:cNvSpPr txBox="1">
              <a:spLocks noChangeArrowheads="1"/>
            </p:cNvSpPr>
            <p:nvPr/>
          </p:nvSpPr>
          <p:spPr bwMode="auto">
            <a:xfrm>
              <a:off x="4648200" y="3817144"/>
              <a:ext cx="4454524" cy="2289175"/>
            </a:xfrm>
            <a:prstGeom prst="rect">
              <a:avLst/>
            </a:prstGeom>
            <a:solidFill>
              <a:schemeClr val="bg1">
                <a:alpha val="69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pPr marL="342900" indent="-342900"/>
              <a:r>
                <a:rPr lang="en-US" dirty="0"/>
                <a:t>Reduced effort:</a:t>
              </a:r>
            </a:p>
            <a:p>
              <a:pPr marL="342900" indent="-342900">
                <a:buFontTx/>
                <a:buAutoNum type="arabicPeriod"/>
              </a:pPr>
              <a:r>
                <a:rPr lang="en-US" dirty="0"/>
                <a:t>Repetitive Tasks Automated</a:t>
              </a:r>
            </a:p>
            <a:p>
              <a:pPr marL="342900" indent="-342900">
                <a:buFontTx/>
                <a:buAutoNum type="arabicPeriod"/>
              </a:pPr>
              <a:r>
                <a:rPr lang="en-US" dirty="0"/>
                <a:t>Bad / Lack of information reduced</a:t>
              </a:r>
            </a:p>
            <a:p>
              <a:pPr marL="342900" indent="-342900">
                <a:buFontTx/>
                <a:buAutoNum type="arabicPeriod"/>
              </a:pPr>
              <a:r>
                <a:rPr lang="en-US" dirty="0"/>
                <a:t>Trade coordination / updates sooner (increased collaboration)</a:t>
              </a:r>
            </a:p>
            <a:p>
              <a:pPr marL="342900" indent="-342900">
                <a:buFontTx/>
                <a:buAutoNum type="arabicPeriod"/>
              </a:pPr>
              <a:r>
                <a:rPr lang="en-US" dirty="0"/>
                <a:t>Ability to provide better information to users, to support effective user/client input.</a:t>
              </a:r>
            </a:p>
          </p:txBody>
        </p:sp>
      </p:grpSp>
      <p:sp>
        <p:nvSpPr>
          <p:cNvPr id="16" name="Text Box 14"/>
          <p:cNvSpPr txBox="1">
            <a:spLocks noChangeArrowheads="1"/>
          </p:cNvSpPr>
          <p:nvPr/>
        </p:nvSpPr>
        <p:spPr bwMode="auto">
          <a:xfrm>
            <a:off x="6705600" y="6103144"/>
            <a:ext cx="1301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/>
            <a:r>
              <a:rPr lang="en-US"/>
              <a:t>Operations</a:t>
            </a:r>
          </a:p>
        </p:txBody>
      </p:sp>
      <p:sp>
        <p:nvSpPr>
          <p:cNvPr id="22" name="Text Box 20"/>
          <p:cNvSpPr txBox="1">
            <a:spLocks noChangeArrowheads="1"/>
          </p:cNvSpPr>
          <p:nvPr/>
        </p:nvSpPr>
        <p:spPr bwMode="auto">
          <a:xfrm>
            <a:off x="5099050" y="6103144"/>
            <a:ext cx="844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/>
            <a:r>
              <a:rPr lang="en-US"/>
              <a:t>Const.</a:t>
            </a:r>
          </a:p>
        </p:txBody>
      </p:sp>
    </p:spTree>
    <p:extLst>
      <p:ext uri="{BB962C8B-B14F-4D97-AF65-F5344CB8AC3E}">
        <p14:creationId xmlns:p14="http://schemas.microsoft.com/office/powerpoint/2010/main" val="2805230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BIM – Other Federal Agency Use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3648" y="6305550"/>
            <a:ext cx="457200" cy="476250"/>
          </a:xfrm>
        </p:spPr>
        <p:txBody>
          <a:bodyPr/>
          <a:lstStyle/>
          <a:p>
            <a:fld id="{D18737D0-1F07-487A-BC82-FDF5B924E95B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435608" y="1447800"/>
            <a:ext cx="3593592" cy="48006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GSA</a:t>
            </a:r>
          </a:p>
          <a:p>
            <a:r>
              <a:rPr lang="en-US" dirty="0" smtClean="0"/>
              <a:t>VA</a:t>
            </a:r>
          </a:p>
          <a:p>
            <a:r>
              <a:rPr lang="en-US" dirty="0" smtClean="0"/>
              <a:t>DoD – USACE Centers of Standardization</a:t>
            </a:r>
          </a:p>
          <a:p>
            <a:r>
              <a:rPr lang="en-US" dirty="0" smtClean="0"/>
              <a:t>FAA</a:t>
            </a:r>
          </a:p>
          <a:p>
            <a:r>
              <a:rPr lang="en-US" dirty="0" smtClean="0"/>
              <a:t>NIH</a:t>
            </a:r>
          </a:p>
          <a:p>
            <a:r>
              <a:rPr lang="en-US" dirty="0" err="1" smtClean="0"/>
              <a:t>DoE</a:t>
            </a:r>
            <a:endParaRPr lang="en-US" dirty="0" smtClean="0"/>
          </a:p>
          <a:p>
            <a:r>
              <a:rPr lang="en-US" dirty="0" smtClean="0"/>
              <a:t>DOI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1295401"/>
            <a:ext cx="3559859" cy="22378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876800" y="3348557"/>
            <a:ext cx="3959033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dirty="0">
                <a:hlinkClick r:id="rId4"/>
              </a:rPr>
              <a:t>http://www.cfm.va.gov/til/bim/BIMGuide/</a:t>
            </a:r>
            <a:endParaRPr lang="en-US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572"/>
          <a:stretch/>
        </p:blipFill>
        <p:spPr bwMode="auto">
          <a:xfrm>
            <a:off x="5029200" y="3854823"/>
            <a:ext cx="3557016" cy="25459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31794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BIM – Broader AEC Healthcare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3648" y="6305550"/>
            <a:ext cx="457200" cy="476250"/>
          </a:xfrm>
        </p:spPr>
        <p:txBody>
          <a:bodyPr/>
          <a:lstStyle/>
          <a:p>
            <a:fld id="{D18737D0-1F07-487A-BC82-FDF5B924E95B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System Owners:</a:t>
            </a:r>
          </a:p>
          <a:p>
            <a:pPr lvl="1"/>
            <a:r>
              <a:rPr lang="en-US" dirty="0" smtClean="0"/>
              <a:t>Kaiser Permanente</a:t>
            </a:r>
          </a:p>
          <a:p>
            <a:pPr lvl="1"/>
            <a:r>
              <a:rPr lang="en-US" dirty="0" smtClean="0"/>
              <a:t>Sutter Health</a:t>
            </a:r>
          </a:p>
          <a:p>
            <a:pPr lvl="1"/>
            <a:r>
              <a:rPr lang="en-US" dirty="0" smtClean="0"/>
              <a:t>Etc.</a:t>
            </a:r>
          </a:p>
          <a:p>
            <a:r>
              <a:rPr lang="en-US" dirty="0" smtClean="0"/>
              <a:t>System Owner Supporters | Team Members:</a:t>
            </a:r>
          </a:p>
          <a:p>
            <a:pPr lvl="1"/>
            <a:r>
              <a:rPr lang="en-US" dirty="0" smtClean="0"/>
              <a:t>Healthcare Designers</a:t>
            </a:r>
          </a:p>
          <a:p>
            <a:pPr lvl="2"/>
            <a:r>
              <a:rPr lang="en-US" dirty="0"/>
              <a:t>Ellerbe </a:t>
            </a:r>
            <a:r>
              <a:rPr lang="en-US" dirty="0" smtClean="0"/>
              <a:t>Becket, HDR, HKS, </a:t>
            </a:r>
            <a:r>
              <a:rPr lang="en-US" dirty="0"/>
              <a:t>HOK</a:t>
            </a:r>
            <a:r>
              <a:rPr lang="en-US" dirty="0" smtClean="0"/>
              <a:t>, LAD, RLF,  TJD/JI, etc.</a:t>
            </a:r>
          </a:p>
          <a:p>
            <a:pPr lvl="1"/>
            <a:r>
              <a:rPr lang="en-US" dirty="0" smtClean="0"/>
              <a:t>Healthcare Builders</a:t>
            </a:r>
          </a:p>
          <a:p>
            <a:pPr lvl="2"/>
            <a:r>
              <a:rPr lang="en-US" dirty="0"/>
              <a:t>Balfour Beatty, Clark</a:t>
            </a:r>
            <a:r>
              <a:rPr lang="en-US" dirty="0" smtClean="0"/>
              <a:t>, </a:t>
            </a:r>
            <a:r>
              <a:rPr lang="en-US" dirty="0" err="1"/>
              <a:t>Mortenson</a:t>
            </a:r>
            <a:r>
              <a:rPr lang="en-US" dirty="0"/>
              <a:t>, Turner, </a:t>
            </a:r>
            <a:r>
              <a:rPr lang="en-US" dirty="0" smtClean="0"/>
              <a:t>etc.</a:t>
            </a:r>
          </a:p>
        </p:txBody>
      </p:sp>
    </p:spTree>
    <p:extLst>
      <p:ext uri="{BB962C8B-B14F-4D97-AF65-F5344CB8AC3E}">
        <p14:creationId xmlns:p14="http://schemas.microsoft.com/office/powerpoint/2010/main" val="3918722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Facility life cycle management (FLCM)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tabLst>
                <a:tab pos="406400" algn="l"/>
              </a:tabLst>
            </a:pPr>
            <a:r>
              <a:rPr lang="en-US" dirty="0" smtClean="0"/>
              <a:t>The perspective of looking at the facility capital investment holistically – from inception to grave.  The capital investment is not just the planning, design and construction effort.   While important, they are dwarfed by the rest of the FLCM.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737D0-1F07-487A-BC82-FDF5B924E95B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4571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BIM Basics – FLCM Information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2133600"/>
            <a:ext cx="2679192" cy="4114800"/>
          </a:xfrm>
        </p:spPr>
        <p:txBody>
          <a:bodyPr/>
          <a:lstStyle/>
          <a:p>
            <a:pPr marL="82296" indent="0">
              <a:buNone/>
            </a:pPr>
            <a:r>
              <a:rPr lang="en-US" b="1" dirty="0"/>
              <a:t>Goal:  </a:t>
            </a:r>
            <a:r>
              <a:rPr lang="en-US" dirty="0"/>
              <a:t>Continuous Data Flow – reducing waste of redundant effort</a:t>
            </a:r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/>
        </p:nvSpPr>
        <p:spPr bwMode="auto">
          <a:xfrm>
            <a:off x="6553200" y="578008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rgbClr val="003300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fld id="{EF93EEAE-D6FD-436B-877F-90157CB51A85}" type="slidenum">
              <a:rPr lang="en-US"/>
              <a:pPr/>
              <a:t>20</a:t>
            </a:fld>
            <a:endParaRPr lang="en-US"/>
          </a:p>
        </p:txBody>
      </p:sp>
      <p:graphicFrame>
        <p:nvGraphicFramePr>
          <p:cNvPr id="5" name="Diagram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24456940"/>
              </p:ext>
            </p:extLst>
          </p:nvPr>
        </p:nvGraphicFramePr>
        <p:xfrm>
          <a:off x="3048000" y="1446366"/>
          <a:ext cx="6568006" cy="45718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Oval 5"/>
          <p:cNvSpPr/>
          <p:nvPr/>
        </p:nvSpPr>
        <p:spPr>
          <a:xfrm>
            <a:off x="5166143" y="2438400"/>
            <a:ext cx="2331720" cy="2231708"/>
          </a:xfrm>
          <a:prstGeom prst="ellipse">
            <a:avLst/>
          </a:prstGeom>
          <a:solidFill>
            <a:srgbClr val="800000"/>
          </a:solidFill>
          <a:ln>
            <a:solidFill>
              <a:schemeClr val="tx1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dirty="0" smtClean="0">
                <a:solidFill>
                  <a:schemeClr val="bg1"/>
                </a:solidFill>
              </a:rPr>
              <a:t>Mission</a:t>
            </a:r>
          </a:p>
        </p:txBody>
      </p:sp>
      <p:pic>
        <p:nvPicPr>
          <p:cNvPr id="8" name="Picture 7" descr="C:\Documents and Settings\Russell.Manning\Local Settings\Temporary Internet Files\Content.IE5\AF8ZWJKF\MCj03204220000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695743" y="2430615"/>
            <a:ext cx="608686" cy="609295"/>
          </a:xfrm>
          <a:prstGeom prst="rect">
            <a:avLst/>
          </a:prstGeom>
          <a:noFill/>
        </p:spPr>
      </p:pic>
      <p:pic>
        <p:nvPicPr>
          <p:cNvPr id="9" name="Picture 8" descr="C:\Documents and Settings\Russell.Manning\Local Settings\Temporary Internet Files\Content.IE5\AF8ZWJKF\MCj03204220000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467143" y="4454220"/>
            <a:ext cx="608686" cy="609295"/>
          </a:xfrm>
          <a:prstGeom prst="rect">
            <a:avLst/>
          </a:prstGeom>
          <a:noFill/>
        </p:spPr>
      </p:pic>
      <p:pic>
        <p:nvPicPr>
          <p:cNvPr id="10" name="Picture 9" descr="C:\Documents and Settings\Russell.Manning\Local Settings\Temporary Internet Files\Content.IE5\AF8ZWJKF\MCj03204220000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05817" y="5029200"/>
            <a:ext cx="608686" cy="609295"/>
          </a:xfrm>
          <a:prstGeom prst="rect">
            <a:avLst/>
          </a:prstGeom>
          <a:noFill/>
        </p:spPr>
      </p:pic>
      <p:pic>
        <p:nvPicPr>
          <p:cNvPr id="11" name="Picture 10" descr="C:\Documents and Settings\Russell.Manning\Local Settings\Temporary Internet Files\Content.IE5\AF8ZWJKF\MCj03204220000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15714" y="3200400"/>
            <a:ext cx="608686" cy="609295"/>
          </a:xfrm>
          <a:prstGeom prst="rect">
            <a:avLst/>
          </a:prstGeom>
          <a:noFill/>
        </p:spPr>
      </p:pic>
      <p:pic>
        <p:nvPicPr>
          <p:cNvPr id="12" name="Picture 11" descr="C:\Documents and Settings\Russell.Manning\Local Settings\Temporary Internet Files\Content.IE5\AF8ZWJKF\MCj03204220000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10160" y="1447800"/>
            <a:ext cx="608686" cy="609295"/>
          </a:xfrm>
          <a:prstGeom prst="rect">
            <a:avLst/>
          </a:prstGeom>
          <a:noFill/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DC3CA-C97C-41DC-8EA5-85CDA6AC761C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3380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BIM FLCM</a:t>
            </a:r>
            <a:br>
              <a:rPr lang="en-US" dirty="0" smtClean="0"/>
            </a:br>
            <a:r>
              <a:rPr lang="en-US" sz="2700" dirty="0" smtClean="0"/>
              <a:t>(effort by cost)</a:t>
            </a:r>
            <a:endParaRPr lang="en-US" sz="27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3648" y="6305550"/>
            <a:ext cx="457200" cy="476250"/>
          </a:xfrm>
        </p:spPr>
        <p:txBody>
          <a:bodyPr/>
          <a:lstStyle/>
          <a:p>
            <a:fld id="{D18737D0-1F07-487A-BC82-FDF5B924E95B}" type="slidenum">
              <a:rPr lang="en-US" smtClean="0"/>
              <a:pPr/>
              <a:t>21</a:t>
            </a:fld>
            <a:endParaRPr lang="en-US" dirty="0"/>
          </a:p>
        </p:txBody>
      </p:sp>
      <p:graphicFrame>
        <p:nvGraphicFramePr>
          <p:cNvPr id="6" name="Content Placeholder 3"/>
          <p:cNvGraphicFramePr>
            <a:graphicFrameLocks noGrp="1"/>
          </p:cNvGraphicFramePr>
          <p:nvPr>
            <p:ph idx="1"/>
          </p:nvPr>
        </p:nvGraphicFramePr>
        <p:xfrm>
          <a:off x="990600" y="1447800"/>
          <a:ext cx="8001000" cy="48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5" name="Picture 4" descr="MHS_Seal"/>
          <p:cNvPicPr>
            <a:picLocks noChangeAspect="1"/>
          </p:cNvPicPr>
          <p:nvPr/>
        </p:nvPicPr>
        <p:blipFill rotWithShape="1">
          <a:blip r:embed="rId4"/>
          <a:srcRect l="14587" t="10764" r="14810" b="15302"/>
          <a:stretch/>
        </p:blipFill>
        <p:spPr bwMode="auto">
          <a:xfrm>
            <a:off x="84090" y="168129"/>
            <a:ext cx="1287509" cy="1279798"/>
          </a:xfrm>
          <a:prstGeom prst="ellipse">
            <a:avLst/>
          </a:prstGeom>
          <a:noFill/>
          <a:effectLst>
            <a:reflection blurRad="6350" stA="50000" endA="300" endPos="38500" dist="50800" dir="5400000" sy="-100000" algn="bl" rotWithShape="0"/>
          </a:effectLst>
          <a:scene3d>
            <a:camera prst="perspectiveContrastingRightFacing" fov="6300000">
              <a:rot lat="577258" lon="19571128" rev="319054"/>
            </a:camera>
            <a:lightRig rig="threePt" dir="t"/>
          </a:scene3d>
          <a:sp3d>
            <a:bevelT w="101600" prst="riblet"/>
          </a:sp3d>
        </p:spPr>
      </p:pic>
    </p:spTree>
    <p:extLst>
      <p:ext uri="{BB962C8B-B14F-4D97-AF65-F5344CB8AC3E}">
        <p14:creationId xmlns:p14="http://schemas.microsoft.com/office/powerpoint/2010/main" val="1403358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BIM FLCM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BIM solutions that ignore the FLCM miss the value.</a:t>
            </a:r>
          </a:p>
          <a:p>
            <a:endParaRPr lang="en-US" dirty="0" smtClean="0"/>
          </a:p>
          <a:p>
            <a:r>
              <a:rPr lang="en-US" dirty="0" smtClean="0"/>
              <a:t>BIM Platforms that don’t support FLCM (at least ability to exchange information) are nothing more than new legacy systems.</a:t>
            </a:r>
          </a:p>
          <a:p>
            <a:pPr lvl="1"/>
            <a:r>
              <a:rPr lang="en-US" dirty="0" smtClean="0"/>
              <a:t>We have too many of those already…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DC3CA-C97C-41DC-8EA5-85CDA6AC761C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7994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DoD-mhs</a:t>
            </a:r>
            <a:r>
              <a:rPr lang="en-US" dirty="0" smtClean="0"/>
              <a:t> </a:t>
            </a:r>
            <a:r>
              <a:rPr lang="en-US" dirty="0" err="1" smtClean="0"/>
              <a:t>bim</a:t>
            </a:r>
            <a:r>
              <a:rPr lang="en-US" dirty="0" smtClean="0"/>
              <a:t> objectives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tabLst>
                <a:tab pos="406400" algn="l"/>
              </a:tabLst>
            </a:pPr>
            <a:r>
              <a:rPr lang="en-US" dirty="0" smtClean="0"/>
              <a:t>Q: 	Why is the MHS implementing minimum BIM standards?  A:  	The owner is the one entity responsible for the continuum of the capital asset and its maintenance as it supports the delivery of healthcare.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737D0-1F07-487A-BC82-FDF5B924E95B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7583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MHS BIM Objectives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Currently </a:t>
            </a:r>
            <a:r>
              <a:rPr lang="en-US" dirty="0" smtClean="0"/>
              <a:t>10 </a:t>
            </a:r>
            <a:r>
              <a:rPr lang="en-US" dirty="0" smtClean="0"/>
              <a:t>Objectives – Grouped in Bands:</a:t>
            </a:r>
          </a:p>
          <a:p>
            <a:pPr lvl="1"/>
            <a:r>
              <a:rPr lang="en-US" dirty="0" smtClean="0"/>
              <a:t>Level of Detail (LOD) Clarity</a:t>
            </a:r>
          </a:p>
          <a:p>
            <a:pPr lvl="1"/>
            <a:r>
              <a:rPr lang="en-US" dirty="0" smtClean="0"/>
              <a:t>Validation / Simulation</a:t>
            </a:r>
            <a:endParaRPr lang="en-US" dirty="0" smtClean="0"/>
          </a:p>
          <a:p>
            <a:pPr lvl="1"/>
            <a:r>
              <a:rPr lang="en-US" dirty="0" smtClean="0"/>
              <a:t>Integration to DMLSS-FM and DMLSS-ET&amp;M</a:t>
            </a:r>
          </a:p>
          <a:p>
            <a:pPr lvl="1"/>
            <a:r>
              <a:rPr lang="en-US" dirty="0" smtClean="0"/>
              <a:t>Energy Optimization</a:t>
            </a:r>
          </a:p>
          <a:p>
            <a:pPr lvl="1"/>
            <a:r>
              <a:rPr lang="en-US" dirty="0" smtClean="0"/>
              <a:t>Planning Feedback Loop</a:t>
            </a:r>
          </a:p>
          <a:p>
            <a:pPr lvl="1"/>
            <a:r>
              <a:rPr lang="en-US" dirty="0" smtClean="0"/>
              <a:t>Transition Support</a:t>
            </a:r>
          </a:p>
          <a:p>
            <a:pPr lvl="1"/>
            <a:r>
              <a:rPr lang="en-US" dirty="0" smtClean="0"/>
              <a:t>FLCM Interoperability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DC3CA-C97C-41DC-8EA5-85CDA6AC761C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0905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MHS BIM Objectives - LOD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3124201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Providing clear expectations for team on level of detail for each submittal associated with the BIM</a:t>
            </a:r>
          </a:p>
          <a:p>
            <a:pPr lvl="1"/>
            <a:r>
              <a:rPr lang="en-US" dirty="0" smtClean="0"/>
              <a:t>Standardized expectations of information to reduce confusion. (AIA, </a:t>
            </a:r>
            <a:r>
              <a:rPr lang="en-US" dirty="0" err="1" smtClean="0"/>
              <a:t>BuildingSmart</a:t>
            </a:r>
            <a:r>
              <a:rPr lang="en-US" dirty="0" smtClean="0"/>
              <a:t>, VA, etc.)</a:t>
            </a:r>
          </a:p>
          <a:p>
            <a:pPr lvl="1"/>
            <a:r>
              <a:rPr lang="en-US" dirty="0" smtClean="0"/>
              <a:t>Stretch goal:  Synchronize with VA and others in the healthcare industry</a:t>
            </a:r>
            <a:r>
              <a:rPr lang="en-US" dirty="0"/>
              <a:t> </a:t>
            </a:r>
            <a:r>
              <a:rPr lang="en-US" dirty="0" smtClean="0"/>
              <a:t>| with broader AEC industry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90599" y="4572001"/>
            <a:ext cx="8177149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DC3CA-C97C-41DC-8EA5-85CDA6AC761C}" type="slidenum">
              <a:rPr lang="en-US" smtClean="0"/>
              <a:pPr/>
              <a:t>25</a:t>
            </a:fld>
            <a:endParaRPr lang="en-US" dirty="0"/>
          </a:p>
        </p:txBody>
      </p:sp>
      <p:sp>
        <p:nvSpPr>
          <p:cNvPr id="6" name="TextBox 13"/>
          <p:cNvSpPr txBox="1"/>
          <p:nvPr/>
        </p:nvSpPr>
        <p:spPr>
          <a:xfrm>
            <a:off x="547254" y="2472899"/>
            <a:ext cx="824346" cy="83099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tIns="0" bIns="91440" rtlCol="0">
            <a:spAutoFit/>
          </a:bodyPr>
          <a:lstStyle>
            <a:defPPr>
              <a:defRPr lang="en-US"/>
            </a:defPPr>
            <a:lvl1pPr marL="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800" dirty="0" smtClean="0">
                <a:latin typeface="Berlin Sans FB Demi" pitchFamily="34" charset="0"/>
              </a:rPr>
              <a:t>1</a:t>
            </a:r>
            <a:endParaRPr lang="en-US" sz="4800" dirty="0">
              <a:latin typeface="Berlin Sans FB Dem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577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MHS BIM Objectives - Validation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16200000">
            <a:off x="-2133600" y="3733800"/>
            <a:ext cx="5257800" cy="990600"/>
          </a:xfrm>
        </p:spPr>
        <p:txBody>
          <a:bodyPr anchor="ctr">
            <a:normAutofit/>
          </a:bodyPr>
          <a:lstStyle/>
          <a:p>
            <a:pPr marL="82296" indent="0">
              <a:buNone/>
            </a:pPr>
            <a:r>
              <a:rPr lang="en-US" dirty="0" smtClean="0">
                <a:solidFill>
                  <a:schemeClr val="bg1">
                    <a:lumMod val="85000"/>
                  </a:schemeClr>
                </a:solidFill>
              </a:rPr>
              <a:t>Planning to Operations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3648" y="6305550"/>
            <a:ext cx="457200" cy="476250"/>
          </a:xfrm>
        </p:spPr>
        <p:txBody>
          <a:bodyPr/>
          <a:lstStyle/>
          <a:p>
            <a:fld id="{D18737D0-1F07-487A-BC82-FDF5B924E95B}" type="slidenum">
              <a:rPr lang="en-US" smtClean="0"/>
              <a:pPr/>
              <a:t>26</a:t>
            </a:fld>
            <a:endParaRPr lang="en-US" dirty="0"/>
          </a:p>
        </p:txBody>
      </p:sp>
      <p:sp>
        <p:nvSpPr>
          <p:cNvPr id="6" name="Flowchart: Magnetic Disk 5"/>
          <p:cNvSpPr/>
          <p:nvPr/>
        </p:nvSpPr>
        <p:spPr>
          <a:xfrm>
            <a:off x="3733800" y="3124200"/>
            <a:ext cx="1447800" cy="1447800"/>
          </a:xfrm>
          <a:prstGeom prst="flowChartMagneticDisk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Arial" pitchFamily="34" charset="0"/>
                <a:cs typeface="Arial" pitchFamily="34" charset="0"/>
              </a:rPr>
              <a:t>Design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Flowchart: Magnetic Disk 6"/>
          <p:cNvSpPr/>
          <p:nvPr/>
        </p:nvSpPr>
        <p:spPr>
          <a:xfrm>
            <a:off x="3733800" y="4191000"/>
            <a:ext cx="1447800" cy="1447800"/>
          </a:xfrm>
          <a:prstGeom prst="flowChartMagneticDisk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dirty="0" smtClean="0">
                <a:latin typeface="Arial" pitchFamily="34" charset="0"/>
                <a:cs typeface="Arial" pitchFamily="34" charset="0"/>
              </a:rPr>
              <a:t>Construction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Flowchart: Magnetic Disk 7"/>
          <p:cNvSpPr/>
          <p:nvPr/>
        </p:nvSpPr>
        <p:spPr>
          <a:xfrm>
            <a:off x="7315200" y="2057400"/>
            <a:ext cx="685800" cy="1066800"/>
          </a:xfrm>
          <a:prstGeom prst="flowChartMagneticDisk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 anchor="ctr"/>
          <a:lstStyle/>
          <a:p>
            <a:pPr algn="ctr"/>
            <a:r>
              <a:rPr lang="en-US" sz="1200" b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CMMS/CAFM</a:t>
            </a:r>
          </a:p>
          <a:p>
            <a:pPr algn="ctr"/>
            <a:r>
              <a:rPr lang="en-US" sz="1200" b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Facility</a:t>
            </a:r>
          </a:p>
        </p:txBody>
      </p:sp>
      <p:sp>
        <p:nvSpPr>
          <p:cNvPr id="9" name="Flowchart: Magnetic Disk 8"/>
          <p:cNvSpPr/>
          <p:nvPr/>
        </p:nvSpPr>
        <p:spPr>
          <a:xfrm>
            <a:off x="8305800" y="2438400"/>
            <a:ext cx="685800" cy="1066800"/>
          </a:xfrm>
          <a:prstGeom prst="flowChartMagneticDisk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 anchor="ctr"/>
          <a:lstStyle/>
          <a:p>
            <a:pPr algn="ctr"/>
            <a:r>
              <a:rPr lang="en-US" sz="1200" b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CMMS</a:t>
            </a:r>
          </a:p>
          <a:p>
            <a:pPr algn="ctr"/>
            <a:r>
              <a:rPr lang="en-US" sz="1200" b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Medical</a:t>
            </a:r>
          </a:p>
          <a:p>
            <a:pPr algn="ctr"/>
            <a:r>
              <a:rPr lang="en-US" sz="1200" b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Equipment</a:t>
            </a:r>
          </a:p>
          <a:p>
            <a:pPr algn="ctr"/>
            <a:r>
              <a:rPr lang="en-US" sz="1200" b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Furniture</a:t>
            </a:r>
            <a:endParaRPr lang="en-US" sz="1200" b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Flowchart: Magnetic Disk 9"/>
          <p:cNvSpPr/>
          <p:nvPr/>
        </p:nvSpPr>
        <p:spPr>
          <a:xfrm>
            <a:off x="7315200" y="3276600"/>
            <a:ext cx="685800" cy="1066800"/>
          </a:xfrm>
          <a:prstGeom prst="flowChartMagneticDisk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 anchor="ctr"/>
          <a:lstStyle/>
          <a:p>
            <a:pPr algn="ctr"/>
            <a:r>
              <a:rPr lang="en-US" sz="1200" b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BAS</a:t>
            </a:r>
            <a:endParaRPr lang="en-US" sz="1200" b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Flowchart: Magnetic Disk 10"/>
          <p:cNvSpPr/>
          <p:nvPr/>
        </p:nvSpPr>
        <p:spPr>
          <a:xfrm>
            <a:off x="6324600" y="2514600"/>
            <a:ext cx="685800" cy="1066800"/>
          </a:xfrm>
          <a:prstGeom prst="flowChartMagneticDisk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 anchor="ctr"/>
          <a:lstStyle/>
          <a:p>
            <a:pPr algn="ctr"/>
            <a:r>
              <a:rPr lang="en-US" sz="1200" b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Logistics</a:t>
            </a:r>
          </a:p>
          <a:p>
            <a:pPr algn="ctr"/>
            <a:r>
              <a:rPr lang="en-US" sz="1200" b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Inventory</a:t>
            </a:r>
            <a:endParaRPr lang="en-US" sz="1200" b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Flowchart: Magnetic Disk 11"/>
          <p:cNvSpPr/>
          <p:nvPr/>
        </p:nvSpPr>
        <p:spPr>
          <a:xfrm>
            <a:off x="6324600" y="3733800"/>
            <a:ext cx="685800" cy="1066800"/>
          </a:xfrm>
          <a:prstGeom prst="flowChartMagneticDisk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 anchor="ctr"/>
          <a:lstStyle/>
          <a:p>
            <a:pPr algn="ctr"/>
            <a:r>
              <a:rPr lang="en-US" sz="1200" b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Benchmarking</a:t>
            </a:r>
            <a:endParaRPr lang="en-US" sz="1200" b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Flowchart: Magnetic Disk 12"/>
          <p:cNvSpPr/>
          <p:nvPr/>
        </p:nvSpPr>
        <p:spPr>
          <a:xfrm>
            <a:off x="7315200" y="4572000"/>
            <a:ext cx="685800" cy="1066800"/>
          </a:xfrm>
          <a:prstGeom prst="flowChartMagneticDisk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 anchor="ctr"/>
          <a:lstStyle/>
          <a:p>
            <a:pPr algn="ctr"/>
            <a:r>
              <a:rPr lang="en-US" sz="1200" b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Patient Monitoring</a:t>
            </a:r>
            <a:endParaRPr lang="en-US" sz="1200" b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Flowchart: Magnetic Disk 13"/>
          <p:cNvSpPr/>
          <p:nvPr/>
        </p:nvSpPr>
        <p:spPr>
          <a:xfrm>
            <a:off x="8305800" y="3810000"/>
            <a:ext cx="685800" cy="1066800"/>
          </a:xfrm>
          <a:prstGeom prst="flowChartMagneticDisk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 anchor="ctr"/>
          <a:lstStyle/>
          <a:p>
            <a:pPr algn="ctr"/>
            <a:r>
              <a:rPr lang="en-US" sz="1200" b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Way finding</a:t>
            </a:r>
            <a:endParaRPr lang="en-US" sz="1200" b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5" name="Elbow Connector 45"/>
          <p:cNvCxnSpPr>
            <a:stCxn id="21" idx="6"/>
            <a:endCxn id="12" idx="3"/>
          </p:cNvCxnSpPr>
          <p:nvPr/>
        </p:nvCxnSpPr>
        <p:spPr>
          <a:xfrm>
            <a:off x="5410200" y="4457700"/>
            <a:ext cx="1257300" cy="342900"/>
          </a:xfrm>
          <a:prstGeom prst="bentConnector4">
            <a:avLst>
              <a:gd name="adj1" fmla="val 36364"/>
              <a:gd name="adj2" fmla="val 166667"/>
            </a:avLst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Elbow Connector 48"/>
          <p:cNvCxnSpPr>
            <a:stCxn id="21" idx="6"/>
            <a:endCxn id="11" idx="1"/>
          </p:cNvCxnSpPr>
          <p:nvPr/>
        </p:nvCxnSpPr>
        <p:spPr>
          <a:xfrm flipV="1">
            <a:off x="5410200" y="2514600"/>
            <a:ext cx="1257300" cy="1943100"/>
          </a:xfrm>
          <a:prstGeom prst="bentConnector4">
            <a:avLst>
              <a:gd name="adj1" fmla="val 36364"/>
              <a:gd name="adj2" fmla="val 111765"/>
            </a:avLst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Elbow Connector 45"/>
          <p:cNvCxnSpPr>
            <a:stCxn id="21" idx="6"/>
            <a:endCxn id="8" idx="1"/>
          </p:cNvCxnSpPr>
          <p:nvPr/>
        </p:nvCxnSpPr>
        <p:spPr>
          <a:xfrm flipV="1">
            <a:off x="5410200" y="2057400"/>
            <a:ext cx="2247900" cy="2400300"/>
          </a:xfrm>
          <a:prstGeom prst="bentConnector4">
            <a:avLst>
              <a:gd name="adj1" fmla="val 14638"/>
              <a:gd name="adj2" fmla="val 109524"/>
            </a:avLst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Elbow Connector 45"/>
          <p:cNvCxnSpPr>
            <a:stCxn id="21" idx="6"/>
            <a:endCxn id="13" idx="3"/>
          </p:cNvCxnSpPr>
          <p:nvPr/>
        </p:nvCxnSpPr>
        <p:spPr>
          <a:xfrm>
            <a:off x="5410200" y="4457700"/>
            <a:ext cx="2247900" cy="1181100"/>
          </a:xfrm>
          <a:prstGeom prst="bentConnector4">
            <a:avLst>
              <a:gd name="adj1" fmla="val 14638"/>
              <a:gd name="adj2" fmla="val 119355"/>
            </a:avLst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Elbow Connector 45"/>
          <p:cNvCxnSpPr>
            <a:stCxn id="21" idx="6"/>
            <a:endCxn id="9" idx="1"/>
          </p:cNvCxnSpPr>
          <p:nvPr/>
        </p:nvCxnSpPr>
        <p:spPr>
          <a:xfrm flipV="1">
            <a:off x="5410200" y="2438400"/>
            <a:ext cx="3238500" cy="2019300"/>
          </a:xfrm>
          <a:prstGeom prst="bentConnector4">
            <a:avLst>
              <a:gd name="adj1" fmla="val 6203"/>
              <a:gd name="adj2" fmla="val 144254"/>
            </a:avLst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Elbow Connector 45"/>
          <p:cNvCxnSpPr>
            <a:stCxn id="21" idx="6"/>
            <a:endCxn id="14" idx="3"/>
          </p:cNvCxnSpPr>
          <p:nvPr/>
        </p:nvCxnSpPr>
        <p:spPr>
          <a:xfrm>
            <a:off x="5410200" y="4457700"/>
            <a:ext cx="3238500" cy="419100"/>
          </a:xfrm>
          <a:prstGeom prst="bentConnector4">
            <a:avLst>
              <a:gd name="adj1" fmla="val 6203"/>
              <a:gd name="adj2" fmla="val 415702"/>
            </a:avLst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Oval 20"/>
          <p:cNvSpPr/>
          <p:nvPr/>
        </p:nvSpPr>
        <p:spPr>
          <a:xfrm>
            <a:off x="5029200" y="4267200"/>
            <a:ext cx="381000" cy="381000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oolSlant"/>
            <a:contourClr>
              <a:schemeClr val="accent2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Oval 21"/>
          <p:cNvSpPr/>
          <p:nvPr/>
        </p:nvSpPr>
        <p:spPr>
          <a:xfrm>
            <a:off x="3581400" y="3733800"/>
            <a:ext cx="381000" cy="381000"/>
          </a:xfrm>
          <a:prstGeom prst="ellipse">
            <a:avLst/>
          </a:prstGeom>
          <a:solidFill>
            <a:srgbClr val="00B0F0"/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oolSlant"/>
            <a:contourClr>
              <a:schemeClr val="accent2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Flowchart: Magnetic Disk 22"/>
          <p:cNvSpPr/>
          <p:nvPr/>
        </p:nvSpPr>
        <p:spPr>
          <a:xfrm>
            <a:off x="1143000" y="3200400"/>
            <a:ext cx="1447800" cy="1447800"/>
          </a:xfrm>
          <a:prstGeom prst="flowChartMagneticDisk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Arial" pitchFamily="34" charset="0"/>
                <a:cs typeface="Arial" pitchFamily="34" charset="0"/>
              </a:rPr>
              <a:t>Planning Database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152818" y="1524000"/>
            <a:ext cx="43335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Arial" pitchFamily="34" charset="0"/>
                <a:cs typeface="Arial" pitchFamily="34" charset="0"/>
              </a:rPr>
              <a:t>Choke Points:</a:t>
            </a:r>
          </a:p>
          <a:p>
            <a:pPr>
              <a:buFont typeface="Wingdings" pitchFamily="2" charset="2"/>
              <a:buChar char="q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 Importing Data to use in Model.</a:t>
            </a:r>
          </a:p>
          <a:p>
            <a:pPr>
              <a:buFont typeface="Wingdings" pitchFamily="2" charset="2"/>
              <a:buChar char="q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 Exporting Data from Model to use.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143000" y="5715000"/>
            <a:ext cx="457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Arial" pitchFamily="34" charset="0"/>
                <a:cs typeface="Arial" pitchFamily="34" charset="0"/>
              </a:rPr>
              <a:t>The data flow is an </a:t>
            </a:r>
            <a:r>
              <a:rPr lang="en-US" b="1" u="sng" dirty="0" smtClean="0">
                <a:latin typeface="Arial" pitchFamily="34" charset="0"/>
                <a:cs typeface="Arial" pitchFamily="34" charset="0"/>
              </a:rPr>
              <a:t>Iterative Process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, not an event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6" name="Elbow Connector 25"/>
          <p:cNvCxnSpPr>
            <a:stCxn id="23" idx="4"/>
            <a:endCxn id="22" idx="2"/>
          </p:cNvCxnSpPr>
          <p:nvPr/>
        </p:nvCxnSpPr>
        <p:spPr>
          <a:xfrm>
            <a:off x="2590800" y="3924300"/>
            <a:ext cx="990600" cy="1588"/>
          </a:xfrm>
          <a:prstGeom prst="bentConnector3">
            <a:avLst>
              <a:gd name="adj1" fmla="val 50000"/>
            </a:avLst>
          </a:prstGeom>
          <a:ln w="38100">
            <a:solidFill>
              <a:schemeClr val="tx1">
                <a:lumMod val="75000"/>
                <a:lumOff val="25000"/>
              </a:schemeClr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Elbow Connector 25"/>
          <p:cNvCxnSpPr>
            <a:stCxn id="23" idx="1"/>
          </p:cNvCxnSpPr>
          <p:nvPr/>
        </p:nvCxnSpPr>
        <p:spPr>
          <a:xfrm rot="5400000" flipH="1" flipV="1">
            <a:off x="3295650" y="1238250"/>
            <a:ext cx="533400" cy="3390900"/>
          </a:xfrm>
          <a:prstGeom prst="bentConnector2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2854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392" y="260798"/>
            <a:ext cx="4599492" cy="289114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Validation</a:t>
            </a:r>
            <a:endParaRPr lang="en-US" dirty="0"/>
          </a:p>
        </p:txBody>
      </p:sp>
      <p:sp>
        <p:nvSpPr>
          <p:cNvPr id="6" name="Oval 5"/>
          <p:cNvSpPr/>
          <p:nvPr/>
        </p:nvSpPr>
        <p:spPr bwMode="auto">
          <a:xfrm>
            <a:off x="4636394" y="2655731"/>
            <a:ext cx="154546" cy="128789"/>
          </a:xfrm>
          <a:prstGeom prst="ellips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800" b="1" i="0" u="none" strike="noStrike" cap="none" normalizeH="0" baseline="0" smtClean="0">
              <a:ln>
                <a:noFill/>
              </a:ln>
              <a:solidFill>
                <a:srgbClr val="FFFFFF"/>
              </a:solidFill>
              <a:effectLst/>
              <a:latin typeface="Arial" charset="0"/>
            </a:endParaRPr>
          </a:p>
        </p:txBody>
      </p:sp>
      <p:cxnSp>
        <p:nvCxnSpPr>
          <p:cNvPr id="13" name="Elbow Connector 12"/>
          <p:cNvCxnSpPr>
            <a:stCxn id="6" idx="2"/>
            <a:endCxn id="5" idx="0"/>
          </p:cNvCxnSpPr>
          <p:nvPr/>
        </p:nvCxnSpPr>
        <p:spPr bwMode="auto">
          <a:xfrm rot="10800000" flipV="1">
            <a:off x="3755108" y="2720125"/>
            <a:ext cx="881286" cy="729655"/>
          </a:xfrm>
          <a:prstGeom prst="bentConnector2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Oval 6"/>
          <p:cNvSpPr/>
          <p:nvPr/>
        </p:nvSpPr>
        <p:spPr bwMode="auto">
          <a:xfrm>
            <a:off x="6653771" y="2655731"/>
            <a:ext cx="154546" cy="128789"/>
          </a:xfrm>
          <a:prstGeom prst="ellipse">
            <a:avLst/>
          </a:prstGeom>
          <a:solidFill>
            <a:srgbClr val="FF0000"/>
          </a:solidFill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800" b="1" i="0" u="none" strike="noStrike" cap="none" normalizeH="0" baseline="0" smtClean="0">
              <a:ln>
                <a:noFill/>
              </a:ln>
              <a:solidFill>
                <a:srgbClr val="FFFFFF"/>
              </a:solidFill>
              <a:effectLst/>
              <a:latin typeface="Arial" charset="0"/>
            </a:endParaRPr>
          </a:p>
        </p:txBody>
      </p:sp>
      <p:cxnSp>
        <p:nvCxnSpPr>
          <p:cNvPr id="16" name="Elbow Connector 12"/>
          <p:cNvCxnSpPr>
            <a:stCxn id="7" idx="4"/>
            <a:endCxn id="5" idx="3"/>
          </p:cNvCxnSpPr>
          <p:nvPr/>
        </p:nvCxnSpPr>
        <p:spPr bwMode="auto">
          <a:xfrm rot="5400000">
            <a:off x="5212551" y="3491499"/>
            <a:ext cx="2225473" cy="811515"/>
          </a:xfrm>
          <a:prstGeom prst="bentConnector2">
            <a:avLst/>
          </a:prstGeom>
          <a:ln>
            <a:solidFill>
              <a:srgbClr val="C00000"/>
            </a:solidFill>
            <a:headEnd type="none" w="med" len="med"/>
            <a:tailEnd type="non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1981200" y="2209800"/>
            <a:ext cx="228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0" dirty="0" smtClean="0"/>
              <a:t>When we get clarity on plan today</a:t>
            </a:r>
            <a:endParaRPr lang="en-US" sz="2000" b="0" dirty="0"/>
          </a:p>
        </p:txBody>
      </p:sp>
      <p:sp>
        <p:nvSpPr>
          <p:cNvPr id="20" name="TextBox 19"/>
          <p:cNvSpPr txBox="1"/>
          <p:nvPr/>
        </p:nvSpPr>
        <p:spPr>
          <a:xfrm>
            <a:off x="6790288" y="4302106"/>
            <a:ext cx="18480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0" dirty="0" smtClean="0"/>
              <a:t>When we got clarity before.</a:t>
            </a:r>
            <a:endParaRPr lang="en-US" sz="2000" b="0" dirty="0"/>
          </a:p>
        </p:txBody>
      </p:sp>
      <p:pic>
        <p:nvPicPr>
          <p:cNvPr id="5" name="Picture 4" descr="1790-RM237-3b"/>
          <p:cNvPicPr>
            <a:picLocks noChangeAspect="1"/>
          </p:cNvPicPr>
          <p:nvPr/>
        </p:nvPicPr>
        <p:blipFill>
          <a:blip r:embed="rId3" cstate="print"/>
          <a:srcRect l="12070"/>
          <a:stretch>
            <a:fillRect/>
          </a:stretch>
        </p:blipFill>
        <p:spPr bwMode="auto">
          <a:xfrm>
            <a:off x="1590686" y="3449781"/>
            <a:ext cx="4328843" cy="31204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DC3CA-C97C-41DC-8EA5-85CDA6AC761C}" type="slidenum">
              <a:rPr lang="en-US" smtClean="0"/>
              <a:pPr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0655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MHS BIM Objectives - Validation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5029200"/>
          </a:xfrm>
        </p:spPr>
        <p:txBody>
          <a:bodyPr>
            <a:normAutofit/>
          </a:bodyPr>
          <a:lstStyle/>
          <a:p>
            <a:r>
              <a:rPr lang="en-US" dirty="0" smtClean="0"/>
              <a:t>Automate the validation process – Program for Design (PFD) and Project Room Contents (PRC)</a:t>
            </a:r>
          </a:p>
          <a:p>
            <a:pPr lvl="1"/>
            <a:r>
              <a:rPr lang="en-US" dirty="0" smtClean="0"/>
              <a:t>Real Time (or much closer)</a:t>
            </a:r>
          </a:p>
          <a:p>
            <a:pPr lvl="1"/>
            <a:r>
              <a:rPr lang="en-US" dirty="0" smtClean="0"/>
              <a:t>Increase Accuracy &amp; Confidence</a:t>
            </a:r>
          </a:p>
          <a:p>
            <a:pPr lvl="1"/>
            <a:r>
              <a:rPr lang="en-US" dirty="0" smtClean="0"/>
              <a:t>Reduce redundant effort</a:t>
            </a:r>
          </a:p>
          <a:p>
            <a:r>
              <a:rPr lang="en-US" dirty="0" smtClean="0"/>
              <a:t>Requires bringing SEPS data to the BIM</a:t>
            </a:r>
          </a:p>
          <a:p>
            <a:pPr lvl="1"/>
            <a:r>
              <a:rPr lang="en-US" dirty="0" smtClean="0"/>
              <a:t>Internal or External Linkage</a:t>
            </a:r>
          </a:p>
          <a:p>
            <a:pPr lvl="1"/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3648" y="6305550"/>
            <a:ext cx="457200" cy="476250"/>
          </a:xfrm>
        </p:spPr>
        <p:txBody>
          <a:bodyPr/>
          <a:lstStyle/>
          <a:p>
            <a:fld id="{D18737D0-1F07-487A-BC82-FDF5B924E95B}" type="slidenum">
              <a:rPr lang="en-US" smtClean="0"/>
              <a:pPr/>
              <a:t>28</a:t>
            </a:fld>
            <a:endParaRPr lang="en-US" dirty="0"/>
          </a:p>
        </p:txBody>
      </p:sp>
      <p:sp>
        <p:nvSpPr>
          <p:cNvPr id="5" name="TextBox 13"/>
          <p:cNvSpPr txBox="1"/>
          <p:nvPr/>
        </p:nvSpPr>
        <p:spPr>
          <a:xfrm>
            <a:off x="547254" y="2230583"/>
            <a:ext cx="824346" cy="83099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tIns="0" bIns="91440" rtlCol="0">
            <a:spAutoFit/>
          </a:bodyPr>
          <a:lstStyle>
            <a:defPPr>
              <a:defRPr lang="en-US"/>
            </a:defPPr>
            <a:lvl1pPr marL="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800" dirty="0" smtClean="0">
                <a:latin typeface="Berlin Sans FB Demi" pitchFamily="34" charset="0"/>
              </a:rPr>
              <a:t>2</a:t>
            </a:r>
            <a:endParaRPr lang="en-US" sz="4800" dirty="0">
              <a:latin typeface="Berlin Sans FB Demi" pitchFamily="34" charset="0"/>
            </a:endParaRPr>
          </a:p>
        </p:txBody>
      </p:sp>
      <p:sp>
        <p:nvSpPr>
          <p:cNvPr id="6" name="TextBox 13"/>
          <p:cNvSpPr txBox="1"/>
          <p:nvPr/>
        </p:nvSpPr>
        <p:spPr>
          <a:xfrm>
            <a:off x="547254" y="3207603"/>
            <a:ext cx="824346" cy="83099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tIns="0" bIns="91440" rtlCol="0">
            <a:spAutoFit/>
          </a:bodyPr>
          <a:lstStyle>
            <a:defPPr>
              <a:defRPr lang="en-US"/>
            </a:defPPr>
            <a:lvl1pPr marL="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800" dirty="0" smtClean="0">
                <a:latin typeface="Berlin Sans FB Demi" pitchFamily="34" charset="0"/>
              </a:rPr>
              <a:t>3</a:t>
            </a:r>
            <a:endParaRPr lang="en-US" sz="4800" dirty="0">
              <a:latin typeface="Berlin Sans FB Dem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0579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MHS BIM Objectives - Validation</a:t>
            </a:r>
            <a:endParaRPr lang="en-US" dirty="0"/>
          </a:p>
        </p:txBody>
      </p:sp>
      <p:grpSp>
        <p:nvGrpSpPr>
          <p:cNvPr id="28" name="Group 27"/>
          <p:cNvGrpSpPr/>
          <p:nvPr/>
        </p:nvGrpSpPr>
        <p:grpSpPr>
          <a:xfrm>
            <a:off x="1371600" y="1676400"/>
            <a:ext cx="6248400" cy="3900882"/>
            <a:chOff x="609600" y="762000"/>
            <a:chExt cx="6858000" cy="4965975"/>
          </a:xfrm>
        </p:grpSpPr>
        <p:sp>
          <p:nvSpPr>
            <p:cNvPr id="29" name="Flowchart: Magnetic Disk 28"/>
            <p:cNvSpPr/>
            <p:nvPr/>
          </p:nvSpPr>
          <p:spPr>
            <a:xfrm>
              <a:off x="1524000" y="2362200"/>
              <a:ext cx="1447800" cy="1447800"/>
            </a:xfrm>
            <a:prstGeom prst="flowChartMagneticDisk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latin typeface="Arial" pitchFamily="34" charset="0"/>
                  <a:cs typeface="Arial" pitchFamily="34" charset="0"/>
                </a:rPr>
                <a:t>Planning Database</a:t>
              </a:r>
              <a:endParaRPr lang="en-US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0" name="Flowchart: Magnetic Disk 29"/>
            <p:cNvSpPr/>
            <p:nvPr/>
          </p:nvSpPr>
          <p:spPr>
            <a:xfrm>
              <a:off x="609600" y="762000"/>
              <a:ext cx="304800" cy="381000"/>
            </a:xfrm>
            <a:prstGeom prst="flowChartMagneticDisk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wrap="none" lIns="640080" rtlCol="0" anchor="ctr" anchorCtr="0"/>
            <a:lstStyle/>
            <a:p>
              <a:r>
                <a:rPr lang="en-US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Space Planning Criteria</a:t>
              </a:r>
            </a:p>
          </p:txBody>
        </p:sp>
        <p:cxnSp>
          <p:nvCxnSpPr>
            <p:cNvPr id="31" name="Elbow Connector 6"/>
            <p:cNvCxnSpPr>
              <a:stCxn id="30" idx="3"/>
              <a:endCxn id="29" idx="2"/>
            </p:cNvCxnSpPr>
            <p:nvPr/>
          </p:nvCxnSpPr>
          <p:spPr>
            <a:xfrm rot="16200000" flipH="1">
              <a:off x="171450" y="1733550"/>
              <a:ext cx="1943100" cy="762000"/>
            </a:xfrm>
            <a:prstGeom prst="bentConnector2">
              <a:avLst/>
            </a:prstGeom>
            <a:ln w="38100">
              <a:solidFill>
                <a:schemeClr val="tx1">
                  <a:lumMod val="75000"/>
                  <a:lumOff val="25000"/>
                </a:schemeClr>
              </a:solidFill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2" name="Flowchart: Magnetic Disk 31"/>
            <p:cNvSpPr/>
            <p:nvPr/>
          </p:nvSpPr>
          <p:spPr>
            <a:xfrm>
              <a:off x="914400" y="1295400"/>
              <a:ext cx="304800" cy="381000"/>
            </a:xfrm>
            <a:prstGeom prst="flowChartMagneticDisk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wrap="none" lIns="640080" rtlCol="0" anchor="ctr" anchorCtr="0"/>
            <a:lstStyle/>
            <a:p>
              <a:r>
                <a:rPr lang="en-US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Medical Equipment &amp; Furniture Data</a:t>
              </a:r>
            </a:p>
          </p:txBody>
        </p:sp>
        <p:sp>
          <p:nvSpPr>
            <p:cNvPr id="33" name="Flowchart: Magnetic Disk 32"/>
            <p:cNvSpPr/>
            <p:nvPr/>
          </p:nvSpPr>
          <p:spPr>
            <a:xfrm>
              <a:off x="1143000" y="1828800"/>
              <a:ext cx="304800" cy="381000"/>
            </a:xfrm>
            <a:prstGeom prst="flowChartMagneticDisk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wrap="none" lIns="640080" rtlCol="0" anchor="ctr" anchorCtr="0"/>
            <a:lstStyle/>
            <a:p>
              <a:r>
                <a:rPr lang="en-US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Space Technical Criteria</a:t>
              </a:r>
            </a:p>
          </p:txBody>
        </p:sp>
        <p:cxnSp>
          <p:nvCxnSpPr>
            <p:cNvPr id="34" name="Elbow Connector 10"/>
            <p:cNvCxnSpPr>
              <a:stCxn id="32" idx="3"/>
              <a:endCxn id="29" idx="2"/>
            </p:cNvCxnSpPr>
            <p:nvPr/>
          </p:nvCxnSpPr>
          <p:spPr>
            <a:xfrm rot="16200000" flipH="1">
              <a:off x="590550" y="2152650"/>
              <a:ext cx="1409700" cy="457200"/>
            </a:xfrm>
            <a:prstGeom prst="bentConnector2">
              <a:avLst/>
            </a:prstGeom>
            <a:ln w="38100">
              <a:solidFill>
                <a:schemeClr val="tx1">
                  <a:lumMod val="75000"/>
                  <a:lumOff val="25000"/>
                </a:schemeClr>
              </a:solidFill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Elbow Connector 13"/>
            <p:cNvCxnSpPr>
              <a:stCxn id="33" idx="3"/>
              <a:endCxn id="29" idx="2"/>
            </p:cNvCxnSpPr>
            <p:nvPr/>
          </p:nvCxnSpPr>
          <p:spPr>
            <a:xfrm rot="16200000" flipH="1">
              <a:off x="971550" y="2533650"/>
              <a:ext cx="876300" cy="228600"/>
            </a:xfrm>
            <a:prstGeom prst="bentConnector2">
              <a:avLst/>
            </a:prstGeom>
            <a:ln w="38100">
              <a:solidFill>
                <a:schemeClr val="tx1">
                  <a:lumMod val="75000"/>
                  <a:lumOff val="25000"/>
                </a:schemeClr>
              </a:solidFill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6" name="Flowchart: Data 35"/>
            <p:cNvSpPr/>
            <p:nvPr/>
          </p:nvSpPr>
          <p:spPr>
            <a:xfrm>
              <a:off x="3704063" y="2209801"/>
              <a:ext cx="3200400" cy="1066800"/>
            </a:xfrm>
            <a:prstGeom prst="flowChartInputOutput">
              <a:avLst/>
            </a:prstGeom>
            <a:effectLst>
              <a:glow rad="228600">
                <a:schemeClr val="accent6">
                  <a:satMod val="175000"/>
                  <a:alpha val="40000"/>
                </a:schemeClr>
              </a:glow>
              <a:outerShdw blurRad="63500" dist="25400" dir="5400000" rotWithShape="0">
                <a:srgbClr val="000000">
                  <a:alpha val="43137"/>
                </a:srgbClr>
              </a:outerShdw>
            </a:effectLst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600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Space Program &amp; Technical Criteria</a:t>
              </a:r>
              <a:endPara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7" name="Flowchart: Data 36"/>
            <p:cNvSpPr/>
            <p:nvPr/>
          </p:nvSpPr>
          <p:spPr>
            <a:xfrm>
              <a:off x="3704063" y="4191001"/>
              <a:ext cx="3200400" cy="1066800"/>
            </a:xfrm>
            <a:prstGeom prst="flowChartInputOutput">
              <a:avLst/>
            </a:prstGeom>
            <a:effectLst>
              <a:glow rad="228600">
                <a:schemeClr val="accent6">
                  <a:satMod val="175000"/>
                  <a:alpha val="40000"/>
                </a:schemeClr>
              </a:glow>
              <a:outerShdw blurRad="63500" dist="25400" dir="5400000" rotWithShape="0">
                <a:srgbClr val="000000">
                  <a:alpha val="43137"/>
                </a:srgbClr>
              </a:outerShdw>
            </a:effectLst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600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Medical Equipment &amp; Furniture </a:t>
              </a:r>
              <a:endPara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38" name="Elbow Connector 13"/>
            <p:cNvCxnSpPr>
              <a:stCxn id="29" idx="4"/>
              <a:endCxn id="36" idx="2"/>
            </p:cNvCxnSpPr>
            <p:nvPr/>
          </p:nvCxnSpPr>
          <p:spPr>
            <a:xfrm flipV="1">
              <a:off x="2971800" y="2743201"/>
              <a:ext cx="1052303" cy="342899"/>
            </a:xfrm>
            <a:prstGeom prst="bentConnector3">
              <a:avLst>
                <a:gd name="adj1" fmla="val 50000"/>
              </a:avLst>
            </a:prstGeom>
            <a:ln w="38100">
              <a:solidFill>
                <a:schemeClr val="tx1">
                  <a:lumMod val="75000"/>
                  <a:lumOff val="25000"/>
                </a:schemeClr>
              </a:solidFill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Elbow Connector 13"/>
            <p:cNvCxnSpPr>
              <a:stCxn id="29" idx="4"/>
              <a:endCxn id="37" idx="2"/>
            </p:cNvCxnSpPr>
            <p:nvPr/>
          </p:nvCxnSpPr>
          <p:spPr>
            <a:xfrm>
              <a:off x="2971800" y="3086101"/>
              <a:ext cx="1052303" cy="1638301"/>
            </a:xfrm>
            <a:prstGeom prst="bentConnector3">
              <a:avLst>
                <a:gd name="adj1" fmla="val 50000"/>
              </a:avLst>
            </a:prstGeom>
            <a:ln w="38100">
              <a:solidFill>
                <a:schemeClr val="tx1">
                  <a:lumMod val="75000"/>
                  <a:lumOff val="25000"/>
                </a:schemeClr>
              </a:solidFill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Elbow Connector 39"/>
            <p:cNvCxnSpPr>
              <a:stCxn id="36" idx="4"/>
              <a:endCxn id="37" idx="1"/>
            </p:cNvCxnSpPr>
            <p:nvPr/>
          </p:nvCxnSpPr>
          <p:spPr>
            <a:xfrm rot="5400000">
              <a:off x="4847064" y="3733939"/>
              <a:ext cx="914400" cy="1743"/>
            </a:xfrm>
            <a:prstGeom prst="bentConnector3">
              <a:avLst>
                <a:gd name="adj1" fmla="val 50000"/>
              </a:avLst>
            </a:prstGeom>
            <a:ln>
              <a:headEnd type="arrow"/>
              <a:tailEnd type="arrow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  <p:pic>
          <p:nvPicPr>
            <p:cNvPr id="41" name="Picture 3" descr="C:\Documents and Settings\rmanning\Local Settings\Temporary Internet Files\Content.IE5\PKO351HM\MC900286544[1].wmf"/>
            <p:cNvPicPr>
              <a:picLocks noChangeAspect="1" noChangeArrowheads="1"/>
            </p:cNvPicPr>
            <p:nvPr/>
          </p:nvPicPr>
          <p:blipFill>
            <a:blip r:embed="rId3" cstate="print">
              <a:duotone>
                <a:prstClr val="black"/>
                <a:schemeClr val="tx2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p:blipFill>
          <p:spPr bwMode="auto">
            <a:xfrm>
              <a:off x="5199215" y="3429000"/>
              <a:ext cx="679336" cy="594805"/>
            </a:xfrm>
            <a:prstGeom prst="rect">
              <a:avLst/>
            </a:prstGeom>
            <a:noFill/>
          </p:spPr>
        </p:pic>
        <p:sp>
          <p:nvSpPr>
            <p:cNvPr id="42" name="TextBox 41"/>
            <p:cNvSpPr txBox="1"/>
            <p:nvPr/>
          </p:nvSpPr>
          <p:spPr>
            <a:xfrm>
              <a:off x="3581400" y="3581401"/>
              <a:ext cx="1600200" cy="430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b="1" dirty="0" smtClean="0">
                  <a:latin typeface="Arial" pitchFamily="34" charset="0"/>
                  <a:cs typeface="Arial" pitchFamily="34" charset="0"/>
                </a:rPr>
                <a:t>Room GUID</a:t>
              </a:r>
              <a:endParaRPr lang="en-US" sz="16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3581400" y="5257801"/>
              <a:ext cx="3886200" cy="4701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latin typeface="Arial" pitchFamily="34" charset="0"/>
                  <a:cs typeface="Arial" pitchFamily="34" charset="0"/>
                </a:rPr>
                <a:t>(1) Space = (Many) Equipment</a:t>
              </a:r>
              <a:endParaRPr lang="en-US" dirty="0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44" name="Flowchart: Magnetic Disk 43"/>
          <p:cNvSpPr/>
          <p:nvPr/>
        </p:nvSpPr>
        <p:spPr>
          <a:xfrm>
            <a:off x="7620000" y="3593068"/>
            <a:ext cx="1346200" cy="1207532"/>
          </a:xfrm>
          <a:prstGeom prst="flowChartMagneticDisk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sz="1400" b="1" dirty="0" smtClean="0">
                <a:latin typeface="Arial" pitchFamily="34" charset="0"/>
                <a:cs typeface="Arial" pitchFamily="34" charset="0"/>
              </a:rPr>
              <a:t>Construction</a:t>
            </a:r>
            <a:endParaRPr lang="en-US" sz="14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45" name="Elbow Connector 13"/>
          <p:cNvCxnSpPr>
            <a:stCxn id="36" idx="5"/>
            <a:endCxn id="49" idx="2"/>
          </p:cNvCxnSpPr>
          <p:nvPr/>
        </p:nvCxnSpPr>
        <p:spPr>
          <a:xfrm>
            <a:off x="6815328" y="3232677"/>
            <a:ext cx="652272" cy="272523"/>
          </a:xfrm>
          <a:prstGeom prst="bentConnector3">
            <a:avLst>
              <a:gd name="adj1" fmla="val 50000"/>
            </a:avLst>
          </a:prstGeom>
          <a:ln w="38100">
            <a:solidFill>
              <a:schemeClr val="tx1">
                <a:lumMod val="75000"/>
                <a:lumOff val="25000"/>
              </a:schemeClr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Elbow Connector 13"/>
          <p:cNvCxnSpPr>
            <a:stCxn id="37" idx="5"/>
            <a:endCxn id="49" idx="2"/>
          </p:cNvCxnSpPr>
          <p:nvPr/>
        </p:nvCxnSpPr>
        <p:spPr>
          <a:xfrm flipV="1">
            <a:off x="6815328" y="3505200"/>
            <a:ext cx="652272" cy="1283753"/>
          </a:xfrm>
          <a:prstGeom prst="bentConnector3">
            <a:avLst>
              <a:gd name="adj1" fmla="val 50000"/>
            </a:avLst>
          </a:prstGeom>
          <a:ln w="38100">
            <a:solidFill>
              <a:schemeClr val="tx1">
                <a:lumMod val="75000"/>
                <a:lumOff val="25000"/>
              </a:schemeClr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1219200" y="5867400"/>
            <a:ext cx="2514600" cy="3693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Corporate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Flowchart: Magnetic Disk 47"/>
          <p:cNvSpPr/>
          <p:nvPr/>
        </p:nvSpPr>
        <p:spPr>
          <a:xfrm>
            <a:off x="7620000" y="2754867"/>
            <a:ext cx="1346200" cy="1207532"/>
          </a:xfrm>
          <a:prstGeom prst="flowChartMagneticDisk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latin typeface="Arial" pitchFamily="34" charset="0"/>
                <a:cs typeface="Arial" pitchFamily="34" charset="0"/>
              </a:rPr>
              <a:t>Design</a:t>
            </a:r>
            <a:endParaRPr lang="en-US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7467600" y="3352800"/>
            <a:ext cx="304800" cy="304800"/>
          </a:xfrm>
          <a:prstGeom prst="ellipse">
            <a:avLst/>
          </a:prstGeom>
          <a:solidFill>
            <a:srgbClr val="00B0F0"/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oolSlant"/>
            <a:contourClr>
              <a:schemeClr val="accent2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0" name="TextBox 49"/>
          <p:cNvSpPr txBox="1"/>
          <p:nvPr/>
        </p:nvSpPr>
        <p:spPr>
          <a:xfrm>
            <a:off x="3733800" y="5867400"/>
            <a:ext cx="5257800" cy="369332"/>
          </a:xfrm>
          <a:prstGeom prst="homePlate">
            <a:avLst/>
          </a:prstGeom>
          <a:effectLst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 Project Specific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1" name="Straight Connector 50"/>
          <p:cNvCxnSpPr/>
          <p:nvPr/>
        </p:nvCxnSpPr>
        <p:spPr>
          <a:xfrm rot="5400000">
            <a:off x="1981200" y="4724400"/>
            <a:ext cx="3505200" cy="0"/>
          </a:xfrm>
          <a:prstGeom prst="line">
            <a:avLst/>
          </a:prstGeom>
          <a:ln w="762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DC3CA-C97C-41DC-8EA5-85CDA6AC761C}" type="slidenum">
              <a:rPr lang="en-US" smtClean="0"/>
              <a:pPr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6635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81000"/>
            <a:ext cx="5943600" cy="609600"/>
          </a:xfrm>
        </p:spPr>
        <p:txBody>
          <a:bodyPr>
            <a:normAutofit fontScale="90000"/>
          </a:bodyPr>
          <a:lstStyle/>
          <a:p>
            <a:pPr marL="1320800" indent="-1320800"/>
            <a:r>
              <a:rPr lang="en-US" dirty="0"/>
              <a:t>MHS BIM Objectives </a:t>
            </a:r>
            <a:r>
              <a:rPr lang="en-US" sz="2700" dirty="0"/>
              <a:t>Validation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"/>
          </p:nvPr>
        </p:nvSpPr>
        <p:spPr>
          <a:xfrm>
            <a:off x="1066800" y="1524000"/>
            <a:ext cx="7741920" cy="5029200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Relate Contractual Program Requirements (Planning Program for Design [PFD]) to model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Other viable solutions welcome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82744" y="2790256"/>
            <a:ext cx="6504056" cy="3153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8" name="Group 7"/>
          <p:cNvGrpSpPr/>
          <p:nvPr/>
        </p:nvGrpSpPr>
        <p:grpSpPr>
          <a:xfrm>
            <a:off x="7391400" y="228600"/>
            <a:ext cx="1371600" cy="979714"/>
            <a:chOff x="472983" y="228600"/>
            <a:chExt cx="1660618" cy="1151255"/>
          </a:xfrm>
        </p:grpSpPr>
        <p:pic>
          <p:nvPicPr>
            <p:cNvPr id="9" name="Picture 8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72983" y="228600"/>
              <a:ext cx="1660618" cy="11512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0" name="Oval 9"/>
            <p:cNvSpPr/>
            <p:nvPr/>
          </p:nvSpPr>
          <p:spPr>
            <a:xfrm>
              <a:off x="1295401" y="457200"/>
              <a:ext cx="376918" cy="398194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  <a:effectLst>
              <a:glow rad="228600">
                <a:schemeClr val="accent3">
                  <a:satMod val="175000"/>
                  <a:alpha val="40000"/>
                </a:schemeClr>
              </a:glow>
              <a:outerShdw blurRad="50800" dist="25400" dir="5400000" rotWithShape="0">
                <a:srgbClr val="000000">
                  <a:alpha val="45000"/>
                </a:srgbClr>
              </a:outerShdw>
            </a:effectLst>
            <a:scene3d>
              <a:camera prst="orthographicFront" fov="0">
                <a:rot lat="0" lon="0" rev="0"/>
              </a:camera>
              <a:lightRig rig="soft" dir="b">
                <a:rot lat="0" lon="0" rev="0"/>
              </a:lightRig>
            </a:scene3d>
            <a:sp3d prstMaterial="dkEdge">
              <a:bevelT w="63500" h="63500" prst="coolSlant"/>
              <a:contourClr>
                <a:schemeClr val="accent2"/>
              </a:contourClr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DC3CA-C97C-41DC-8EA5-85CDA6AC761C}" type="slidenum">
              <a:rPr lang="en-US" smtClean="0"/>
              <a:pPr/>
              <a:t>30</a:t>
            </a:fld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 rot="16200000">
            <a:off x="-2133600" y="3733800"/>
            <a:ext cx="5257800" cy="99060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2296" indent="0">
              <a:buNone/>
            </a:pPr>
            <a:r>
              <a:rPr lang="en-US" dirty="0" smtClean="0">
                <a:solidFill>
                  <a:schemeClr val="bg1">
                    <a:lumMod val="85000"/>
                  </a:schemeClr>
                </a:solidFill>
              </a:rPr>
              <a:t>Basic Concept</a:t>
            </a:r>
          </a:p>
        </p:txBody>
      </p:sp>
    </p:spTree>
    <p:extLst>
      <p:ext uri="{BB962C8B-B14F-4D97-AF65-F5344CB8AC3E}">
        <p14:creationId xmlns:p14="http://schemas.microsoft.com/office/powerpoint/2010/main" val="4118534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"/>
          </p:nvPr>
        </p:nvSpPr>
        <p:spPr>
          <a:xfrm>
            <a:off x="914400" y="1527048"/>
            <a:ext cx="3965448" cy="4572000"/>
          </a:xfrm>
        </p:spPr>
        <p:txBody>
          <a:bodyPr>
            <a:normAutofit/>
          </a:bodyPr>
          <a:lstStyle/>
          <a:p>
            <a:r>
              <a:rPr lang="en-US" sz="2000" b="1" dirty="0" smtClean="0"/>
              <a:t>Example:</a:t>
            </a:r>
            <a:r>
              <a:rPr lang="en-US" sz="2000" dirty="0" smtClean="0"/>
              <a:t>  Plan/sheet view automatically displays selected parametric variable (e.g. JSN or SPECNO)</a:t>
            </a:r>
          </a:p>
          <a:p>
            <a:r>
              <a:rPr lang="en-US" sz="2000" dirty="0" smtClean="0"/>
              <a:t>Has been a contractual requirement for decades</a:t>
            </a:r>
          </a:p>
          <a:p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28600"/>
            <a:ext cx="6096000" cy="758952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 smtClean="0"/>
              <a:t>MHS BIM Objectives </a:t>
            </a:r>
            <a:r>
              <a:rPr lang="en-US" sz="2700" dirty="0" smtClean="0"/>
              <a:t>Validation</a:t>
            </a:r>
            <a:endParaRPr lang="en-US" sz="2700" dirty="0"/>
          </a:p>
        </p:txBody>
      </p:sp>
      <p:pic>
        <p:nvPicPr>
          <p:cNvPr id="5" name="Picture 4" descr="Project1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3939" t="22222" r="11364" b="20000"/>
          <a:stretch>
            <a:fillRect/>
          </a:stretch>
        </p:blipFill>
        <p:spPr>
          <a:xfrm>
            <a:off x="1222248" y="3581400"/>
            <a:ext cx="4336073" cy="2591676"/>
          </a:xfrm>
          <a:prstGeom prst="rect">
            <a:avLst/>
          </a:prstGeom>
        </p:spPr>
      </p:pic>
      <p:pic>
        <p:nvPicPr>
          <p:cNvPr id="10" name="Picture 9" descr="Project1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1838" t="30627" r="55187" b="21828"/>
          <a:stretch>
            <a:fillRect/>
          </a:stretch>
        </p:blipFill>
        <p:spPr>
          <a:xfrm>
            <a:off x="4099560" y="1752600"/>
            <a:ext cx="4663440" cy="4371975"/>
          </a:xfrm>
          <a:prstGeom prst="ellipse">
            <a:avLst/>
          </a:prstGeom>
          <a:solidFill>
            <a:schemeClr val="bg1">
              <a:lumMod val="95000"/>
            </a:schemeClr>
          </a:solidFill>
          <a:ln w="57150">
            <a:solidFill>
              <a:schemeClr val="tx1"/>
            </a:solidFill>
          </a:ln>
        </p:spPr>
      </p:pic>
      <p:grpSp>
        <p:nvGrpSpPr>
          <p:cNvPr id="9" name="Group 8"/>
          <p:cNvGrpSpPr/>
          <p:nvPr/>
        </p:nvGrpSpPr>
        <p:grpSpPr>
          <a:xfrm>
            <a:off x="7391400" y="228600"/>
            <a:ext cx="1371600" cy="979714"/>
            <a:chOff x="472983" y="228600"/>
            <a:chExt cx="1660618" cy="1151255"/>
          </a:xfrm>
        </p:grpSpPr>
        <p:pic>
          <p:nvPicPr>
            <p:cNvPr id="11" name="Picture 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72983" y="228600"/>
              <a:ext cx="1660618" cy="11512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2" name="Oval 11"/>
            <p:cNvSpPr/>
            <p:nvPr/>
          </p:nvSpPr>
          <p:spPr>
            <a:xfrm>
              <a:off x="1295401" y="457200"/>
              <a:ext cx="376918" cy="398194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  <a:effectLst>
              <a:glow rad="228600">
                <a:schemeClr val="accent3">
                  <a:satMod val="175000"/>
                  <a:alpha val="40000"/>
                </a:schemeClr>
              </a:glow>
              <a:outerShdw blurRad="50800" dist="25400" dir="5400000" rotWithShape="0">
                <a:srgbClr val="000000">
                  <a:alpha val="45000"/>
                </a:srgbClr>
              </a:outerShdw>
            </a:effectLst>
            <a:scene3d>
              <a:camera prst="orthographicFront" fov="0">
                <a:rot lat="0" lon="0" rev="0"/>
              </a:camera>
              <a:lightRig rig="soft" dir="b">
                <a:rot lat="0" lon="0" rev="0"/>
              </a:lightRig>
            </a:scene3d>
            <a:sp3d prstMaterial="dkEdge">
              <a:bevelT w="63500" h="63500" prst="coolSlant"/>
              <a:contourClr>
                <a:schemeClr val="accent2"/>
              </a:contourClr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DC3CA-C97C-41DC-8EA5-85CDA6AC761C}" type="slidenum">
              <a:rPr lang="en-US" smtClean="0"/>
              <a:pPr/>
              <a:t>31</a:t>
            </a:fld>
            <a:endParaRPr lang="en-US" dirty="0"/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 rot="16200000">
            <a:off x="-2133600" y="3733800"/>
            <a:ext cx="5257800" cy="99060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2296" indent="0">
              <a:buNone/>
            </a:pPr>
            <a:r>
              <a:rPr lang="en-US" dirty="0" smtClean="0">
                <a:solidFill>
                  <a:schemeClr val="bg1">
                    <a:lumMod val="85000"/>
                  </a:schemeClr>
                </a:solidFill>
              </a:rPr>
              <a:t>Existing Requirements</a:t>
            </a:r>
          </a:p>
        </p:txBody>
      </p:sp>
    </p:spTree>
    <p:extLst>
      <p:ext uri="{BB962C8B-B14F-4D97-AF65-F5344CB8AC3E}">
        <p14:creationId xmlns:p14="http://schemas.microsoft.com/office/powerpoint/2010/main" val="3387491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/>
              <a:t>MHS BIM </a:t>
            </a:r>
            <a:r>
              <a:rPr lang="en-US" dirty="0" smtClean="0"/>
              <a:t>Objectives </a:t>
            </a:r>
            <a:r>
              <a:rPr lang="en-US" sz="2700" dirty="0" smtClean="0"/>
              <a:t>Validation</a:t>
            </a:r>
            <a:endParaRPr lang="en-US" dirty="0"/>
          </a:p>
        </p:txBody>
      </p:sp>
      <p:pic>
        <p:nvPicPr>
          <p:cNvPr id="5" name="Revit SEPS Tool_CC.wmv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447800" y="990601"/>
            <a:ext cx="7456412" cy="5727252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DC3CA-C97C-41DC-8EA5-85CDA6AC761C}" type="slidenum">
              <a:rPr lang="en-US" smtClean="0"/>
              <a:pPr/>
              <a:t>32</a:t>
            </a:fld>
            <a:endParaRPr lang="en-US" dirty="0"/>
          </a:p>
        </p:txBody>
      </p:sp>
      <p:grpSp>
        <p:nvGrpSpPr>
          <p:cNvPr id="6" name="Group 5"/>
          <p:cNvGrpSpPr/>
          <p:nvPr/>
        </p:nvGrpSpPr>
        <p:grpSpPr>
          <a:xfrm>
            <a:off x="7391400" y="228600"/>
            <a:ext cx="1371600" cy="979714"/>
            <a:chOff x="472983" y="228600"/>
            <a:chExt cx="1660618" cy="1151255"/>
          </a:xfrm>
        </p:grpSpPr>
        <p:pic>
          <p:nvPicPr>
            <p:cNvPr id="7" name="Picture 6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72983" y="228600"/>
              <a:ext cx="1660618" cy="11512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8" name="Oval 7"/>
            <p:cNvSpPr/>
            <p:nvPr/>
          </p:nvSpPr>
          <p:spPr>
            <a:xfrm>
              <a:off x="1295401" y="457200"/>
              <a:ext cx="376918" cy="398194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  <a:effectLst>
              <a:glow rad="228600">
                <a:schemeClr val="accent3">
                  <a:satMod val="175000"/>
                  <a:alpha val="40000"/>
                </a:schemeClr>
              </a:glow>
              <a:outerShdw blurRad="50800" dist="25400" dir="5400000" rotWithShape="0">
                <a:srgbClr val="000000">
                  <a:alpha val="45000"/>
                </a:srgbClr>
              </a:outerShdw>
            </a:effectLst>
            <a:scene3d>
              <a:camera prst="orthographicFront" fov="0">
                <a:rot lat="0" lon="0" rev="0"/>
              </a:camera>
              <a:lightRig rig="soft" dir="b">
                <a:rot lat="0" lon="0" rev="0"/>
              </a:lightRig>
            </a:scene3d>
            <a:sp3d prstMaterial="dkEdge">
              <a:bevelT w="63500" h="63500" prst="coolSlant"/>
              <a:contourClr>
                <a:schemeClr val="accent2"/>
              </a:contourClr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9" name="Content Placeholder 2"/>
          <p:cNvSpPr txBox="1">
            <a:spLocks/>
          </p:cNvSpPr>
          <p:nvPr/>
        </p:nvSpPr>
        <p:spPr>
          <a:xfrm rot="16200000">
            <a:off x="-2133600" y="3733800"/>
            <a:ext cx="5257800" cy="99060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2296" indent="0">
              <a:buNone/>
            </a:pPr>
            <a:r>
              <a:rPr lang="en-US" dirty="0" smtClean="0">
                <a:solidFill>
                  <a:schemeClr val="bg1">
                    <a:lumMod val="85000"/>
                  </a:schemeClr>
                </a:solidFill>
              </a:rPr>
              <a:t>SEPS Import Example</a:t>
            </a:r>
          </a:p>
        </p:txBody>
      </p:sp>
    </p:spTree>
    <p:extLst>
      <p:ext uri="{BB962C8B-B14F-4D97-AF65-F5344CB8AC3E}">
        <p14:creationId xmlns:p14="http://schemas.microsoft.com/office/powerpoint/2010/main" val="2275813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MHS BIM Objectives - DMLSS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5029200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Support transfer of critical data into DMLSS-FM for operations</a:t>
            </a:r>
          </a:p>
          <a:p>
            <a:pPr lvl="1"/>
            <a:r>
              <a:rPr lang="en-US" dirty="0" smtClean="0"/>
              <a:t>Streamline process (info available at BOD)</a:t>
            </a:r>
          </a:p>
          <a:p>
            <a:pPr lvl="1"/>
            <a:r>
              <a:rPr lang="en-US" dirty="0" smtClean="0"/>
              <a:t>Reduce effort required</a:t>
            </a:r>
          </a:p>
          <a:p>
            <a:pPr lvl="1"/>
            <a:r>
              <a:rPr lang="en-US" dirty="0" smtClean="0"/>
              <a:t>Increase accuracy</a:t>
            </a:r>
          </a:p>
          <a:p>
            <a:r>
              <a:rPr lang="en-US" dirty="0" smtClean="0"/>
              <a:t>Support transfer of critical data into DMLSS-EM&amp;T for operations</a:t>
            </a:r>
          </a:p>
          <a:p>
            <a:pPr lvl="1"/>
            <a:r>
              <a:rPr lang="en-US" dirty="0" smtClean="0"/>
              <a:t>Streamline process</a:t>
            </a:r>
          </a:p>
          <a:p>
            <a:pPr lvl="1"/>
            <a:r>
              <a:rPr lang="en-US" dirty="0" smtClean="0"/>
              <a:t>Reduce effort required</a:t>
            </a:r>
          </a:p>
          <a:p>
            <a:pPr lvl="1"/>
            <a:r>
              <a:rPr lang="en-US" dirty="0" smtClean="0"/>
              <a:t>Increase accuracy</a:t>
            </a:r>
          </a:p>
          <a:p>
            <a:pPr lvl="1"/>
            <a:r>
              <a:rPr lang="en-US" dirty="0" smtClean="0"/>
              <a:t>Support IO&amp;T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3648" y="6305550"/>
            <a:ext cx="457200" cy="476250"/>
          </a:xfrm>
        </p:spPr>
        <p:txBody>
          <a:bodyPr/>
          <a:lstStyle/>
          <a:p>
            <a:fld id="{D18737D0-1F07-487A-BC82-FDF5B924E95B}" type="slidenum">
              <a:rPr lang="en-US" smtClean="0"/>
              <a:pPr/>
              <a:t>33</a:t>
            </a:fld>
            <a:endParaRPr lang="en-US" dirty="0"/>
          </a:p>
        </p:txBody>
      </p:sp>
      <p:sp>
        <p:nvSpPr>
          <p:cNvPr id="5" name="TextBox 13"/>
          <p:cNvSpPr txBox="1"/>
          <p:nvPr/>
        </p:nvSpPr>
        <p:spPr>
          <a:xfrm>
            <a:off x="547254" y="1905000"/>
            <a:ext cx="824346" cy="83099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tIns="0" bIns="91440" rtlCol="0">
            <a:spAutoFit/>
          </a:bodyPr>
          <a:lstStyle>
            <a:defPPr>
              <a:defRPr lang="en-US"/>
            </a:defPPr>
            <a:lvl1pPr marL="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800" dirty="0" smtClean="0">
                <a:latin typeface="Berlin Sans FB Demi" pitchFamily="34" charset="0"/>
              </a:rPr>
              <a:t>4</a:t>
            </a:r>
            <a:endParaRPr lang="en-US" sz="4800" dirty="0">
              <a:latin typeface="Berlin Sans FB Demi" pitchFamily="34" charset="0"/>
            </a:endParaRPr>
          </a:p>
        </p:txBody>
      </p:sp>
      <p:sp>
        <p:nvSpPr>
          <p:cNvPr id="6" name="TextBox 13"/>
          <p:cNvSpPr txBox="1"/>
          <p:nvPr/>
        </p:nvSpPr>
        <p:spPr>
          <a:xfrm>
            <a:off x="547254" y="4122003"/>
            <a:ext cx="824346" cy="83099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tIns="0" bIns="91440" rtlCol="0">
            <a:spAutoFit/>
          </a:bodyPr>
          <a:lstStyle>
            <a:defPPr>
              <a:defRPr lang="en-US"/>
            </a:defPPr>
            <a:lvl1pPr marL="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800" dirty="0" smtClean="0">
                <a:latin typeface="Berlin Sans FB Demi" pitchFamily="34" charset="0"/>
              </a:rPr>
              <a:t>5</a:t>
            </a:r>
            <a:endParaRPr lang="en-US" sz="4800" dirty="0">
              <a:latin typeface="Berlin Sans FB Dem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1500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MHS BIM Objectives - DMLSS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16200000">
            <a:off x="-2133600" y="3733800"/>
            <a:ext cx="5257800" cy="990600"/>
          </a:xfrm>
        </p:spPr>
        <p:txBody>
          <a:bodyPr anchor="ctr">
            <a:normAutofit/>
          </a:bodyPr>
          <a:lstStyle/>
          <a:p>
            <a:pPr marL="82296" indent="0">
              <a:buNone/>
            </a:pPr>
            <a:r>
              <a:rPr lang="en-US" dirty="0" smtClean="0">
                <a:solidFill>
                  <a:schemeClr val="bg1">
                    <a:lumMod val="85000"/>
                  </a:schemeClr>
                </a:solidFill>
              </a:rPr>
              <a:t>Data to Operations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3648" y="6305550"/>
            <a:ext cx="457200" cy="476250"/>
          </a:xfrm>
        </p:spPr>
        <p:txBody>
          <a:bodyPr/>
          <a:lstStyle/>
          <a:p>
            <a:fld id="{D18737D0-1F07-487A-BC82-FDF5B924E95B}" type="slidenum">
              <a:rPr lang="en-US" smtClean="0"/>
              <a:pPr/>
              <a:t>34</a:t>
            </a:fld>
            <a:endParaRPr lang="en-US" dirty="0"/>
          </a:p>
        </p:txBody>
      </p:sp>
      <p:cxnSp>
        <p:nvCxnSpPr>
          <p:cNvPr id="28" name="Straight Arrow Connector 27"/>
          <p:cNvCxnSpPr/>
          <p:nvPr/>
        </p:nvCxnSpPr>
        <p:spPr>
          <a:xfrm>
            <a:off x="4419600" y="3581400"/>
            <a:ext cx="2667000" cy="1588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Elbow Connector 28"/>
          <p:cNvCxnSpPr>
            <a:stCxn id="32" idx="5"/>
          </p:cNvCxnSpPr>
          <p:nvPr/>
        </p:nvCxnSpPr>
        <p:spPr>
          <a:xfrm>
            <a:off x="2712720" y="2438400"/>
            <a:ext cx="640080" cy="495299"/>
          </a:xfrm>
          <a:prstGeom prst="bentConnector3">
            <a:avLst>
              <a:gd name="adj1" fmla="val 50000"/>
            </a:avLst>
          </a:prstGeom>
          <a:ln w="38100">
            <a:solidFill>
              <a:schemeClr val="tx1">
                <a:lumMod val="75000"/>
                <a:lumOff val="25000"/>
              </a:schemeClr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Flowchart: Magnetic Disk 29"/>
          <p:cNvSpPr/>
          <p:nvPr/>
        </p:nvSpPr>
        <p:spPr>
          <a:xfrm>
            <a:off x="3276600" y="2209800"/>
            <a:ext cx="1447800" cy="1447800"/>
          </a:xfrm>
          <a:prstGeom prst="flowChartMagneticDisk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Arial" pitchFamily="34" charset="0"/>
                <a:cs typeface="Arial" pitchFamily="34" charset="0"/>
              </a:rPr>
              <a:t>Design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Flowchart: Magnetic Disk 30"/>
          <p:cNvSpPr/>
          <p:nvPr/>
        </p:nvSpPr>
        <p:spPr>
          <a:xfrm>
            <a:off x="3276600" y="3276600"/>
            <a:ext cx="1447800" cy="1447800"/>
          </a:xfrm>
          <a:prstGeom prst="flowChartMagneticDisk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dirty="0" smtClean="0">
                <a:latin typeface="Arial" pitchFamily="34" charset="0"/>
                <a:cs typeface="Arial" pitchFamily="34" charset="0"/>
              </a:rPr>
              <a:t>Construction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Flowchart: Data 31"/>
          <p:cNvSpPr/>
          <p:nvPr/>
        </p:nvSpPr>
        <p:spPr>
          <a:xfrm>
            <a:off x="1066800" y="2133600"/>
            <a:ext cx="1828800" cy="609600"/>
          </a:xfrm>
          <a:prstGeom prst="flowChartInputOutput">
            <a:avLst/>
          </a:prstGeom>
          <a:effectLst>
            <a:outerShdw blurRad="63500" dist="25400" dir="5400000" rotWithShape="0">
              <a:srgbClr val="000000">
                <a:alpha val="43137"/>
              </a:srgb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Space Program &amp; Tech. Criteria</a:t>
            </a:r>
            <a:endParaRPr lang="en-US" sz="12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Flowchart: Data 32"/>
          <p:cNvSpPr/>
          <p:nvPr/>
        </p:nvSpPr>
        <p:spPr>
          <a:xfrm>
            <a:off x="1066800" y="3124200"/>
            <a:ext cx="1828800" cy="609600"/>
          </a:xfrm>
          <a:prstGeom prst="flowChartInputOutput">
            <a:avLst/>
          </a:prstGeom>
          <a:effectLst>
            <a:outerShdw blurRad="63500" dist="25400" dir="5400000" rotWithShape="0">
              <a:srgbClr val="000000">
                <a:alpha val="43137"/>
              </a:srgb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Medical Equipment &amp; Furniture</a:t>
            </a:r>
            <a:endParaRPr lang="en-US" sz="12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4" name="Elbow Connector 33"/>
          <p:cNvCxnSpPr>
            <a:stCxn id="33" idx="5"/>
          </p:cNvCxnSpPr>
          <p:nvPr/>
        </p:nvCxnSpPr>
        <p:spPr>
          <a:xfrm flipV="1">
            <a:off x="2712720" y="2933699"/>
            <a:ext cx="640080" cy="495301"/>
          </a:xfrm>
          <a:prstGeom prst="bentConnector3">
            <a:avLst>
              <a:gd name="adj1" fmla="val 50000"/>
            </a:avLst>
          </a:prstGeom>
          <a:ln w="38100">
            <a:solidFill>
              <a:schemeClr val="tx1">
                <a:lumMod val="75000"/>
                <a:lumOff val="25000"/>
              </a:schemeClr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5" name="Flowchart: Magnetic Disk 34"/>
          <p:cNvSpPr/>
          <p:nvPr/>
        </p:nvSpPr>
        <p:spPr>
          <a:xfrm>
            <a:off x="5448300" y="1600200"/>
            <a:ext cx="1485900" cy="1600200"/>
          </a:xfrm>
          <a:prstGeom prst="flowChartMagneticDisk">
            <a:avLst/>
          </a:prstGeom>
          <a:solidFill>
            <a:srgbClr val="FFFF00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sz="1400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CMMS / CAFM</a:t>
            </a:r>
          </a:p>
          <a:p>
            <a:pPr algn="ctr"/>
            <a:r>
              <a:rPr lang="en-US" sz="1400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Facility</a:t>
            </a:r>
            <a:endParaRPr lang="en-US" sz="1400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Flowchart: Magnetic Disk 35"/>
          <p:cNvSpPr/>
          <p:nvPr/>
        </p:nvSpPr>
        <p:spPr>
          <a:xfrm>
            <a:off x="5448300" y="4038600"/>
            <a:ext cx="1485900" cy="1600200"/>
          </a:xfrm>
          <a:prstGeom prst="flowChartMagneticDisk">
            <a:avLst/>
          </a:prstGeom>
          <a:solidFill>
            <a:srgbClr val="FFFF00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sz="1400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CMMS</a:t>
            </a:r>
          </a:p>
          <a:p>
            <a:pPr algn="ctr"/>
            <a:r>
              <a:rPr lang="en-US" sz="1400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Medical</a:t>
            </a:r>
          </a:p>
          <a:p>
            <a:pPr algn="ctr"/>
            <a:r>
              <a:rPr lang="en-US" sz="1400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Equipment</a:t>
            </a:r>
          </a:p>
          <a:p>
            <a:pPr algn="ctr"/>
            <a:r>
              <a:rPr lang="en-US" sz="1400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&amp; Furniture</a:t>
            </a:r>
            <a:endParaRPr lang="en-US" sz="1400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Flowchart: Magnetic Disk 36"/>
          <p:cNvSpPr/>
          <p:nvPr/>
        </p:nvSpPr>
        <p:spPr>
          <a:xfrm>
            <a:off x="8153400" y="4343400"/>
            <a:ext cx="685800" cy="1066800"/>
          </a:xfrm>
          <a:prstGeom prst="flowChartMagneticDisk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 anchor="ctr"/>
          <a:lstStyle/>
          <a:p>
            <a:pPr algn="ctr"/>
            <a:r>
              <a:rPr lang="en-US" sz="1400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BAS</a:t>
            </a:r>
            <a:endParaRPr lang="en-US" sz="1400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Flowchart: Magnetic Disk 37"/>
          <p:cNvSpPr/>
          <p:nvPr/>
        </p:nvSpPr>
        <p:spPr>
          <a:xfrm>
            <a:off x="8153400" y="3200400"/>
            <a:ext cx="685800" cy="1066800"/>
          </a:xfrm>
          <a:prstGeom prst="flowChartMagneticDisk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 anchor="ctr"/>
          <a:lstStyle/>
          <a:p>
            <a:pPr algn="ctr"/>
            <a:r>
              <a:rPr lang="en-US" sz="1400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Logistics</a:t>
            </a:r>
          </a:p>
          <a:p>
            <a:pPr algn="ctr"/>
            <a:r>
              <a:rPr lang="en-US" sz="1400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Inventory</a:t>
            </a:r>
            <a:endParaRPr lang="en-US" sz="1400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Flowchart: Magnetic Disk 38"/>
          <p:cNvSpPr/>
          <p:nvPr/>
        </p:nvSpPr>
        <p:spPr>
          <a:xfrm>
            <a:off x="7239000" y="2514600"/>
            <a:ext cx="685800" cy="1066800"/>
          </a:xfrm>
          <a:prstGeom prst="flowChartMagneticDisk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 anchor="ctr"/>
          <a:lstStyle/>
          <a:p>
            <a:pPr algn="ctr"/>
            <a:r>
              <a:rPr lang="en-US" sz="1400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Benchmarking</a:t>
            </a:r>
            <a:endParaRPr lang="en-US" sz="1400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Flowchart: Magnetic Disk 39"/>
          <p:cNvSpPr/>
          <p:nvPr/>
        </p:nvSpPr>
        <p:spPr>
          <a:xfrm>
            <a:off x="7239000" y="3657600"/>
            <a:ext cx="685800" cy="1066800"/>
          </a:xfrm>
          <a:prstGeom prst="flowChartMagneticDisk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 anchor="ctr"/>
          <a:lstStyle/>
          <a:p>
            <a:pPr algn="ctr"/>
            <a:r>
              <a:rPr lang="en-US" sz="1400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Patient Monitoring</a:t>
            </a:r>
            <a:endParaRPr lang="en-US" sz="1400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Flowchart: Magnetic Disk 40"/>
          <p:cNvSpPr/>
          <p:nvPr/>
        </p:nvSpPr>
        <p:spPr>
          <a:xfrm>
            <a:off x="8153400" y="2057400"/>
            <a:ext cx="685800" cy="1066800"/>
          </a:xfrm>
          <a:prstGeom prst="flowChartMagneticDisk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 anchor="ctr"/>
          <a:lstStyle/>
          <a:p>
            <a:pPr algn="ctr"/>
            <a:r>
              <a:rPr lang="en-US" sz="1400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Way finding</a:t>
            </a:r>
            <a:endParaRPr lang="en-US" sz="1400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42" name="Elbow Connector 45"/>
          <p:cNvCxnSpPr>
            <a:stCxn id="48" idx="6"/>
            <a:endCxn id="35" idx="2"/>
          </p:cNvCxnSpPr>
          <p:nvPr/>
        </p:nvCxnSpPr>
        <p:spPr>
          <a:xfrm flipV="1">
            <a:off x="4953000" y="2400300"/>
            <a:ext cx="495300" cy="1181100"/>
          </a:xfrm>
          <a:prstGeom prst="bentConnector3">
            <a:avLst>
              <a:gd name="adj1" fmla="val 50000"/>
            </a:avLst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Elbow Connector 45"/>
          <p:cNvCxnSpPr>
            <a:stCxn id="48" idx="6"/>
            <a:endCxn id="36" idx="2"/>
          </p:cNvCxnSpPr>
          <p:nvPr/>
        </p:nvCxnSpPr>
        <p:spPr>
          <a:xfrm>
            <a:off x="4953000" y="3581400"/>
            <a:ext cx="495300" cy="1257300"/>
          </a:xfrm>
          <a:prstGeom prst="bentConnector3">
            <a:avLst>
              <a:gd name="adj1" fmla="val 50000"/>
            </a:avLst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4" name="Oval 43"/>
          <p:cNvSpPr/>
          <p:nvPr/>
        </p:nvSpPr>
        <p:spPr>
          <a:xfrm>
            <a:off x="3124200" y="2819400"/>
            <a:ext cx="304800" cy="304800"/>
          </a:xfrm>
          <a:prstGeom prst="ellipse">
            <a:avLst/>
          </a:prstGeom>
          <a:solidFill>
            <a:srgbClr val="00B0F0"/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oolSlant"/>
            <a:contourClr>
              <a:schemeClr val="accent2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5" name="TextBox 44"/>
          <p:cNvSpPr txBox="1"/>
          <p:nvPr/>
        </p:nvSpPr>
        <p:spPr>
          <a:xfrm>
            <a:off x="1143000" y="5943600"/>
            <a:ext cx="3581400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Project Specific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4724400" y="5943600"/>
            <a:ext cx="4343400" cy="369332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lt1"/>
                </a:solidFill>
                <a:latin typeface="Arial" pitchFamily="34" charset="0"/>
                <a:cs typeface="Arial" pitchFamily="34" charset="0"/>
              </a:rPr>
              <a:t>Output back to Corporate Systems</a:t>
            </a:r>
            <a:endParaRPr lang="en-US" dirty="0">
              <a:solidFill>
                <a:schemeClr val="lt1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 rot="5400000">
            <a:off x="2324100" y="4152900"/>
            <a:ext cx="4800600" cy="0"/>
          </a:xfrm>
          <a:prstGeom prst="line">
            <a:avLst/>
          </a:prstGeom>
          <a:ln w="762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8" name="Oval 47"/>
          <p:cNvSpPr/>
          <p:nvPr/>
        </p:nvSpPr>
        <p:spPr>
          <a:xfrm>
            <a:off x="4495800" y="3352800"/>
            <a:ext cx="457200" cy="457200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oolSlant"/>
            <a:contourClr>
              <a:schemeClr val="accent2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000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1295400" y="384048"/>
            <a:ext cx="7540752" cy="758952"/>
          </a:xfrm>
        </p:spPr>
        <p:txBody>
          <a:bodyPr>
            <a:normAutofit/>
          </a:bodyPr>
          <a:lstStyle/>
          <a:p>
            <a:r>
              <a:rPr lang="en-US" dirty="0"/>
              <a:t>MHS BIM Objectives </a:t>
            </a:r>
            <a:r>
              <a:rPr lang="en-US" sz="2800" dirty="0" smtClean="0"/>
              <a:t>DMLSS</a:t>
            </a:r>
            <a:endParaRPr lang="en-US" sz="2800" dirty="0"/>
          </a:p>
        </p:txBody>
      </p:sp>
      <p:sp>
        <p:nvSpPr>
          <p:cNvPr id="3" name="Rectangle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Automate the data population of computerized maintenance management software (CMMS)</a:t>
            </a:r>
            <a:endParaRPr lang="en-US" sz="2800" dirty="0"/>
          </a:p>
        </p:txBody>
      </p:sp>
      <p:grpSp>
        <p:nvGrpSpPr>
          <p:cNvPr id="25" name="Group 24"/>
          <p:cNvGrpSpPr/>
          <p:nvPr/>
        </p:nvGrpSpPr>
        <p:grpSpPr>
          <a:xfrm>
            <a:off x="7570787" y="152400"/>
            <a:ext cx="1116013" cy="1293493"/>
            <a:chOff x="7315200" y="228600"/>
            <a:chExt cx="1116013" cy="1293493"/>
          </a:xfrm>
        </p:grpSpPr>
        <p:pic>
          <p:nvPicPr>
            <p:cNvPr id="26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315200" y="228600"/>
              <a:ext cx="1116013" cy="12934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29" name="Oval 28"/>
            <p:cNvSpPr/>
            <p:nvPr/>
          </p:nvSpPr>
          <p:spPr>
            <a:xfrm>
              <a:off x="7696200" y="685800"/>
              <a:ext cx="304800" cy="30480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>
              <a:glow rad="228600">
                <a:schemeClr val="accent1">
                  <a:satMod val="175000"/>
                  <a:alpha val="40000"/>
                </a:schemeClr>
              </a:glow>
              <a:outerShdw blurRad="50800" dist="25400" dir="5400000" rotWithShape="0">
                <a:srgbClr val="000000">
                  <a:alpha val="45000"/>
                </a:srgbClr>
              </a:outerShdw>
            </a:effectLst>
            <a:scene3d>
              <a:camera prst="orthographicFront" fov="0">
                <a:rot lat="0" lon="0" rev="0"/>
              </a:camera>
              <a:lightRig rig="soft" dir="b">
                <a:rot lat="0" lon="0" rev="0"/>
              </a:lightRig>
            </a:scene3d>
            <a:sp3d prstMaterial="dkEdge">
              <a:bevelT w="63500" h="63500" prst="coolSlant"/>
              <a:contourClr>
                <a:schemeClr val="accent2"/>
              </a:contourClr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066800" y="3066871"/>
            <a:ext cx="8001000" cy="3486329"/>
            <a:chOff x="533400" y="2667000"/>
            <a:chExt cx="8001000" cy="3486329"/>
          </a:xfrm>
        </p:grpSpPr>
        <p:cxnSp>
          <p:nvCxnSpPr>
            <p:cNvPr id="31" name="Straight Connector 30"/>
            <p:cNvCxnSpPr/>
            <p:nvPr/>
          </p:nvCxnSpPr>
          <p:spPr>
            <a:xfrm rot="5400000">
              <a:off x="2857500" y="3390900"/>
              <a:ext cx="1447800" cy="0"/>
            </a:xfrm>
            <a:prstGeom prst="line">
              <a:avLst/>
            </a:prstGeom>
            <a:ln w="57150">
              <a:prstDash val="lgDash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7" name="Group 26"/>
            <p:cNvGrpSpPr/>
            <p:nvPr/>
          </p:nvGrpSpPr>
          <p:grpSpPr>
            <a:xfrm>
              <a:off x="533400" y="3657600"/>
              <a:ext cx="8001000" cy="1219200"/>
              <a:chOff x="152400" y="3733800"/>
              <a:chExt cx="8686800" cy="1143000"/>
            </a:xfrm>
          </p:grpSpPr>
          <p:sp>
            <p:nvSpPr>
              <p:cNvPr id="16" name="Oval 15"/>
              <p:cNvSpPr/>
              <p:nvPr/>
            </p:nvSpPr>
            <p:spPr>
              <a:xfrm>
                <a:off x="152400" y="3733800"/>
                <a:ext cx="1905000" cy="1143000"/>
              </a:xfrm>
              <a:prstGeom prst="ellipse">
                <a:avLst/>
              </a:prstGeom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3">
                <a:schemeClr val="lt1"/>
              </a:lnRef>
              <a:fillRef idx="1">
                <a:schemeClr val="dk1"/>
              </a:fillRef>
              <a:effectRef idx="1">
                <a:schemeClr val="dk1"/>
              </a:effectRef>
              <a:fontRef idx="minor">
                <a:schemeClr val="lt1"/>
              </a:fontRef>
            </p:style>
            <p:txBody>
              <a:bodyPr wrap="square" lIns="0" tIns="0" rIns="0" bIns="91440" rtlCol="0" anchor="ctr"/>
              <a:lstStyle/>
              <a:p>
                <a:pPr algn="ctr"/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BIM</a:t>
                </a:r>
              </a:p>
              <a:p>
                <a:pPr algn="ctr"/>
                <a:r>
                  <a:rPr lang="en-US" sz="900" dirty="0" smtClean="0">
                    <a:latin typeface="Arial" pitchFamily="34" charset="0"/>
                    <a:cs typeface="Arial" pitchFamily="34" charset="0"/>
                  </a:rPr>
                  <a:t>.</a:t>
                </a:r>
                <a:r>
                  <a:rPr lang="en-US" sz="1200" dirty="0" smtClean="0">
                    <a:latin typeface="Arial" pitchFamily="34" charset="0"/>
                    <a:cs typeface="Arial" pitchFamily="34" charset="0"/>
                  </a:rPr>
                  <a:t>dgn, .rvt, etc.</a:t>
                </a:r>
              </a:p>
            </p:txBody>
          </p:sp>
          <p:sp>
            <p:nvSpPr>
              <p:cNvPr id="17" name="Oval 16"/>
              <p:cNvSpPr/>
              <p:nvPr/>
            </p:nvSpPr>
            <p:spPr>
              <a:xfrm>
                <a:off x="2514070" y="3733800"/>
                <a:ext cx="1905000" cy="1143000"/>
              </a:xfrm>
              <a:prstGeom prst="ellipse">
                <a:avLst/>
              </a:prstGeom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3">
                <a:schemeClr val="lt1"/>
              </a:lnRef>
              <a:fillRef idx="1">
                <a:schemeClr val="accent5"/>
              </a:fillRef>
              <a:effectRef idx="1">
                <a:schemeClr val="accent5"/>
              </a:effectRef>
              <a:fontRef idx="minor">
                <a:schemeClr val="lt1"/>
              </a:fontRef>
            </p:style>
            <p:txBody>
              <a:bodyPr wrap="square" lIns="0" tIns="0" rIns="0" bIns="91440" rtlCol="0" anchor="ctr"/>
              <a:lstStyle/>
              <a:p>
                <a:pPr algn="ctr"/>
                <a:r>
                  <a:rPr lang="en-US" sz="1600" dirty="0" smtClean="0">
                    <a:latin typeface="Arial" pitchFamily="34" charset="0"/>
                    <a:cs typeface="Arial" pitchFamily="34" charset="0"/>
                  </a:rPr>
                  <a:t>Common Language</a:t>
                </a:r>
              </a:p>
              <a:p>
                <a:pPr algn="ctr"/>
                <a:r>
                  <a:rPr lang="en-US" sz="1600" dirty="0" smtClean="0">
                    <a:latin typeface="Arial" pitchFamily="34" charset="0"/>
                    <a:cs typeface="Arial" pitchFamily="34" charset="0"/>
                  </a:rPr>
                  <a:t>“The Latin”</a:t>
                </a:r>
              </a:p>
            </p:txBody>
          </p:sp>
          <p:sp>
            <p:nvSpPr>
              <p:cNvPr id="18" name="Oval 17"/>
              <p:cNvSpPr/>
              <p:nvPr/>
            </p:nvSpPr>
            <p:spPr>
              <a:xfrm>
                <a:off x="6934200" y="3733800"/>
                <a:ext cx="1905000" cy="1143000"/>
              </a:xfrm>
              <a:prstGeom prst="ellipse">
                <a:avLst/>
              </a:prstGeom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wrap="square" lIns="0" tIns="0" rIns="0" bIns="91440" rtlCol="0" anchor="ctr"/>
              <a:lstStyle/>
              <a:p>
                <a:pPr algn="ctr"/>
                <a:r>
                  <a:rPr lang="en-US" sz="1400" dirty="0" smtClean="0">
                    <a:latin typeface="Arial" pitchFamily="34" charset="0"/>
                    <a:cs typeface="Arial" pitchFamily="34" charset="0"/>
                  </a:rPr>
                  <a:t>O&amp;M Management System</a:t>
                </a:r>
              </a:p>
            </p:txBody>
          </p:sp>
          <p:cxnSp>
            <p:nvCxnSpPr>
              <p:cNvPr id="19" name="Straight Arrow Connector 18"/>
              <p:cNvCxnSpPr/>
              <p:nvPr/>
            </p:nvCxnSpPr>
            <p:spPr>
              <a:xfrm>
                <a:off x="2057135" y="4304506"/>
                <a:ext cx="457200" cy="1588"/>
              </a:xfrm>
              <a:prstGeom prst="straightConnector1">
                <a:avLst/>
              </a:prstGeom>
              <a:ln>
                <a:solidFill>
                  <a:schemeClr val="tx1">
                    <a:lumMod val="65000"/>
                    <a:lumOff val="35000"/>
                  </a:schemeClr>
                </a:solidFill>
                <a:tailEnd type="arrow"/>
              </a:ln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1" name="Straight Arrow Connector 20"/>
              <p:cNvCxnSpPr>
                <a:stCxn id="17" idx="6"/>
                <a:endCxn id="22" idx="1"/>
              </p:cNvCxnSpPr>
              <p:nvPr/>
            </p:nvCxnSpPr>
            <p:spPr>
              <a:xfrm>
                <a:off x="4419070" y="4305300"/>
                <a:ext cx="457730" cy="1588"/>
              </a:xfrm>
              <a:prstGeom prst="straightConnector1">
                <a:avLst/>
              </a:prstGeom>
              <a:ln>
                <a:solidFill>
                  <a:schemeClr val="tx1">
                    <a:lumMod val="65000"/>
                    <a:lumOff val="35000"/>
                  </a:schemeClr>
                </a:solidFill>
                <a:tailEnd type="arrow"/>
              </a:ln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22" name="Flowchart: Predefined Process 21"/>
              <p:cNvSpPr/>
              <p:nvPr/>
            </p:nvSpPr>
            <p:spPr>
              <a:xfrm>
                <a:off x="4876800" y="3810000"/>
                <a:ext cx="1676400" cy="990600"/>
              </a:xfrm>
              <a:prstGeom prst="flowChartPredefinedProcess">
                <a:avLst/>
              </a:prstGeom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6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Import Routine </a:t>
                </a:r>
                <a:r>
                  <a:rPr lang="en-US" sz="105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based on common Language</a:t>
                </a:r>
                <a:endParaRPr lang="en-US" sz="16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cxnSp>
            <p:nvCxnSpPr>
              <p:cNvPr id="23" name="Straight Arrow Connector 22"/>
              <p:cNvCxnSpPr>
                <a:stCxn id="22" idx="3"/>
              </p:cNvCxnSpPr>
              <p:nvPr/>
            </p:nvCxnSpPr>
            <p:spPr>
              <a:xfrm>
                <a:off x="6553200" y="4305300"/>
                <a:ext cx="381263" cy="794"/>
              </a:xfrm>
              <a:prstGeom prst="straightConnector1">
                <a:avLst/>
              </a:prstGeom>
              <a:ln>
                <a:solidFill>
                  <a:schemeClr val="tx1">
                    <a:lumMod val="65000"/>
                    <a:lumOff val="35000"/>
                  </a:schemeClr>
                </a:solidFill>
                <a:tailEnd type="arrow"/>
              </a:ln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24" name="TextBox 23"/>
            <p:cNvSpPr txBox="1"/>
            <p:nvPr/>
          </p:nvSpPr>
          <p:spPr>
            <a:xfrm>
              <a:off x="6984810" y="4953000"/>
              <a:ext cx="1410963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b="1" dirty="0" smtClean="0">
                  <a:latin typeface="Arial" pitchFamily="34" charset="0"/>
                  <a:cs typeface="Arial" pitchFamily="34" charset="0"/>
                </a:rPr>
                <a:t>DMLSS-FM</a:t>
              </a:r>
            </a:p>
            <a:p>
              <a:pPr algn="ctr"/>
              <a:r>
                <a:rPr lang="en-US" dirty="0" smtClean="0">
                  <a:latin typeface="Arial" pitchFamily="34" charset="0"/>
                  <a:cs typeface="Arial" pitchFamily="34" charset="0"/>
                </a:rPr>
                <a:t>Maximo</a:t>
              </a:r>
            </a:p>
            <a:p>
              <a:pPr algn="ctr"/>
              <a:r>
                <a:rPr lang="en-US" dirty="0" smtClean="0">
                  <a:latin typeface="Arial" pitchFamily="34" charset="0"/>
                  <a:cs typeface="Arial" pitchFamily="34" charset="0"/>
                </a:rPr>
                <a:t>ArchiBus</a:t>
              </a:r>
            </a:p>
            <a:p>
              <a:pPr algn="ctr"/>
              <a:r>
                <a:rPr lang="en-US" dirty="0" smtClean="0">
                  <a:latin typeface="Arial" pitchFamily="34" charset="0"/>
                  <a:cs typeface="Arial" pitchFamily="34" charset="0"/>
                </a:rPr>
                <a:t>Other ?</a:t>
              </a:r>
              <a:endParaRPr lang="en-US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106749" y="4953000"/>
              <a:ext cx="10054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 smtClean="0">
                  <a:latin typeface="Arial" pitchFamily="34" charset="0"/>
                  <a:cs typeface="Arial" pitchFamily="34" charset="0"/>
                </a:rPr>
                <a:t>COBIE</a:t>
              </a:r>
            </a:p>
            <a:p>
              <a:pPr algn="ctr"/>
              <a:r>
                <a:rPr lang="en-US" b="1" dirty="0" smtClean="0">
                  <a:latin typeface="Arial" pitchFamily="34" charset="0"/>
                  <a:cs typeface="Arial" pitchFamily="34" charset="0"/>
                </a:rPr>
                <a:t>Other ?</a:t>
              </a:r>
              <a:endParaRPr lang="en-US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685800" y="2743200"/>
              <a:ext cx="262764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i="1" dirty="0" smtClean="0">
                  <a:latin typeface="Arial" pitchFamily="34" charset="0"/>
                  <a:cs typeface="Arial" pitchFamily="34" charset="0"/>
                </a:rPr>
                <a:t>Exporting to a common</a:t>
              </a:r>
            </a:p>
            <a:p>
              <a:r>
                <a:rPr lang="en-US" i="1" dirty="0" smtClean="0">
                  <a:latin typeface="Arial" pitchFamily="34" charset="0"/>
                  <a:cs typeface="Arial" pitchFamily="34" charset="0"/>
                </a:rPr>
                <a:t>definition</a:t>
              </a:r>
              <a:endParaRPr lang="en-US" i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5029200" y="2819400"/>
              <a:ext cx="309571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i="1" dirty="0" smtClean="0">
                  <a:latin typeface="Arial" pitchFamily="34" charset="0"/>
                  <a:cs typeface="Arial" pitchFamily="34" charset="0"/>
                </a:rPr>
                <a:t>Importing against a common</a:t>
              </a:r>
            </a:p>
            <a:p>
              <a:r>
                <a:rPr lang="en-US" i="1" dirty="0" smtClean="0">
                  <a:latin typeface="Arial" pitchFamily="34" charset="0"/>
                  <a:cs typeface="Arial" pitchFamily="34" charset="0"/>
                </a:rPr>
                <a:t>definition</a:t>
              </a:r>
              <a:endParaRPr lang="en-US" i="1" dirty="0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DC3CA-C97C-41DC-8EA5-85CDA6AC761C}" type="slidenum">
              <a:rPr lang="en-US" smtClean="0"/>
              <a:pPr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7822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1295400" y="384048"/>
            <a:ext cx="6248400" cy="758952"/>
          </a:xfrm>
        </p:spPr>
        <p:txBody>
          <a:bodyPr>
            <a:normAutofit/>
          </a:bodyPr>
          <a:lstStyle/>
          <a:p>
            <a:r>
              <a:rPr lang="en-US" dirty="0"/>
              <a:t>MHS BIM Objectives </a:t>
            </a:r>
            <a:r>
              <a:rPr lang="en-US" sz="2800" dirty="0"/>
              <a:t>DMLSS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Automate import of equipment and furniture data process (FFE / Initial Outfitting)</a:t>
            </a:r>
          </a:p>
          <a:p>
            <a:pPr lvl="1"/>
            <a:r>
              <a:rPr lang="en-US" sz="2400" dirty="0" smtClean="0"/>
              <a:t>Includes building system and medical equipment &amp; furniture</a:t>
            </a:r>
          </a:p>
          <a:p>
            <a:endParaRPr lang="en-US" sz="2800" dirty="0" smtClean="0"/>
          </a:p>
          <a:p>
            <a:endParaRPr lang="en-US" sz="2800" dirty="0" smtClean="0"/>
          </a:p>
        </p:txBody>
      </p:sp>
      <p:grpSp>
        <p:nvGrpSpPr>
          <p:cNvPr id="5" name="Group 4"/>
          <p:cNvGrpSpPr/>
          <p:nvPr/>
        </p:nvGrpSpPr>
        <p:grpSpPr>
          <a:xfrm>
            <a:off x="7570787" y="152400"/>
            <a:ext cx="1116013" cy="1293493"/>
            <a:chOff x="7315200" y="228600"/>
            <a:chExt cx="1116013" cy="1293493"/>
          </a:xfrm>
        </p:grpSpPr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315200" y="228600"/>
              <a:ext cx="1116013" cy="12934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7" name="Oval 6"/>
            <p:cNvSpPr/>
            <p:nvPr/>
          </p:nvSpPr>
          <p:spPr>
            <a:xfrm>
              <a:off x="7696200" y="685800"/>
              <a:ext cx="304800" cy="30480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>
              <a:glow rad="228600">
                <a:schemeClr val="accent1">
                  <a:satMod val="175000"/>
                  <a:alpha val="40000"/>
                </a:schemeClr>
              </a:glow>
              <a:outerShdw blurRad="50800" dist="25400" dir="5400000" rotWithShape="0">
                <a:srgbClr val="000000">
                  <a:alpha val="45000"/>
                </a:srgbClr>
              </a:outerShdw>
            </a:effectLst>
            <a:scene3d>
              <a:camera prst="orthographicFront" fov="0">
                <a:rot lat="0" lon="0" rev="0"/>
              </a:camera>
              <a:lightRig rig="soft" dir="b">
                <a:rot lat="0" lon="0" rev="0"/>
              </a:lightRig>
            </a:scene3d>
            <a:sp3d prstMaterial="dkEdge">
              <a:bevelT w="63500" h="63500" prst="coolSlant"/>
              <a:contourClr>
                <a:schemeClr val="accent2"/>
              </a:contourClr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1085121" y="3371165"/>
            <a:ext cx="8000999" cy="3363218"/>
            <a:chOff x="533400" y="2667000"/>
            <a:chExt cx="8000999" cy="3363218"/>
          </a:xfrm>
        </p:grpSpPr>
        <p:cxnSp>
          <p:nvCxnSpPr>
            <p:cNvPr id="9" name="Straight Connector 8"/>
            <p:cNvCxnSpPr/>
            <p:nvPr/>
          </p:nvCxnSpPr>
          <p:spPr>
            <a:xfrm rot="5400000">
              <a:off x="2857500" y="3390900"/>
              <a:ext cx="1447800" cy="0"/>
            </a:xfrm>
            <a:prstGeom prst="line">
              <a:avLst/>
            </a:prstGeom>
            <a:ln w="57150">
              <a:prstDash val="lgDash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" name="Group 26"/>
            <p:cNvGrpSpPr/>
            <p:nvPr/>
          </p:nvGrpSpPr>
          <p:grpSpPr>
            <a:xfrm>
              <a:off x="533400" y="3657600"/>
              <a:ext cx="8000999" cy="1219200"/>
              <a:chOff x="152400" y="3733800"/>
              <a:chExt cx="8686800" cy="1143000"/>
            </a:xfrm>
          </p:grpSpPr>
          <p:sp>
            <p:nvSpPr>
              <p:cNvPr id="15" name="Oval 14"/>
              <p:cNvSpPr/>
              <p:nvPr/>
            </p:nvSpPr>
            <p:spPr>
              <a:xfrm>
                <a:off x="152400" y="3733800"/>
                <a:ext cx="1905000" cy="1143000"/>
              </a:xfrm>
              <a:prstGeom prst="ellipse">
                <a:avLst/>
              </a:prstGeom>
              <a:ln w="381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3">
                <a:schemeClr val="lt1"/>
              </a:lnRef>
              <a:fillRef idx="1">
                <a:schemeClr val="dk1"/>
              </a:fillRef>
              <a:effectRef idx="1">
                <a:schemeClr val="dk1"/>
              </a:effectRef>
              <a:fontRef idx="minor">
                <a:schemeClr val="lt1"/>
              </a:fontRef>
            </p:style>
            <p:txBody>
              <a:bodyPr wrap="square" lIns="0" tIns="0" rIns="0" bIns="91440" rtlCol="0" anchor="ctr"/>
              <a:lstStyle/>
              <a:p>
                <a:pPr algn="ctr"/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BIM</a:t>
                </a:r>
              </a:p>
              <a:p>
                <a:pPr algn="ctr"/>
                <a:r>
                  <a:rPr lang="en-US" sz="1200" dirty="0" smtClean="0">
                    <a:latin typeface="Arial" pitchFamily="34" charset="0"/>
                    <a:cs typeface="Arial" pitchFamily="34" charset="0"/>
                  </a:rPr>
                  <a:t>.dgn, .rvt, etc.</a:t>
                </a:r>
              </a:p>
            </p:txBody>
          </p:sp>
          <p:sp>
            <p:nvSpPr>
              <p:cNvPr id="16" name="Oval 15"/>
              <p:cNvSpPr/>
              <p:nvPr/>
            </p:nvSpPr>
            <p:spPr>
              <a:xfrm>
                <a:off x="2514070" y="3733800"/>
                <a:ext cx="1905000" cy="1143000"/>
              </a:xfrm>
              <a:prstGeom prst="ellipse">
                <a:avLst/>
              </a:prstGeom>
              <a:ln w="381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3">
                <a:schemeClr val="lt1"/>
              </a:lnRef>
              <a:fillRef idx="1">
                <a:schemeClr val="accent5"/>
              </a:fillRef>
              <a:effectRef idx="1">
                <a:schemeClr val="accent5"/>
              </a:effectRef>
              <a:fontRef idx="minor">
                <a:schemeClr val="lt1"/>
              </a:fontRef>
            </p:style>
            <p:txBody>
              <a:bodyPr wrap="square" lIns="0" tIns="0" rIns="0" bIns="91440" rtlCol="0" anchor="ctr"/>
              <a:lstStyle/>
              <a:p>
                <a:pPr algn="ctr"/>
                <a:r>
                  <a:rPr lang="en-US" sz="16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Common Language</a:t>
                </a:r>
              </a:p>
              <a:p>
                <a:pPr algn="ctr"/>
                <a:r>
                  <a:rPr lang="en-US" sz="16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“The Latin”</a:t>
                </a:r>
              </a:p>
            </p:txBody>
          </p:sp>
          <p:sp>
            <p:nvSpPr>
              <p:cNvPr id="17" name="Oval 16"/>
              <p:cNvSpPr/>
              <p:nvPr/>
            </p:nvSpPr>
            <p:spPr>
              <a:xfrm>
                <a:off x="6934200" y="3733800"/>
                <a:ext cx="1905000" cy="1143000"/>
              </a:xfrm>
              <a:prstGeom prst="ellipse">
                <a:avLst/>
              </a:prstGeom>
              <a:ln w="381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wrap="square" lIns="0" tIns="0" rIns="0" bIns="91440" rtlCol="0" anchor="ctr"/>
              <a:lstStyle/>
              <a:p>
                <a:pPr algn="ctr"/>
                <a:r>
                  <a:rPr lang="en-US" sz="14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Medical Equipment  &amp; Furniture Mgmt. System</a:t>
                </a:r>
              </a:p>
            </p:txBody>
          </p:sp>
          <p:cxnSp>
            <p:nvCxnSpPr>
              <p:cNvPr id="18" name="Straight Arrow Connector 17"/>
              <p:cNvCxnSpPr/>
              <p:nvPr/>
            </p:nvCxnSpPr>
            <p:spPr>
              <a:xfrm>
                <a:off x="2057135" y="4304506"/>
                <a:ext cx="457200" cy="1588"/>
              </a:xfrm>
              <a:prstGeom prst="straightConnector1">
                <a:avLst/>
              </a:prstGeom>
              <a:ln w="38100">
                <a:solidFill>
                  <a:schemeClr val="tx1">
                    <a:lumMod val="65000"/>
                    <a:lumOff val="35000"/>
                  </a:schemeClr>
                </a:solidFill>
                <a:tailEnd type="arrow"/>
              </a:ln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19" name="Straight Arrow Connector 18"/>
              <p:cNvCxnSpPr>
                <a:stCxn id="16" idx="6"/>
                <a:endCxn id="21" idx="1"/>
              </p:cNvCxnSpPr>
              <p:nvPr/>
            </p:nvCxnSpPr>
            <p:spPr>
              <a:xfrm>
                <a:off x="4419070" y="4305300"/>
                <a:ext cx="457730" cy="1588"/>
              </a:xfrm>
              <a:prstGeom prst="straightConnector1">
                <a:avLst/>
              </a:prstGeom>
              <a:ln w="38100">
                <a:solidFill>
                  <a:schemeClr val="tx1">
                    <a:lumMod val="65000"/>
                    <a:lumOff val="35000"/>
                  </a:schemeClr>
                </a:solidFill>
                <a:tailEnd type="arrow"/>
              </a:ln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21" name="Flowchart: Predefined Process 20"/>
              <p:cNvSpPr/>
              <p:nvPr/>
            </p:nvSpPr>
            <p:spPr>
              <a:xfrm>
                <a:off x="4876800" y="3810000"/>
                <a:ext cx="1676400" cy="990600"/>
              </a:xfrm>
              <a:prstGeom prst="flowChartPredefinedProcess">
                <a:avLst/>
              </a:prstGeom>
              <a:ln w="381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6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Import Routine </a:t>
                </a:r>
                <a:r>
                  <a:rPr lang="en-US" sz="105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based on common Language</a:t>
                </a:r>
                <a:endParaRPr lang="en-US" sz="16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cxnSp>
            <p:nvCxnSpPr>
              <p:cNvPr id="22" name="Straight Arrow Connector 21"/>
              <p:cNvCxnSpPr>
                <a:stCxn id="21" idx="3"/>
              </p:cNvCxnSpPr>
              <p:nvPr/>
            </p:nvCxnSpPr>
            <p:spPr>
              <a:xfrm>
                <a:off x="6553200" y="4305300"/>
                <a:ext cx="381263" cy="794"/>
              </a:xfrm>
              <a:prstGeom prst="straightConnector1">
                <a:avLst/>
              </a:prstGeom>
              <a:ln w="38100">
                <a:solidFill>
                  <a:schemeClr val="tx1">
                    <a:lumMod val="65000"/>
                    <a:lumOff val="35000"/>
                  </a:schemeClr>
                </a:solidFill>
                <a:tailEnd type="arrow"/>
              </a:ln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11" name="TextBox 10"/>
            <p:cNvSpPr txBox="1"/>
            <p:nvPr/>
          </p:nvSpPr>
          <p:spPr>
            <a:xfrm>
              <a:off x="6915081" y="4953000"/>
              <a:ext cx="1550424" cy="107721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dirty="0" smtClean="0">
                  <a:latin typeface="Arial" pitchFamily="34" charset="0"/>
                  <a:cs typeface="Arial" pitchFamily="34" charset="0"/>
                </a:rPr>
                <a:t>DMLSS-EM&amp;T</a:t>
              </a:r>
            </a:p>
            <a:p>
              <a:pPr algn="ctr"/>
              <a:r>
                <a:rPr lang="en-US" sz="1600" dirty="0" smtClean="0">
                  <a:latin typeface="Arial" pitchFamily="34" charset="0"/>
                  <a:cs typeface="Arial" pitchFamily="34" charset="0"/>
                </a:rPr>
                <a:t>Maximo</a:t>
              </a:r>
            </a:p>
            <a:p>
              <a:pPr algn="ctr"/>
              <a:r>
                <a:rPr lang="en-US" sz="1600" dirty="0" smtClean="0">
                  <a:latin typeface="Arial" pitchFamily="34" charset="0"/>
                  <a:cs typeface="Arial" pitchFamily="34" charset="0"/>
                </a:rPr>
                <a:t>ArchiBus</a:t>
              </a:r>
            </a:p>
            <a:p>
              <a:pPr algn="ctr"/>
              <a:r>
                <a:rPr lang="en-US" sz="1600" dirty="0" smtClean="0">
                  <a:latin typeface="Arial" pitchFamily="34" charset="0"/>
                  <a:cs typeface="Arial" pitchFamily="34" charset="0"/>
                </a:rPr>
                <a:t>Other ?</a:t>
              </a:r>
              <a:endParaRPr lang="en-US" sz="16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151633" y="4953000"/>
              <a:ext cx="91563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dirty="0" smtClean="0">
                  <a:latin typeface="Arial" pitchFamily="34" charset="0"/>
                  <a:cs typeface="Arial" pitchFamily="34" charset="0"/>
                </a:rPr>
                <a:t>COBIE</a:t>
              </a:r>
            </a:p>
            <a:p>
              <a:pPr algn="ctr"/>
              <a:r>
                <a:rPr lang="en-US" sz="1600" b="1" dirty="0" smtClean="0">
                  <a:latin typeface="Arial" pitchFamily="34" charset="0"/>
                  <a:cs typeface="Arial" pitchFamily="34" charset="0"/>
                </a:rPr>
                <a:t>Other ?</a:t>
              </a:r>
              <a:endParaRPr lang="en-US" sz="16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85800" y="2743200"/>
              <a:ext cx="262764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i="1" dirty="0" smtClean="0">
                  <a:latin typeface="Arial" pitchFamily="34" charset="0"/>
                  <a:cs typeface="Arial" pitchFamily="34" charset="0"/>
                </a:rPr>
                <a:t>Exporting to a common</a:t>
              </a:r>
            </a:p>
            <a:p>
              <a:r>
                <a:rPr lang="en-US" i="1" dirty="0" smtClean="0">
                  <a:latin typeface="Arial" pitchFamily="34" charset="0"/>
                  <a:cs typeface="Arial" pitchFamily="34" charset="0"/>
                </a:rPr>
                <a:t>definition</a:t>
              </a:r>
              <a:endParaRPr lang="en-US" i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029200" y="2819400"/>
              <a:ext cx="309571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i="1" dirty="0" smtClean="0">
                  <a:latin typeface="Arial" pitchFamily="34" charset="0"/>
                  <a:cs typeface="Arial" pitchFamily="34" charset="0"/>
                </a:rPr>
                <a:t>Importing against a common</a:t>
              </a:r>
            </a:p>
            <a:p>
              <a:r>
                <a:rPr lang="en-US" i="1" dirty="0" smtClean="0">
                  <a:latin typeface="Arial" pitchFamily="34" charset="0"/>
                  <a:cs typeface="Arial" pitchFamily="34" charset="0"/>
                </a:rPr>
                <a:t>definition</a:t>
              </a:r>
              <a:endParaRPr lang="en-US" i="1" dirty="0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DC3CA-C97C-41DC-8EA5-85CDA6AC761C}" type="slidenum">
              <a:rPr lang="en-US" smtClean="0"/>
              <a:pPr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2720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MHS BIM Objectives - Energy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3648" y="6305550"/>
            <a:ext cx="457200" cy="476250"/>
          </a:xfrm>
        </p:spPr>
        <p:txBody>
          <a:bodyPr/>
          <a:lstStyle/>
          <a:p>
            <a:fld id="{D18737D0-1F07-487A-BC82-FDF5B924E95B}" type="slidenum">
              <a:rPr lang="en-US" smtClean="0"/>
              <a:pPr/>
              <a:t>37</a:t>
            </a:fld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Support more effective energy analysis, planning, design, fabrication and operations</a:t>
            </a:r>
          </a:p>
          <a:p>
            <a:pPr lvl="1"/>
            <a:r>
              <a:rPr lang="en-US" dirty="0" smtClean="0"/>
              <a:t>Support integration of energy data and interoperability of data to energy analysis modeling software</a:t>
            </a:r>
          </a:p>
          <a:p>
            <a:pPr lvl="1"/>
            <a:r>
              <a:rPr lang="en-US" dirty="0" smtClean="0"/>
              <a:t>Increase timeliness of energy analysis to allow better integration into design process</a:t>
            </a:r>
          </a:p>
          <a:p>
            <a:r>
              <a:rPr lang="en-US" dirty="0" smtClean="0"/>
              <a:t>Increase efficiency of fabrication and assembly Support transfer of critical data into DMLSS-FM for operations</a:t>
            </a:r>
          </a:p>
          <a:p>
            <a:pPr lvl="1"/>
            <a:r>
              <a:rPr lang="en-US" dirty="0" smtClean="0"/>
              <a:t>Streamline process (info available at BOD)</a:t>
            </a:r>
          </a:p>
          <a:p>
            <a:pPr lvl="1"/>
            <a:r>
              <a:rPr lang="en-US" dirty="0" smtClean="0"/>
              <a:t>Reduce effort required</a:t>
            </a:r>
          </a:p>
          <a:p>
            <a:pPr lvl="1"/>
            <a:r>
              <a:rPr lang="en-US" dirty="0" smtClean="0"/>
              <a:t>Increase accuracy</a:t>
            </a:r>
            <a:endParaRPr lang="en-US" dirty="0"/>
          </a:p>
        </p:txBody>
      </p:sp>
      <p:sp>
        <p:nvSpPr>
          <p:cNvPr id="6" name="TextBox 13"/>
          <p:cNvSpPr txBox="1"/>
          <p:nvPr/>
        </p:nvSpPr>
        <p:spPr>
          <a:xfrm>
            <a:off x="547254" y="2472899"/>
            <a:ext cx="824346" cy="83099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tIns="0" bIns="91440" rtlCol="0">
            <a:spAutoFit/>
          </a:bodyPr>
          <a:lstStyle>
            <a:defPPr>
              <a:defRPr lang="en-US"/>
            </a:defPPr>
            <a:lvl1pPr marL="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800" dirty="0" smtClean="0">
                <a:latin typeface="Berlin Sans FB Demi" pitchFamily="34" charset="0"/>
              </a:rPr>
              <a:t>6</a:t>
            </a:r>
            <a:endParaRPr lang="en-US" sz="4800" dirty="0">
              <a:latin typeface="Berlin Sans FB Dem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3648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MHS BIM Objectives - Energy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Process flow to analysis programs such as Trace 700, HAP, CFD, etc.</a:t>
            </a:r>
          </a:p>
          <a:p>
            <a:r>
              <a:rPr lang="en-US" dirty="0" smtClean="0"/>
              <a:t>Lighting and Day Lighting Applications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737D0-1F07-487A-BC82-FDF5B924E95B}" type="slidenum">
              <a:rPr lang="en-US" smtClean="0"/>
              <a:pPr/>
              <a:t>38</a:t>
            </a:fld>
            <a:endParaRPr lang="en-US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2557336"/>
            <a:ext cx="5562600" cy="4224464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328572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 descr="http://www.health.mil/Libraries/Content_Images/social-hu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6917" y="3048000"/>
            <a:ext cx="5467083" cy="3090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MHS BIM Objectives - Planning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3648" y="6305550"/>
            <a:ext cx="457200" cy="476250"/>
          </a:xfrm>
        </p:spPr>
        <p:txBody>
          <a:bodyPr/>
          <a:lstStyle/>
          <a:p>
            <a:fld id="{D18737D0-1F07-487A-BC82-FDF5B924E95B}" type="slidenum">
              <a:rPr lang="en-US" smtClean="0"/>
              <a:pPr/>
              <a:t>39</a:t>
            </a:fld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435608" y="1447800"/>
            <a:ext cx="3593592" cy="4800600"/>
          </a:xfrm>
        </p:spPr>
        <p:txBody>
          <a:bodyPr/>
          <a:lstStyle/>
          <a:p>
            <a:r>
              <a:rPr lang="en-US" dirty="0" smtClean="0"/>
              <a:t>Inform the planning process</a:t>
            </a:r>
          </a:p>
          <a:p>
            <a:pPr lvl="1"/>
            <a:r>
              <a:rPr lang="en-US" dirty="0" smtClean="0"/>
              <a:t>Criteria</a:t>
            </a:r>
          </a:p>
          <a:p>
            <a:pPr lvl="1"/>
            <a:r>
              <a:rPr lang="en-US" dirty="0" err="1" smtClean="0"/>
              <a:t>Guideplates</a:t>
            </a:r>
            <a:endParaRPr lang="en-US" dirty="0" smtClean="0"/>
          </a:p>
          <a:p>
            <a:pPr lvl="1"/>
            <a:r>
              <a:rPr lang="en-US" dirty="0" smtClean="0"/>
              <a:t>Net to Gross</a:t>
            </a:r>
          </a:p>
          <a:p>
            <a:pPr lvl="1"/>
            <a:r>
              <a:rPr lang="en-US" dirty="0" smtClean="0"/>
              <a:t>Costing</a:t>
            </a:r>
          </a:p>
          <a:p>
            <a:pPr lvl="1"/>
            <a:r>
              <a:rPr lang="en-US" dirty="0" smtClean="0"/>
              <a:t>Utilization</a:t>
            </a:r>
          </a:p>
          <a:p>
            <a:pPr lvl="1"/>
            <a:r>
              <a:rPr lang="en-US" dirty="0" smtClean="0"/>
              <a:t>Capacity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38800" y="1295400"/>
            <a:ext cx="3333718" cy="2438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Box 13"/>
          <p:cNvSpPr txBox="1"/>
          <p:nvPr/>
        </p:nvSpPr>
        <p:spPr>
          <a:xfrm>
            <a:off x="547254" y="2472899"/>
            <a:ext cx="824346" cy="83099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tIns="0" bIns="91440" rtlCol="0">
            <a:spAutoFit/>
          </a:bodyPr>
          <a:lstStyle>
            <a:defPPr>
              <a:defRPr lang="en-US"/>
            </a:defPPr>
            <a:lvl1pPr marL="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800" dirty="0" smtClean="0">
                <a:latin typeface="Berlin Sans FB Demi" pitchFamily="34" charset="0"/>
              </a:rPr>
              <a:t>7</a:t>
            </a:r>
            <a:endParaRPr lang="en-US" sz="4800" dirty="0">
              <a:latin typeface="Berlin Sans FB Dem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4454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199" y="1523999"/>
            <a:ext cx="2103120" cy="27345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MHS BIM Objectives -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DC3CA-C97C-41DC-8EA5-85CDA6AC761C}" type="slidenum">
              <a:rPr lang="en-US" smtClean="0"/>
              <a:pPr/>
              <a:t>40</a:t>
            </a:fld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856303"/>
            <a:ext cx="3352800" cy="439209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1676400"/>
            <a:ext cx="2103120" cy="27561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6250" y="3200399"/>
            <a:ext cx="2103120" cy="272958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295400"/>
            <a:ext cx="4910328" cy="98206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2541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MHS BIM Objectives - IO&amp;T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3648" y="6305550"/>
            <a:ext cx="457200" cy="476250"/>
          </a:xfrm>
        </p:spPr>
        <p:txBody>
          <a:bodyPr/>
          <a:lstStyle/>
          <a:p>
            <a:fld id="{D18737D0-1F07-487A-BC82-FDF5B924E95B}" type="slidenum">
              <a:rPr lang="en-US" smtClean="0"/>
              <a:pPr/>
              <a:t>41</a:t>
            </a:fld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Support the </a:t>
            </a:r>
            <a:r>
              <a:rPr lang="en-US" b="1" dirty="0" smtClean="0"/>
              <a:t>initial outfitting </a:t>
            </a:r>
            <a:r>
              <a:rPr lang="en-US" dirty="0" smtClean="0"/>
              <a:t>procurement process</a:t>
            </a:r>
          </a:p>
          <a:p>
            <a:pPr lvl="1"/>
            <a:r>
              <a:rPr lang="en-US" dirty="0" smtClean="0"/>
              <a:t>Sequence phasing</a:t>
            </a:r>
          </a:p>
          <a:p>
            <a:pPr lvl="1"/>
            <a:r>
              <a:rPr lang="en-US" dirty="0" smtClean="0"/>
              <a:t>Programming of IO</a:t>
            </a:r>
          </a:p>
          <a:p>
            <a:r>
              <a:rPr lang="en-US" dirty="0" smtClean="0"/>
              <a:t>Support the </a:t>
            </a:r>
            <a:r>
              <a:rPr lang="en-US" b="1" dirty="0" smtClean="0"/>
              <a:t>transition</a:t>
            </a:r>
            <a:r>
              <a:rPr lang="en-US" dirty="0" smtClean="0"/>
              <a:t> process</a:t>
            </a:r>
          </a:p>
          <a:p>
            <a:pPr lvl="1"/>
            <a:r>
              <a:rPr lang="en-US" dirty="0" smtClean="0"/>
              <a:t>Sequence / phasing support</a:t>
            </a:r>
          </a:p>
          <a:p>
            <a:pPr lvl="1"/>
            <a:r>
              <a:rPr lang="en-US" dirty="0" smtClean="0"/>
              <a:t>Inform users – familiarization with new spaces and training</a:t>
            </a:r>
          </a:p>
          <a:p>
            <a:pPr lvl="1"/>
            <a:endParaRPr lang="en-US" dirty="0"/>
          </a:p>
        </p:txBody>
      </p:sp>
      <p:sp>
        <p:nvSpPr>
          <p:cNvPr id="6" name="TextBox 13"/>
          <p:cNvSpPr txBox="1"/>
          <p:nvPr/>
        </p:nvSpPr>
        <p:spPr>
          <a:xfrm>
            <a:off x="547254" y="2472899"/>
            <a:ext cx="824346" cy="83099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tIns="0" bIns="91440" rtlCol="0">
            <a:spAutoFit/>
          </a:bodyPr>
          <a:lstStyle>
            <a:defPPr>
              <a:defRPr lang="en-US"/>
            </a:defPPr>
            <a:lvl1pPr marL="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800" dirty="0" smtClean="0">
                <a:latin typeface="Berlin Sans FB Demi" pitchFamily="34" charset="0"/>
              </a:rPr>
              <a:t>8</a:t>
            </a:r>
            <a:endParaRPr lang="en-US" sz="4800" dirty="0">
              <a:latin typeface="Berlin Sans FB Dem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4795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MHS BIM Objectives - </a:t>
            </a:r>
            <a:r>
              <a:rPr lang="en-US" sz="3600" dirty="0" smtClean="0"/>
              <a:t>Interoperability</a:t>
            </a:r>
            <a:endParaRPr lang="en-US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3648" y="6305550"/>
            <a:ext cx="457200" cy="476250"/>
          </a:xfrm>
        </p:spPr>
        <p:txBody>
          <a:bodyPr/>
          <a:lstStyle/>
          <a:p>
            <a:fld id="{D18737D0-1F07-487A-BC82-FDF5B924E95B}" type="slidenum">
              <a:rPr lang="en-US" smtClean="0"/>
              <a:pPr/>
              <a:t>42</a:t>
            </a:fld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2286000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Support and Insist on BIM solutions that support the interoperability AEC information.</a:t>
            </a:r>
          </a:p>
          <a:p>
            <a:pPr lvl="1"/>
            <a:r>
              <a:rPr lang="en-US" dirty="0" smtClean="0"/>
              <a:t>Participate in AEC industry dialog on degrees of interoperability – get technology focused on solutions that support the FLCM work.</a:t>
            </a:r>
          </a:p>
          <a:p>
            <a:pPr lvl="1"/>
            <a:endParaRPr lang="en-US" dirty="0"/>
          </a:p>
        </p:txBody>
      </p:sp>
      <p:pic>
        <p:nvPicPr>
          <p:cNvPr id="6" name="Picture 8" descr="http://www.health.mil/Libraries/Content_Images/social-hu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3690868"/>
            <a:ext cx="5467083" cy="30909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3"/>
          <p:cNvSpPr txBox="1"/>
          <p:nvPr/>
        </p:nvSpPr>
        <p:spPr>
          <a:xfrm>
            <a:off x="547254" y="2472899"/>
            <a:ext cx="824346" cy="83099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tIns="0" bIns="91440" rtlCol="0">
            <a:spAutoFit/>
          </a:bodyPr>
          <a:lstStyle>
            <a:defPPr>
              <a:defRPr lang="en-US"/>
            </a:defPPr>
            <a:lvl1pPr marL="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800" dirty="0" smtClean="0">
                <a:latin typeface="Berlin Sans FB Demi" pitchFamily="34" charset="0"/>
              </a:rPr>
              <a:t>9</a:t>
            </a:r>
            <a:endParaRPr lang="en-US" sz="4800" dirty="0">
              <a:latin typeface="Berlin Sans FB Dem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2905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MHS BIM Objectives </a:t>
            </a:r>
            <a:r>
              <a:rPr lang="en-US" dirty="0" smtClean="0"/>
              <a:t>– </a:t>
            </a:r>
            <a:r>
              <a:rPr lang="en-US" sz="3600" dirty="0" smtClean="0"/>
              <a:t>Support Simulation</a:t>
            </a:r>
            <a:endParaRPr lang="en-US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3648" y="6305550"/>
            <a:ext cx="457200" cy="476250"/>
          </a:xfrm>
        </p:spPr>
        <p:txBody>
          <a:bodyPr/>
          <a:lstStyle/>
          <a:p>
            <a:fld id="{D18737D0-1F07-487A-BC82-FDF5B924E95B}" type="slidenum">
              <a:rPr lang="en-US" smtClean="0"/>
              <a:pPr/>
              <a:t>43</a:t>
            </a:fld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2286000"/>
          </a:xfrm>
        </p:spPr>
        <p:txBody>
          <a:bodyPr>
            <a:normAutofit/>
          </a:bodyPr>
          <a:lstStyle/>
          <a:p>
            <a:r>
              <a:rPr lang="en-US" dirty="0" smtClean="0"/>
              <a:t>Support simulation efforts relating to planning and access healthcare process and association with facility solutions.</a:t>
            </a:r>
            <a:endParaRPr lang="en-US" dirty="0" smtClean="0"/>
          </a:p>
          <a:p>
            <a:pPr lvl="1"/>
            <a:endParaRPr lang="en-US" dirty="0"/>
          </a:p>
        </p:txBody>
      </p:sp>
      <p:sp>
        <p:nvSpPr>
          <p:cNvPr id="7" name="TextBox 13"/>
          <p:cNvSpPr txBox="1"/>
          <p:nvPr/>
        </p:nvSpPr>
        <p:spPr>
          <a:xfrm>
            <a:off x="547254" y="2472899"/>
            <a:ext cx="824346" cy="83099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tIns="0" bIns="91440" rtlCol="0">
            <a:spAutoFit/>
          </a:bodyPr>
          <a:lstStyle>
            <a:defPPr>
              <a:defRPr lang="en-US"/>
            </a:defPPr>
            <a:lvl1pPr marL="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800" dirty="0" smtClean="0">
                <a:latin typeface="Berlin Sans FB Demi" pitchFamily="34" charset="0"/>
              </a:rPr>
              <a:t>10</a:t>
            </a:r>
            <a:endParaRPr lang="en-US" sz="4800" dirty="0">
              <a:latin typeface="Berlin Sans FB Demi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3303896"/>
            <a:ext cx="5949983" cy="31099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3352800"/>
            <a:ext cx="2170113" cy="130146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0083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DoD</a:t>
            </a:r>
            <a:r>
              <a:rPr lang="en-US" dirty="0"/>
              <a:t> UFC </a:t>
            </a:r>
            <a:r>
              <a:rPr lang="en-US" dirty="0" smtClean="0"/>
              <a:t>4-510-01 </a:t>
            </a:r>
            <a:br>
              <a:rPr lang="en-US" dirty="0" smtClean="0"/>
            </a:br>
            <a:r>
              <a:rPr lang="en-US" sz="2700" dirty="0" smtClean="0"/>
              <a:t>DESIGN</a:t>
            </a:r>
            <a:r>
              <a:rPr lang="en-US" sz="2700" dirty="0"/>
              <a:t>: MEDICAL MILITARY </a:t>
            </a:r>
            <a:r>
              <a:rPr lang="en-US" sz="2700" dirty="0" smtClean="0"/>
              <a:t>FACILITIES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Chapter 20 BIM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tabLst>
                <a:tab pos="406400" algn="l"/>
              </a:tabLst>
            </a:pPr>
            <a:r>
              <a:rPr lang="en-US" dirty="0" smtClean="0"/>
              <a:t>Chapter 20 </a:t>
            </a:r>
            <a:r>
              <a:rPr lang="en-US" dirty="0" smtClean="0"/>
              <a:t>describes requirements and provides details on minimum requirements.  </a:t>
            </a:r>
            <a:r>
              <a:rPr lang="en-US" dirty="0" smtClean="0"/>
              <a:t>Located in </a:t>
            </a:r>
            <a:r>
              <a:rPr lang="en-US" dirty="0" smtClean="0">
                <a:hlinkClick r:id="rId2"/>
              </a:rPr>
              <a:t>www.wbdg.org</a:t>
            </a:r>
            <a:r>
              <a:rPr lang="en-US" dirty="0" smtClean="0"/>
              <a:t> site:  </a:t>
            </a:r>
            <a:r>
              <a:rPr lang="en-US" dirty="0">
                <a:hlinkClick r:id="rId3"/>
              </a:rPr>
              <a:t>http://www.wbdg.org/ccb/DOD/UFC/ufc_4_510_01.pdf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737D0-1F07-487A-BC82-FDF5B924E95B}" type="slidenum">
              <a:rPr lang="en-US" smtClean="0"/>
              <a:pPr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97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UFC 4-510-01 Chapter 20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Minimum Requirements</a:t>
            </a:r>
          </a:p>
          <a:p>
            <a:pPr lvl="1"/>
            <a:r>
              <a:rPr lang="en-US" dirty="0" smtClean="0"/>
              <a:t>Built on the USACE BIM contract language for non-platform specific BIM tools.</a:t>
            </a:r>
          </a:p>
          <a:p>
            <a:r>
              <a:rPr lang="en-US" dirty="0" smtClean="0"/>
              <a:t>Defines </a:t>
            </a:r>
            <a:r>
              <a:rPr lang="en-US" dirty="0" err="1" smtClean="0"/>
              <a:t>DoD</a:t>
            </a:r>
            <a:r>
              <a:rPr lang="en-US" dirty="0" smtClean="0"/>
              <a:t>-MHS FLCM characteristics</a:t>
            </a:r>
          </a:p>
          <a:p>
            <a:pPr lvl="1"/>
            <a:r>
              <a:rPr lang="en-US" dirty="0" smtClean="0"/>
              <a:t>Key data points to support objectives</a:t>
            </a:r>
          </a:p>
          <a:p>
            <a:r>
              <a:rPr lang="en-US" dirty="0" smtClean="0"/>
              <a:t>Starts the process to align with VA efforts</a:t>
            </a:r>
          </a:p>
          <a:p>
            <a:r>
              <a:rPr lang="en-US" dirty="0" smtClean="0"/>
              <a:t>Works towards supporting a greater information flow with the broader US healthcare system</a:t>
            </a:r>
          </a:p>
          <a:p>
            <a:r>
              <a:rPr lang="en-US" dirty="0" smtClean="0"/>
              <a:t>Works support bigger picture national disaster relief coordination of information for healthcare.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DC3CA-C97C-41DC-8EA5-85CDA6AC761C}" type="slidenum">
              <a:rPr lang="en-US" smtClean="0"/>
              <a:pPr/>
              <a:t>45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3601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1295400"/>
            <a:ext cx="3924300" cy="251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UFC 4-510-01 Chapter 20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Attributes Defined:</a:t>
            </a:r>
          </a:p>
          <a:p>
            <a:pPr lvl="1"/>
            <a:r>
              <a:rPr lang="en-US" dirty="0" smtClean="0"/>
              <a:t>Project Level</a:t>
            </a:r>
          </a:p>
          <a:p>
            <a:pPr lvl="1"/>
            <a:r>
              <a:rPr lang="en-US" dirty="0" smtClean="0"/>
              <a:t>Room Level</a:t>
            </a:r>
          </a:p>
          <a:p>
            <a:pPr lvl="2"/>
            <a:r>
              <a:rPr lang="en-US" dirty="0" smtClean="0"/>
              <a:t>PFD</a:t>
            </a:r>
          </a:p>
          <a:p>
            <a:pPr lvl="2"/>
            <a:r>
              <a:rPr lang="en-US" dirty="0" smtClean="0"/>
              <a:t>UFC Appendix A</a:t>
            </a:r>
          </a:p>
          <a:p>
            <a:pPr lvl="1"/>
            <a:r>
              <a:rPr lang="en-US" dirty="0" smtClean="0"/>
              <a:t>Object Level</a:t>
            </a:r>
          </a:p>
          <a:p>
            <a:pPr lvl="2"/>
            <a:r>
              <a:rPr lang="en-US" dirty="0" smtClean="0"/>
              <a:t>Real Property Installed Equipment (RPIE)</a:t>
            </a:r>
          </a:p>
          <a:p>
            <a:pPr lvl="2"/>
            <a:r>
              <a:rPr lang="en-US" dirty="0" smtClean="0"/>
              <a:t>Medical Equipment &amp; Furniture (MIL-STD 1691) - PRC</a:t>
            </a:r>
          </a:p>
          <a:p>
            <a:r>
              <a:rPr lang="en-US" dirty="0" smtClean="0"/>
              <a:t>Reports / Queries Defined</a:t>
            </a:r>
          </a:p>
          <a:p>
            <a:r>
              <a:rPr lang="en-US" dirty="0" smtClean="0"/>
              <a:t>Internal </a:t>
            </a:r>
            <a:r>
              <a:rPr lang="en-US" dirty="0" err="1" smtClean="0"/>
              <a:t>vs</a:t>
            </a:r>
            <a:r>
              <a:rPr lang="en-US" dirty="0" smtClean="0"/>
              <a:t> External Options for Data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DC3CA-C97C-41DC-8EA5-85CDA6AC761C}" type="slidenum">
              <a:rPr lang="en-US" smtClean="0"/>
              <a:pPr/>
              <a:t>46</a:t>
            </a:fld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381000"/>
            <a:ext cx="950602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7629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MHS Facilities Websites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DC3CA-C97C-41DC-8EA5-85CDA6AC761C}" type="slidenum">
              <a:rPr lang="en-US" smtClean="0"/>
              <a:pPr/>
              <a:t>47</a:t>
            </a:fld>
            <a:endParaRPr lang="en-US" dirty="0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826613"/>
            <a:ext cx="3114020" cy="30822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71600" y="4812268"/>
            <a:ext cx="432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hlinkClick r:id="rId3"/>
              </a:rPr>
              <a:t>http://</a:t>
            </a:r>
            <a:r>
              <a:rPr lang="en-US" dirty="0" smtClean="0">
                <a:hlinkClick r:id="rId3"/>
              </a:rPr>
              <a:t>www.tricare.mil/ocfo/ppmd/index.cfm</a:t>
            </a: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1828800"/>
            <a:ext cx="3942867" cy="236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4876800" y="4442936"/>
            <a:ext cx="39428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hlinkClick r:id="rId5"/>
              </a:rPr>
              <a:t>www.mhsworldclassfacilities.org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5519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Questions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3648" y="6305550"/>
            <a:ext cx="457200" cy="476250"/>
          </a:xfrm>
        </p:spPr>
        <p:txBody>
          <a:bodyPr/>
          <a:lstStyle/>
          <a:p>
            <a:fld id="{D18737D0-1F07-487A-BC82-FDF5B924E95B}" type="slidenum">
              <a:rPr lang="en-US" smtClean="0"/>
              <a:pPr/>
              <a:t>48</a:t>
            </a:fld>
            <a:endParaRPr lang="en-US" dirty="0"/>
          </a:p>
        </p:txBody>
      </p:sp>
      <p:pic>
        <p:nvPicPr>
          <p:cNvPr id="2050" name="Picture 2" descr="C:\Users\Bussy\AppData\Local\Microsoft\Windows\Temporary Internet Files\Content.IE5\S91AY7VJ\MC900234625[1].wm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533400"/>
            <a:ext cx="3784270" cy="4225485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371600" y="5024367"/>
            <a:ext cx="7239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More info at:</a:t>
            </a:r>
          </a:p>
          <a:p>
            <a:r>
              <a:rPr lang="en-US" sz="2000" dirty="0">
                <a:hlinkClick r:id="rId4"/>
              </a:rPr>
              <a:t>http://www.tricare.mil/ocfo/ppmd/guideplates.cfm#Tools-BIM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677807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6432639"/>
              </p:ext>
            </p:extLst>
          </p:nvPr>
        </p:nvGraphicFramePr>
        <p:xfrm>
          <a:off x="1435100" y="1447800"/>
          <a:ext cx="749935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DC3CA-C97C-41DC-8EA5-85CDA6AC761C}" type="slidenum">
              <a:rPr lang="en-US" smtClean="0"/>
              <a:pPr/>
              <a:t>49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Other Resources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5973692"/>
              </p:ext>
            </p:extLst>
          </p:nvPr>
        </p:nvGraphicFramePr>
        <p:xfrm>
          <a:off x="1435100" y="1447800"/>
          <a:ext cx="749935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DC3CA-C97C-41DC-8EA5-85CDA6AC761C}" type="slidenum">
              <a:rPr lang="en-US" smtClean="0"/>
              <a:pPr/>
              <a:t>50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CD702CF6-005D-4DBD-A97B-F0C8A1B2B0C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0</TotalTime>
  <Words>1865</Words>
  <Application>Microsoft Office PowerPoint</Application>
  <PresentationFormat>On-screen Show (4:3)</PresentationFormat>
  <Paragraphs>470</Paragraphs>
  <Slides>50</Slides>
  <Notes>27</Notes>
  <HiddenSlides>2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1" baseType="lpstr">
      <vt:lpstr>Solstice</vt:lpstr>
      <vt:lpstr>Welcome!</vt:lpstr>
      <vt:lpstr>Agenda/Topics To Be Covered</vt:lpstr>
      <vt:lpstr>Introductions</vt:lpstr>
      <vt:lpstr>Who’s here?</vt:lpstr>
      <vt:lpstr>Introduction – Russ Manning</vt:lpstr>
      <vt:lpstr>Introduction – DoD MHS</vt:lpstr>
      <vt:lpstr>Introduction – Many Delivery Platforms</vt:lpstr>
      <vt:lpstr>Introduction – Many Locations</vt:lpstr>
      <vt:lpstr>Introduction – Big Picture Reality</vt:lpstr>
      <vt:lpstr>Introduction – DoD MHS</vt:lpstr>
      <vt:lpstr>BIM Definitions</vt:lpstr>
      <vt:lpstr>BIM Basics – Definition (GSA)</vt:lpstr>
      <vt:lpstr>BIM Basics - Definitions</vt:lpstr>
      <vt:lpstr>BIM Basics - Definition</vt:lpstr>
      <vt:lpstr>BIM Basics - Overview</vt:lpstr>
      <vt:lpstr>BIM Basics - Overview</vt:lpstr>
      <vt:lpstr>BIM – Other Federal Agency Use</vt:lpstr>
      <vt:lpstr>BIM – Broader AEC Healthcare</vt:lpstr>
      <vt:lpstr>Facility life cycle management (FLCM)</vt:lpstr>
      <vt:lpstr>BIM Basics – FLCM Information</vt:lpstr>
      <vt:lpstr>BIM FLCM (effort by cost)</vt:lpstr>
      <vt:lpstr>BIM FLCM</vt:lpstr>
      <vt:lpstr>DoD-mhs bim objectives</vt:lpstr>
      <vt:lpstr>MHS BIM Objectives</vt:lpstr>
      <vt:lpstr>MHS BIM Objectives - LOD</vt:lpstr>
      <vt:lpstr>MHS BIM Objectives - Validation</vt:lpstr>
      <vt:lpstr>Validation</vt:lpstr>
      <vt:lpstr>MHS BIM Objectives - Validation</vt:lpstr>
      <vt:lpstr>MHS BIM Objectives - Validation</vt:lpstr>
      <vt:lpstr>MHS BIM Objectives Validation</vt:lpstr>
      <vt:lpstr>MHS BIM Objectives Validation</vt:lpstr>
      <vt:lpstr>MHS BIM Objectives Validation</vt:lpstr>
      <vt:lpstr>MHS BIM Objectives - DMLSS</vt:lpstr>
      <vt:lpstr>MHS BIM Objectives - DMLSS</vt:lpstr>
      <vt:lpstr>MHS BIM Objectives DMLSS</vt:lpstr>
      <vt:lpstr>MHS BIM Objectives DMLSS</vt:lpstr>
      <vt:lpstr>MHS BIM Objectives - Energy</vt:lpstr>
      <vt:lpstr>MHS BIM Objectives - Energy</vt:lpstr>
      <vt:lpstr>MHS BIM Objectives - Planning</vt:lpstr>
      <vt:lpstr>MHS BIM Objectives - Planning</vt:lpstr>
      <vt:lpstr>MHS BIM Objectives - IO&amp;T</vt:lpstr>
      <vt:lpstr>MHS BIM Objectives - Interoperability</vt:lpstr>
      <vt:lpstr>MHS BIM Objectives – Support Simulation</vt:lpstr>
      <vt:lpstr>DoD UFC 4-510-01  DESIGN: MEDICAL MILITARY FACILITIES  Chapter 20 BIM</vt:lpstr>
      <vt:lpstr>UFC 4-510-01 Chapter 20</vt:lpstr>
      <vt:lpstr>UFC 4-510-01 Chapter 20</vt:lpstr>
      <vt:lpstr>MHS Facilities Websites</vt:lpstr>
      <vt:lpstr>Questions</vt:lpstr>
      <vt:lpstr>Examples</vt:lpstr>
      <vt:lpstr>Other Resources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2010-11-30T02:07:36Z</dcterms:created>
  <dcterms:modified xsi:type="dcterms:W3CDTF">2011-12-01T18:07:01Z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TC102202129990</vt:lpwstr>
  </property>
</Properties>
</file>